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44"/>
  </p:notesMasterIdLst>
  <p:handoutMasterIdLst>
    <p:handoutMasterId r:id="rId45"/>
  </p:handoutMasterIdLst>
  <p:sldIdLst>
    <p:sldId id="320" r:id="rId2"/>
    <p:sldId id="380" r:id="rId3"/>
    <p:sldId id="436" r:id="rId4"/>
    <p:sldId id="381" r:id="rId5"/>
    <p:sldId id="434" r:id="rId6"/>
    <p:sldId id="382" r:id="rId7"/>
    <p:sldId id="431" r:id="rId8"/>
    <p:sldId id="430" r:id="rId9"/>
    <p:sldId id="438" r:id="rId10"/>
    <p:sldId id="432" r:id="rId11"/>
    <p:sldId id="437" r:id="rId12"/>
    <p:sldId id="385" r:id="rId13"/>
    <p:sldId id="386" r:id="rId14"/>
    <p:sldId id="387" r:id="rId15"/>
    <p:sldId id="393" r:id="rId16"/>
    <p:sldId id="394" r:id="rId17"/>
    <p:sldId id="468" r:id="rId18"/>
    <p:sldId id="396" r:id="rId19"/>
    <p:sldId id="395" r:id="rId20"/>
    <p:sldId id="403" r:id="rId21"/>
    <p:sldId id="404" r:id="rId22"/>
    <p:sldId id="435" r:id="rId23"/>
    <p:sldId id="405" r:id="rId24"/>
    <p:sldId id="406" r:id="rId25"/>
    <p:sldId id="470" r:id="rId26"/>
    <p:sldId id="469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71" r:id="rId38"/>
    <p:sldId id="425" r:id="rId39"/>
    <p:sldId id="379" r:id="rId40"/>
    <p:sldId id="428" r:id="rId41"/>
    <p:sldId id="472" r:id="rId42"/>
    <p:sldId id="426" r:id="rId43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rgbClr val="EBFFC2"/>
        </a:solidFill>
        <a:latin typeface="Corbe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DC878"/>
    <a:srgbClr val="D9FFEF"/>
    <a:srgbClr val="3DF560"/>
    <a:srgbClr val="3DF52F"/>
    <a:srgbClr val="7AF870"/>
    <a:srgbClr val="D9F3EF"/>
    <a:srgbClr val="ADE5DC"/>
    <a:srgbClr val="94E692"/>
    <a:srgbClr val="B5E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32" autoAdjust="0"/>
    <p:restoredTop sz="96117" autoAdjust="0"/>
  </p:normalViewPr>
  <p:slideViewPr>
    <p:cSldViewPr>
      <p:cViewPr>
        <p:scale>
          <a:sx n="90" d="100"/>
          <a:sy n="90" d="100"/>
        </p:scale>
        <p:origin x="-41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9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BF7C7B5-275F-4D1F-9AB4-9255447DBC73}" type="datetimeFigureOut">
              <a:rPr lang="en-US"/>
              <a:pPr/>
              <a:t>22-Jul-10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3DADE544-1278-4EDA-8870-0A169B9A6D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08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97313" y="0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9B46F231-FB2B-4655-A644-E2477325E686}" type="datetimeFigureOut">
              <a:rPr lang="en-US"/>
              <a:pPr/>
              <a:t>22-Jul-10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97313" y="8829675"/>
            <a:ext cx="29829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fld id="{6FB4F6EA-423E-42DF-9292-215E7D886C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513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C3021-86C9-4B93-94E6-DDA27CADE393}" type="slidenum">
              <a:rPr lang="en-US"/>
              <a:pPr/>
              <a:t>2</a:t>
            </a:fld>
            <a:r>
              <a:rPr lang="en-US" dirty="0"/>
              <a:t>##</a:t>
            </a:r>
          </a:p>
        </p:txBody>
      </p:sp>
      <p:sp>
        <p:nvSpPr>
          <p:cNvPr id="76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37FF1-3F6C-4429-80A2-96053E7382F0}" type="slidenum">
              <a:rPr lang="en-US"/>
              <a:pPr/>
              <a:t>27</a:t>
            </a:fld>
            <a:r>
              <a:rPr lang="en-US" dirty="0"/>
              <a:t>##</a:t>
            </a:r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D99B6-3B0E-44AB-A6CE-C18FD240F0B4}" type="slidenum">
              <a:rPr lang="en-US"/>
              <a:pPr/>
              <a:t>42</a:t>
            </a:fld>
            <a:r>
              <a:rPr lang="en-US" dirty="0"/>
              <a:t>##</a:t>
            </a:r>
          </a:p>
        </p:txBody>
      </p:sp>
      <p:sp>
        <p:nvSpPr>
          <p:cNvPr id="65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EBF14-37C0-4F84-9E55-75E6239D48DA}" type="slidenum">
              <a:rPr lang="en-US"/>
              <a:pPr/>
              <a:t>4</a:t>
            </a:fld>
            <a:r>
              <a:rPr lang="en-US" dirty="0"/>
              <a:t>##</a:t>
            </a:r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3D9D8-5C0F-4085-AB7B-81FD8144C30B}" type="slidenum">
              <a:rPr lang="en-US"/>
              <a:pPr/>
              <a:t>9</a:t>
            </a:fld>
            <a:r>
              <a:rPr lang="en-US" dirty="0"/>
              <a:t>##</a:t>
            </a:r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018" y="4415530"/>
            <a:ext cx="5505778" cy="4183603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3BBDD7-DB9D-4289-8A75-022AA51BB699}" type="slidenum">
              <a:rPr lang="en-US"/>
              <a:pPr/>
              <a:t>12</a:t>
            </a:fld>
            <a:r>
              <a:rPr lang="en-US" dirty="0"/>
              <a:t>##</a:t>
            </a:r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EA7176-BE49-4EA4-8C20-D56DBC3CFF7A}" type="slidenum">
              <a:rPr lang="en-US"/>
              <a:pPr/>
              <a:t>13</a:t>
            </a:fld>
            <a:r>
              <a:rPr lang="en-US" dirty="0"/>
              <a:t>##</a:t>
            </a:r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DD649-C4A1-4818-BE2C-37FBBFC15511}" type="slidenum">
              <a:rPr lang="en-US"/>
              <a:pPr/>
              <a:t>14</a:t>
            </a:fld>
            <a:r>
              <a:rPr lang="en-US" dirty="0"/>
              <a:t>##</a:t>
            </a:r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74" y="4415321"/>
            <a:ext cx="5506066" cy="4183164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*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(c) 2008 National Academy for Software Development - http://academy.devbg.org. All rights reserved. Unauthorized copying or re-distribution is strictly prohibited.*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09120-2253-493E-A81D-50E4D14A1071}" type="slidenum">
              <a:rPr lang="en-US"/>
              <a:pPr/>
              <a:t>15</a:t>
            </a:fld>
            <a:r>
              <a:rPr lang="en-US" dirty="0"/>
              <a:t>##</a:t>
            </a:r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583B8809-F31A-4530-8FEC-CC78B684FDFB}" type="slidenum">
              <a:rPr lang="en-AU" smtClean="0"/>
              <a:pPr eaLnBrk="1" hangingPunct="1"/>
              <a:t>22</a:t>
            </a:fld>
            <a:endParaRPr lang="en-AU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90000" tIns="0" rIns="9000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638800"/>
          </a:xfrm>
          <a:prstGeom prst="rect">
            <a:avLst/>
          </a:prstGeom>
        </p:spPr>
        <p:txBody>
          <a:bodyPr/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tabLst>
                <a:tab pos="282575" algn="l"/>
              </a:tabLst>
              <a:defRPr sz="3200">
                <a:solidFill>
                  <a:srgbClr val="EBFFD2"/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rgbClr val="F5FFC2"/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09600" y="2743201"/>
            <a:ext cx="7924800" cy="685800"/>
          </a:xfrm>
          <a:prstGeom prst="rect">
            <a:avLst/>
          </a:prstGeom>
        </p:spPr>
        <p:txBody>
          <a:bodyPr tIns="0" bIns="0" anchor="ctr" anchorCtr="0"/>
          <a:lstStyle>
            <a:lvl1pPr algn="ctr">
              <a:lnSpc>
                <a:spcPts val="5000"/>
              </a:lnSpc>
              <a:defRPr sz="5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09600" y="3469480"/>
            <a:ext cx="79248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defRPr lang="en-US" sz="2800" b="1" kern="1200" baseline="0" dirty="0">
                <a:solidFill>
                  <a:srgbClr val="FAF7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Section Subtitle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319088" marR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marL="319088" marR="0" lvl="0" indent="-3190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6A6BD">
                  <a:lumMod val="40000"/>
                  <a:lumOff val="60000"/>
                </a:srgbClr>
              </a:buClr>
              <a:buSzPct val="70000"/>
              <a:buFont typeface="Wingdings 2" pitchFamily="18" charset="2"/>
              <a:buChar char="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FF66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First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828800"/>
            <a:ext cx="8153400" cy="470898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20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1524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r" rtl="0" eaLnBrk="0" fontAlgn="base" hangingPunct="0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lang="en-US" sz="4000" b="1" kern="1200" baseline="0" dirty="0">
                <a:ln w="500"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0000" endPos="50000" dist="127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295400" y="2438400"/>
            <a:ext cx="6400800" cy="2097345"/>
          </a:xfrm>
          <a:prstGeom prst="rect">
            <a:avLst/>
          </a:prstGeom>
        </p:spPr>
        <p:txBody>
          <a:bodyPr anchor="ctr" anchorCtr="0"/>
          <a:lstStyle/>
          <a:p>
            <a:pPr marL="319088" marR="0" lvl="0" indent="-319088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40000"/>
                  <a:lumOff val="60000"/>
                </a:schemeClr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sz="8000" b="1" kern="1200" dirty="0" smtClean="0">
                <a:solidFill>
                  <a:srgbClr val="E8FF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כותרת טקסט בשני טור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066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25600"/>
            <a:ext cx="4038600" cy="46021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648200" y="1625600"/>
            <a:ext cx="4038600" cy="46021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591878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ctrTitle" hasCustomPrompt="1"/>
          </p:nvPr>
        </p:nvSpPr>
        <p:spPr>
          <a:xfrm>
            <a:off x="457200" y="1524000"/>
            <a:ext cx="8229600" cy="1524000"/>
          </a:xfrm>
          <a:prstGeom prst="rect">
            <a:avLst/>
          </a:prstGeom>
        </p:spPr>
        <p:txBody>
          <a:bodyPr tIns="0" bIns="0" anchor="b" anchorCtr="0"/>
          <a:lstStyle>
            <a:lvl1pPr algn="r">
              <a:lnSpc>
                <a:spcPts val="5400"/>
              </a:lnSpc>
              <a:defRPr sz="5400" cap="none" baseline="0">
                <a:solidFill>
                  <a:srgbClr val="D4FF5B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457200" y="3240880"/>
            <a:ext cx="8229600" cy="569120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0" indent="0" algn="r">
              <a:buNone/>
              <a:defRPr sz="2800">
                <a:solidFill>
                  <a:srgbClr val="FAF8C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667000" y="4114800"/>
            <a:ext cx="6248400" cy="0"/>
          </a:xfrm>
          <a:prstGeom prst="line">
            <a:avLst/>
          </a:prstGeom>
          <a:ln w="38100" cap="rnd">
            <a:solidFill>
              <a:schemeClr val="accent5">
                <a:lumMod val="20000"/>
                <a:lumOff val="80000"/>
                <a:alpha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224046"/>
            <a:ext cx="33528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2800" b="1" kern="1200" dirty="0" smtClean="0">
                <a:solidFill>
                  <a:srgbClr val="DEFF9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757446"/>
            <a:ext cx="209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8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800" b="1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Telerik Corporation</a:t>
            </a:r>
            <a:endParaRPr lang="en-US" sz="1800" b="1" dirty="0">
              <a:solidFill>
                <a:srgbClr val="0EFE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062246"/>
            <a:ext cx="17079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600" b="1" kern="1200" dirty="0" smtClean="0">
                <a:solidFill>
                  <a:srgbClr val="0EFE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ea typeface="+mn-ea"/>
                <a:cs typeface="+mn-cs"/>
              </a:defRPr>
            </a:lvl1pPr>
          </a:lstStyle>
          <a:p>
            <a:pPr algn="l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www.telerik.com</a:t>
            </a:r>
            <a:endParaRPr lang="en-US" sz="16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urce Code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76200"/>
            <a:ext cx="7086600" cy="9144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lnSpc>
                <a:spcPts val="4000"/>
              </a:lnSpc>
              <a:defRPr sz="400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600" y="1066800"/>
            <a:ext cx="8686800" cy="579646"/>
          </a:xfrm>
          <a:prstGeom prst="rect">
            <a:avLst/>
          </a:prstGeom>
        </p:spPr>
        <p:txBody>
          <a:bodyPr>
            <a:spAutoFit/>
          </a:bodyPr>
          <a:lstStyle>
            <a:lvl1pPr marL="282575" indent="-282575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chemeClr val="accent5">
                  <a:lumMod val="40000"/>
                  <a:lumOff val="60000"/>
                </a:schemeClr>
              </a:buClr>
              <a:buNone/>
              <a:tabLst>
                <a:tab pos="282575" algn="l"/>
              </a:tabLst>
              <a:defRPr sz="3000" baseline="0">
                <a:solidFill>
                  <a:schemeClr val="tx1">
                    <a:lumMod val="40000"/>
                    <a:lumOff val="60000"/>
                  </a:schemeClr>
                </a:solidFill>
              </a:defRPr>
            </a:lvl1pPr>
            <a:lvl2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8FD600"/>
              </a:buClr>
              <a:defRPr sz="3000">
                <a:solidFill>
                  <a:schemeClr val="tx1">
                    <a:lumMod val="40000"/>
                    <a:lumOff val="60000"/>
                  </a:schemeClr>
                </a:solidFill>
              </a:defRPr>
            </a:lvl2pPr>
            <a:lvl3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FAD9F"/>
              </a:buClr>
              <a:defRPr sz="2800">
                <a:solidFill>
                  <a:schemeClr val="tx1">
                    <a:lumMod val="40000"/>
                    <a:lumOff val="60000"/>
                  </a:schemeClr>
                </a:solidFill>
              </a:defRPr>
            </a:lvl3pPr>
            <a:lvl4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buClr>
                <a:srgbClr val="FACF82"/>
              </a:buClr>
              <a:defRPr sz="2600">
                <a:solidFill>
                  <a:schemeClr val="tx1">
                    <a:lumMod val="40000"/>
                    <a:lumOff val="60000"/>
                  </a:schemeClr>
                </a:solidFill>
              </a:defRPr>
            </a:lvl4pPr>
            <a:lvl5pPr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  <a:defRPr sz="2400">
                <a:solidFill>
                  <a:schemeClr val="tx1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Example description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42900" y="1828800"/>
            <a:ext cx="8382000" cy="452431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lang="en-US" sz="1800" smtClean="0">
                <a:solidFill>
                  <a:srgbClr val="8CF4F2"/>
                </a:solidFill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noProof="1" smtClean="0"/>
              <a:t>Source code box</a:t>
            </a:r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  <a:p>
            <a:pPr lvl="0"/>
            <a:endParaRPr lang="en-US" noProof="1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  <a:lumOff val="35000"/>
              </a:schemeClr>
            </a:gs>
            <a:gs pos="83000">
              <a:schemeClr val="bg1"/>
            </a:gs>
          </a:gsLst>
          <a:path path="circle">
            <a:fillToRect l="20000" t="30000" r="135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4" name="Picture 10" descr="telerik_logo_new-(white).png"/>
          <p:cNvPicPr>
            <a:picLocks noChangeAspect="1"/>
          </p:cNvPicPr>
          <p:nvPr/>
        </p:nvPicPr>
        <p:blipFill>
          <a:blip r:embed="rId12" cstate="print">
            <a:lum bright="-20000"/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457200" cy="228600"/>
          </a:xfrm>
          <a:prstGeom prst="rect">
            <a:avLst/>
          </a:prstGeom>
        </p:spPr>
        <p:txBody>
          <a:bodyPr anchor="ctr" anchorCtr="0"/>
          <a:lstStyle>
            <a:lvl1pPr algn="r">
              <a:defRPr sz="1100"/>
            </a:lvl1pPr>
          </a:lstStyle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lowchart: Document 6"/>
          <p:cNvSpPr/>
          <p:nvPr userDrawn="1"/>
        </p:nvSpPr>
        <p:spPr>
          <a:xfrm rot="10800000">
            <a:off x="1" y="411366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85000"/>
                  <a:lumOff val="1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Flowchart: Document 7"/>
          <p:cNvSpPr/>
          <p:nvPr userDrawn="1"/>
        </p:nvSpPr>
        <p:spPr>
          <a:xfrm rot="10800000">
            <a:off x="1" y="609600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1">
                  <a:lumMod val="65000"/>
                  <a:lumOff val="3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10" descr="telerik_logo_new-(white).png"/>
          <p:cNvPicPr>
            <a:picLocks noChangeAspect="1"/>
          </p:cNvPicPr>
          <p:nvPr userDrawn="1"/>
        </p:nvPicPr>
        <p:blipFill>
          <a:blip r:embed="rId12" cstate="print">
            <a:lum bright="-20000"/>
          </a:blip>
          <a:srcRect/>
          <a:stretch>
            <a:fillRect/>
          </a:stretch>
        </p:blipFill>
        <p:spPr bwMode="auto">
          <a:xfrm>
            <a:off x="152400" y="304800"/>
            <a:ext cx="1600200" cy="38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4" r:id="rId7"/>
    <p:sldLayoutId id="2147483701" r:id="rId8"/>
    <p:sldLayoutId id="2147483703" r:id="rId9"/>
    <p:sldLayoutId id="214748370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1" fontAlgn="base" hangingPunct="1">
        <a:lnSpc>
          <a:spcPts val="4400"/>
        </a:lnSpc>
        <a:spcBef>
          <a:spcPct val="0"/>
        </a:spcBef>
        <a:spcAft>
          <a:spcPct val="0"/>
        </a:spcAft>
        <a:defRPr sz="4400" b="1" kern="1200" baseline="0">
          <a:ln w="500"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Corbel" pitchFamily="34" charset="0"/>
        </a:defRPr>
      </a:lvl9pPr>
    </p:titleStyle>
    <p:bodyStyle>
      <a:lvl1pPr marL="319088" indent="-319088" algn="l" rtl="0" eaLnBrk="1" fontAlgn="base" hangingPunct="1">
        <a:spcBef>
          <a:spcPct val="20000"/>
        </a:spcBef>
        <a:spcAft>
          <a:spcPct val="0"/>
        </a:spcAft>
        <a:buClr>
          <a:schemeClr val="accent5">
            <a:lumMod val="40000"/>
            <a:lumOff val="60000"/>
          </a:schemeClr>
        </a:buClr>
        <a:buSzPct val="70000"/>
        <a:buFont typeface="Wingdings 2" pitchFamily="18" charset="2"/>
        <a:buChar char=""/>
        <a:defRPr sz="32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0238" indent="-273050" algn="l" rtl="0" eaLnBrk="1" fontAlgn="base" hangingPunct="1">
        <a:spcBef>
          <a:spcPct val="20000"/>
        </a:spcBef>
        <a:spcAft>
          <a:spcPct val="0"/>
        </a:spcAft>
        <a:buClr>
          <a:schemeClr val="accent2">
            <a:lumMod val="60000"/>
            <a:lumOff val="40000"/>
          </a:schemeClr>
        </a:buClr>
        <a:buFont typeface="Wingdings 2" pitchFamily="18" charset="2"/>
        <a:buChar char=""/>
        <a:defRPr sz="30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922338" indent="-273050" algn="l" rtl="0" eaLnBrk="1" fontAlgn="base" hangingPunct="1">
        <a:spcBef>
          <a:spcPct val="20000"/>
        </a:spcBef>
        <a:spcAft>
          <a:spcPct val="0"/>
        </a:spcAft>
        <a:buClr>
          <a:schemeClr val="tx1">
            <a:lumMod val="50000"/>
          </a:schemeClr>
        </a:buClr>
        <a:buFont typeface="Wingdings 2" pitchFamily="18" charset="2"/>
        <a:buChar char=""/>
        <a:defRPr sz="28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187450" indent="-228600" algn="l" rtl="0" eaLnBrk="1" fontAlgn="base" hangingPunct="1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6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425575" indent="-228600" algn="l" rtl="0" eaLnBrk="1" fontAlgn="base" hangingPunct="1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400" b="1" kern="1200">
          <a:solidFill>
            <a:schemeClr val="tx1">
              <a:lumMod val="20000"/>
              <a:lumOff val="8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elerik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academy.telerik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Bulls-and-Cows.doc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ms379625(VS.80).aspx" TargetMode="External"/><Relationship Id="rId7" Type="http://schemas.openxmlformats.org/officeDocument/2006/relationships/hyperlink" Target="http://www.codeproject.com/csharp/autp1.as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programming.com/" TargetMode="External"/><Relationship Id="rId5" Type="http://schemas.openxmlformats.org/officeDocument/2006/relationships/hyperlink" Target="http://www.extremeprogramming.org/" TargetMode="External"/><Relationship Id="rId4" Type="http://schemas.openxmlformats.org/officeDocument/2006/relationships/hyperlink" Target="http://www.nunit.or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2266" y="1447800"/>
            <a:ext cx="8229600" cy="1600200"/>
          </a:xfrm>
        </p:spPr>
        <p:txBody>
          <a:bodyPr/>
          <a:lstStyle/>
          <a:p>
            <a:pPr>
              <a:lnSpc>
                <a:spcPts val="5800"/>
              </a:lnSpc>
            </a:pPr>
            <a:r>
              <a:rPr lang="en-US" dirty="0" smtClean="0"/>
              <a:t>Unit Testing with Visual Studio Team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40880"/>
            <a:ext cx="8153400" cy="569120"/>
          </a:xfrm>
        </p:spPr>
        <p:txBody>
          <a:bodyPr/>
          <a:lstStyle/>
          <a:p>
            <a:r>
              <a:rPr lang="en-US" dirty="0" smtClean="0"/>
              <a:t>Introduction to Unit Testing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7200" y="5224047"/>
            <a:ext cx="2590800" cy="871954"/>
          </a:xfrm>
        </p:spPr>
        <p:txBody>
          <a:bodyPr/>
          <a:lstStyle/>
          <a:p>
            <a:r>
              <a:rPr lang="en-US" dirty="0"/>
              <a:t>Svetlin Nakov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5757446"/>
            <a:ext cx="2090957" cy="646331"/>
          </a:xfrm>
        </p:spPr>
        <p:txBody>
          <a:bodyPr/>
          <a:lstStyle/>
          <a:p>
            <a:r>
              <a:rPr lang="en-US" dirty="0"/>
              <a:t>Telerik Corporation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57200" y="6062246"/>
            <a:ext cx="2590800" cy="33855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www.telerik.com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2173" y="4495800"/>
            <a:ext cx="2275227" cy="1802720"/>
          </a:xfrm>
          <a:prstGeom prst="roundRect">
            <a:avLst>
              <a:gd name="adj" fmla="val 3589"/>
            </a:avLst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blogs.msdn.com/blogfiles/brada/WindowsLiveWriter/UnitTestingwith.NETRIAServices_A3D5/image_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4572000"/>
            <a:ext cx="1874338" cy="1726519"/>
          </a:xfrm>
          <a:prstGeom prst="roundRect">
            <a:avLst>
              <a:gd name="adj" fmla="val 3589"/>
            </a:avLst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4876800"/>
            <a:ext cx="7620000" cy="1447800"/>
          </a:xfrm>
        </p:spPr>
        <p:txBody>
          <a:bodyPr/>
          <a:lstStyle/>
          <a:p>
            <a:r>
              <a:rPr lang="en-US" dirty="0" smtClean="0"/>
              <a:t>Code and Test vs. Test Driven Development</a:t>
            </a:r>
            <a:endParaRPr lang="en-US" dirty="0"/>
          </a:p>
        </p:txBody>
      </p:sp>
      <p:pic>
        <p:nvPicPr>
          <p:cNvPr id="2050" name="Picture 2" descr="http://blogs.msdn.com/blogfiles/wesdyer/WindowsLiveWriter/EscapingtheFixedPointofDevelopment_D551/image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011635"/>
            <a:ext cx="5334000" cy="3450430"/>
          </a:xfrm>
          <a:prstGeom prst="roundRect">
            <a:avLst>
              <a:gd name="adj" fmla="val 3100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/>
              <a:t>Unit Testing Approaches</a:t>
            </a:r>
            <a:endParaRPr lang="bg-BG" dirty="0"/>
          </a:p>
        </p:txBody>
      </p:sp>
      <p:sp>
        <p:nvSpPr>
          <p:cNvPr id="583682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"Code and Test" </a:t>
            </a:r>
            <a:r>
              <a:rPr lang="en-US" dirty="0" smtClean="0"/>
              <a:t>approach</a:t>
            </a:r>
            <a:endParaRPr lang="en-US" dirty="0"/>
          </a:p>
          <a:p>
            <a:pPr marL="627062" indent="-352425">
              <a:lnSpc>
                <a:spcPct val="100000"/>
              </a:lnSpc>
            </a:pPr>
            <a:r>
              <a:rPr lang="en-US" sz="3000" dirty="0"/>
              <a:t>Classical </a:t>
            </a:r>
            <a:r>
              <a:rPr lang="en-US" sz="3000" dirty="0" smtClean="0"/>
              <a:t>approach</a:t>
            </a:r>
            <a:endParaRPr lang="en-US" sz="3000" dirty="0"/>
          </a:p>
          <a:p>
            <a:pPr marL="974725" lvl="1" indent="-352425">
              <a:lnSpc>
                <a:spcPct val="100000"/>
              </a:lnSpc>
              <a:buFontTx/>
              <a:buNone/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dirty="0"/>
              <a:t>"Test First" </a:t>
            </a:r>
            <a:r>
              <a:rPr lang="en-US" dirty="0" smtClean="0"/>
              <a:t>approach</a:t>
            </a:r>
            <a:endParaRPr lang="en-US" dirty="0"/>
          </a:p>
          <a:p>
            <a:pPr marL="627062" indent="-352425">
              <a:lnSpc>
                <a:spcPct val="100000"/>
              </a:lnSpc>
            </a:pPr>
            <a:r>
              <a:rPr lang="en-US" sz="3000" dirty="0"/>
              <a:t>Test driven </a:t>
            </a:r>
            <a:r>
              <a:rPr lang="en-US" sz="3000" dirty="0" smtClean="0"/>
              <a:t>development (TDD)</a:t>
            </a:r>
            <a:endParaRPr lang="bg-BG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3529012" cy="52863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sz="28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code</a:t>
            </a:r>
            <a:endParaRPr kumimoji="0" lang="bg-BG" sz="28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5731" name="Text Box 3"/>
          <p:cNvSpPr txBox="1">
            <a:spLocks noChangeArrowheads="1"/>
          </p:cNvSpPr>
          <p:nvPr/>
        </p:nvSpPr>
        <p:spPr bwMode="auto">
          <a:xfrm>
            <a:off x="2268538" y="3213100"/>
            <a:ext cx="3529012" cy="52863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sz="28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unit test</a:t>
            </a:r>
            <a:endParaRPr kumimoji="0" lang="bg-BG" sz="28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5732" name="Text Box 4"/>
          <p:cNvSpPr txBox="1">
            <a:spLocks noChangeArrowheads="1"/>
          </p:cNvSpPr>
          <p:nvPr/>
        </p:nvSpPr>
        <p:spPr bwMode="auto">
          <a:xfrm>
            <a:off x="2268538" y="4292600"/>
            <a:ext cx="3529012" cy="528638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kumimoji="0" lang="en-US" sz="28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and succeed</a:t>
            </a:r>
            <a:endParaRPr kumimoji="0" lang="bg-BG" sz="28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5733" name="Rectangle 5"/>
          <p:cNvSpPr>
            <a:spLocks noGrp="1" noChangeArrowheads="1"/>
          </p:cNvSpPr>
          <p:nvPr>
            <p:ph type="title"/>
          </p:nvPr>
        </p:nvSpPr>
        <p:spPr>
          <a:xfrm>
            <a:off x="2555875" y="112713"/>
            <a:ext cx="6408738" cy="795337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/>
              <a:t>Code and Test Approach</a:t>
            </a:r>
            <a:endParaRPr lang="bg-BG" dirty="0"/>
          </a:p>
        </p:txBody>
      </p:sp>
      <p:sp>
        <p:nvSpPr>
          <p:cNvPr id="585734" name="Line 6"/>
          <p:cNvSpPr>
            <a:spLocks noChangeShapeType="1"/>
          </p:cNvSpPr>
          <p:nvPr/>
        </p:nvSpPr>
        <p:spPr bwMode="auto">
          <a:xfrm flipH="1">
            <a:off x="6373813" y="1773238"/>
            <a:ext cx="0" cy="3600450"/>
          </a:xfrm>
          <a:prstGeom prst="line">
            <a:avLst/>
          </a:prstGeom>
          <a:noFill/>
          <a:ln w="34925">
            <a:solidFill>
              <a:schemeClr val="accent5">
                <a:lumMod val="20000"/>
                <a:lumOff val="80000"/>
              </a:schemeClr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6477000" y="4652963"/>
            <a:ext cx="11922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0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flow</a:t>
            </a:r>
            <a:endParaRPr kumimoji="0" lang="bg-BG" sz="20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1835150" y="2016444"/>
            <a:ext cx="4535488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 </a:t>
            </a:r>
            <a:r>
              <a:rPr lang="bg-BG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</a:t>
            </a: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1835150" y="3240407"/>
            <a:ext cx="4537075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Compile and </a:t>
            </a:r>
            <a:r>
              <a:rPr lang="en-US" sz="2600" b="1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fail</a:t>
            </a:r>
            <a:endParaRPr lang="bg-BG" sz="2600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1835150" y="5077144"/>
            <a:ext cx="4525963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code to pass test 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1835150" y="3816669"/>
            <a:ext cx="4543425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enough code to compile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1835150" y="4453257"/>
            <a:ext cx="4537075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test and fail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3" name="Text Box 7"/>
          <p:cNvSpPr txBox="1">
            <a:spLocks noChangeArrowheads="1"/>
          </p:cNvSpPr>
          <p:nvPr/>
        </p:nvSpPr>
        <p:spPr bwMode="auto">
          <a:xfrm>
            <a:off x="1835150" y="1371601"/>
            <a:ext cx="4535488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test</a:t>
            </a:r>
            <a:r>
              <a:rPr lang="bg-BG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4" name="Rectangle 8"/>
          <p:cNvSpPr>
            <a:spLocks noGrp="1" noChangeArrowheads="1"/>
          </p:cNvSpPr>
          <p:nvPr>
            <p:ph type="title"/>
          </p:nvPr>
        </p:nvSpPr>
        <p:spPr>
          <a:xfrm>
            <a:off x="1828800" y="115888"/>
            <a:ext cx="7162800" cy="792162"/>
          </a:xfrm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/>
              <a:t>Test Driven </a:t>
            </a:r>
            <a:r>
              <a:rPr lang="en-US" dirty="0" smtClean="0"/>
              <a:t>Development (TDD)</a:t>
            </a:r>
            <a:endParaRPr lang="bg-BG" dirty="0"/>
          </a:p>
        </p:txBody>
      </p:sp>
      <p:sp>
        <p:nvSpPr>
          <p:cNvPr id="587785" name="Line 9"/>
          <p:cNvSpPr>
            <a:spLocks noChangeShapeType="1"/>
          </p:cNvSpPr>
          <p:nvPr/>
        </p:nvSpPr>
        <p:spPr bwMode="auto">
          <a:xfrm flipV="1">
            <a:off x="1344613" y="2245043"/>
            <a:ext cx="0" cy="3733799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7786" name="Line 10"/>
          <p:cNvSpPr>
            <a:spLocks noChangeShapeType="1"/>
          </p:cNvSpPr>
          <p:nvPr/>
        </p:nvSpPr>
        <p:spPr bwMode="auto">
          <a:xfrm>
            <a:off x="1331913" y="2257744"/>
            <a:ext cx="503237" cy="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7787" name="Line 11"/>
          <p:cNvSpPr>
            <a:spLocks noChangeShapeType="1"/>
          </p:cNvSpPr>
          <p:nvPr/>
        </p:nvSpPr>
        <p:spPr bwMode="auto">
          <a:xfrm flipH="1">
            <a:off x="6732588" y="1371600"/>
            <a:ext cx="0" cy="4892993"/>
          </a:xfrm>
          <a:prstGeom prst="line">
            <a:avLst/>
          </a:prstGeom>
          <a:noFill/>
          <a:ln w="34925">
            <a:solidFill>
              <a:schemeClr val="accent5">
                <a:lumMod val="20000"/>
                <a:lumOff val="80000"/>
              </a:schemeClr>
            </a:solidFill>
            <a:prstDash val="dash"/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7788" name="Text Box 12"/>
          <p:cNvSpPr txBox="1">
            <a:spLocks noChangeArrowheads="1"/>
          </p:cNvSpPr>
          <p:nvPr/>
        </p:nvSpPr>
        <p:spPr bwMode="auto">
          <a:xfrm>
            <a:off x="6877050" y="5040632"/>
            <a:ext cx="1192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kumimoji="0" lang="en-US" sz="28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flow</a:t>
            </a:r>
            <a:endParaRPr kumimoji="0" lang="bg-BG" sz="2800" b="1" dirty="0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89" name="Text Box 13"/>
          <p:cNvSpPr txBox="1">
            <a:spLocks noChangeArrowheads="1"/>
          </p:cNvSpPr>
          <p:nvPr/>
        </p:nvSpPr>
        <p:spPr bwMode="auto">
          <a:xfrm>
            <a:off x="1835150" y="2664144"/>
            <a:ext cx="4535488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test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7790" name="Line 14"/>
          <p:cNvSpPr>
            <a:spLocks noChangeShapeType="1"/>
          </p:cNvSpPr>
          <p:nvPr/>
        </p:nvSpPr>
        <p:spPr bwMode="auto">
          <a:xfrm>
            <a:off x="1331913" y="5966144"/>
            <a:ext cx="503237" cy="0"/>
          </a:xfrm>
          <a:prstGeom prst="line">
            <a:avLst/>
          </a:prstGeom>
          <a:noFill/>
          <a:ln w="3810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7791" name="Text Box 15"/>
          <p:cNvSpPr txBox="1">
            <a:spLocks noChangeArrowheads="1"/>
          </p:cNvSpPr>
          <p:nvPr/>
        </p:nvSpPr>
        <p:spPr bwMode="auto">
          <a:xfrm>
            <a:off x="1835150" y="5724844"/>
            <a:ext cx="4525963" cy="492443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50000"/>
              </a:spcBef>
            </a:pPr>
            <a:r>
              <a:rPr lang="en-US" sz="2600" b="1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Remove duplication</a:t>
            </a:r>
            <a:endParaRPr lang="bg-BG" sz="2600" b="1">
              <a:solidFill>
                <a:schemeClr val="tx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76200"/>
            <a:ext cx="7086600" cy="914400"/>
          </a:xfrm>
        </p:spPr>
        <p:txBody>
          <a:bodyPr/>
          <a:lstStyle/>
          <a:p>
            <a:r>
              <a:rPr lang="en-US" dirty="0"/>
              <a:t>Why Test Driven Development?</a:t>
            </a:r>
            <a:endParaRPr lang="bg-BG" dirty="0"/>
          </a:p>
        </p:txBody>
      </p:sp>
      <p:sp>
        <p:nvSpPr>
          <p:cNvPr id="589827" name="Rectangle 3"/>
          <p:cNvSpPr>
            <a:spLocks noGrp="1" noChangeArrowheads="1"/>
          </p:cNvSpPr>
          <p:nvPr>
            <p:ph idx="1"/>
          </p:nvPr>
        </p:nvSpPr>
        <p:spPr>
          <a:xfrm>
            <a:off x="230188" y="1093788"/>
            <a:ext cx="8685212" cy="5535612"/>
          </a:xfrm>
        </p:spPr>
        <p:txBody>
          <a:bodyPr/>
          <a:lstStyle/>
          <a:p>
            <a:r>
              <a:rPr lang="en-US" dirty="0" smtClean="0"/>
              <a:t>Helps find design issues early and avoids rework</a:t>
            </a:r>
            <a:endParaRPr lang="en-US" dirty="0"/>
          </a:p>
          <a:p>
            <a:pPr>
              <a:spcBef>
                <a:spcPct val="60000"/>
              </a:spcBef>
            </a:pPr>
            <a:r>
              <a:rPr lang="en-US" dirty="0" smtClean="0"/>
              <a:t>Writing code to satisfy a test is a focused activity – less chance of error</a:t>
            </a:r>
          </a:p>
          <a:p>
            <a:pPr>
              <a:spcBef>
                <a:spcPct val="60000"/>
              </a:spcBef>
            </a:pPr>
            <a:r>
              <a:rPr lang="en-US" dirty="0" smtClean="0"/>
              <a:t>Tests will be a more comprehensive than when written after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614" y="3962400"/>
            <a:ext cx="7469186" cy="2559050"/>
          </a:xfrm>
        </p:spPr>
        <p:txBody>
          <a:bodyPr/>
          <a:lstStyle/>
          <a:p>
            <a:pPr>
              <a:lnSpc>
                <a:spcPts val="5400"/>
              </a:lnSpc>
            </a:pPr>
            <a:r>
              <a:rPr lang="en-US" sz="5400" dirty="0"/>
              <a:t>Unit Testing Frameworks and </a:t>
            </a:r>
            <a:r>
              <a:rPr lang="en-US" sz="5400" dirty="0" smtClean="0"/>
              <a:t>Visual Studio Team Test</a:t>
            </a:r>
            <a:endParaRPr lang="bg-BG" sz="5400" dirty="0"/>
          </a:p>
        </p:txBody>
      </p:sp>
      <p:pic>
        <p:nvPicPr>
          <p:cNvPr id="3074" name="Picture 2" descr="http://blogs.msdn.com/blogfiles/willy-peter_schaub/WindowsLiveWriter/VSTSRangerProjectsBranchingGuidanceII_8294/CLIPART_OF_15186_SM_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52" b="7282"/>
          <a:stretch/>
        </p:blipFill>
        <p:spPr bwMode="auto">
          <a:xfrm rot="20963971">
            <a:off x="5054981" y="1021126"/>
            <a:ext cx="3048000" cy="2487805"/>
          </a:xfrm>
          <a:prstGeom prst="roundRect">
            <a:avLst>
              <a:gd name="adj" fmla="val 5039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qbssoftware.com/images/special/VSTS_Overview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6677">
            <a:off x="975281" y="1145387"/>
            <a:ext cx="3965972" cy="2440879"/>
          </a:xfrm>
          <a:prstGeom prst="roundRect">
            <a:avLst>
              <a:gd name="adj" fmla="val 540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413" y="187325"/>
            <a:ext cx="6553200" cy="720725"/>
          </a:xfrm>
        </p:spPr>
        <p:txBody>
          <a:bodyPr/>
          <a:lstStyle/>
          <a:p>
            <a:r>
              <a:rPr lang="en-US"/>
              <a:t>Unit Testing Frameworks</a:t>
            </a:r>
          </a:p>
        </p:txBody>
      </p:sp>
      <p:sp>
        <p:nvSpPr>
          <p:cNvPr id="711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/>
          <a:lstStyle/>
          <a:p>
            <a:r>
              <a:rPr lang="en-US" noProof="1" smtClean="0"/>
              <a:t>JUnit</a:t>
            </a:r>
          </a:p>
          <a:p>
            <a:pPr lvl="1"/>
            <a:r>
              <a:rPr lang="en-US" noProof="1" smtClean="0"/>
              <a:t>The </a:t>
            </a:r>
            <a:r>
              <a:rPr lang="en-US" dirty="0" smtClean="0"/>
              <a:t>first popular unit testing framework</a:t>
            </a:r>
            <a:endParaRPr lang="en-US" dirty="0"/>
          </a:p>
          <a:p>
            <a:pPr lvl="1"/>
            <a:r>
              <a:rPr lang="en-US" dirty="0"/>
              <a:t>Based on Java</a:t>
            </a:r>
          </a:p>
          <a:p>
            <a:r>
              <a:rPr lang="en-US" dirty="0" smtClean="0"/>
              <a:t>Similar frameworks </a:t>
            </a:r>
            <a:r>
              <a:rPr lang="en-US" dirty="0"/>
              <a:t>have </a:t>
            </a:r>
            <a:r>
              <a:rPr lang="en-US" dirty="0" smtClean="0"/>
              <a:t>been developed </a:t>
            </a:r>
            <a:r>
              <a:rPr lang="en-US" dirty="0"/>
              <a:t>for a broad range </a:t>
            </a:r>
            <a:r>
              <a:rPr lang="en-US" dirty="0" smtClean="0"/>
              <a:t>of computer </a:t>
            </a:r>
            <a:r>
              <a:rPr lang="en-US" dirty="0"/>
              <a:t>languages</a:t>
            </a:r>
          </a:p>
          <a:p>
            <a:pPr lvl="1"/>
            <a:r>
              <a:rPr lang="en-US" noProof="1"/>
              <a:t>NUnit</a:t>
            </a:r>
            <a:r>
              <a:rPr lang="en-US" dirty="0"/>
              <a:t> – for C# and all .NET languages</a:t>
            </a:r>
          </a:p>
          <a:p>
            <a:pPr lvl="1"/>
            <a:r>
              <a:rPr lang="en-US" noProof="1"/>
              <a:t>cppUnit, jsUnit, PhpUnit, PerlUnit, </a:t>
            </a:r>
            <a:r>
              <a:rPr lang="en-US" noProof="1" smtClean="0"/>
              <a:t>...</a:t>
            </a:r>
          </a:p>
          <a:p>
            <a:r>
              <a:rPr lang="en-US" noProof="1" smtClean="0"/>
              <a:t>Visual Studio Team Test (VSTT)</a:t>
            </a:r>
          </a:p>
          <a:p>
            <a:pPr lvl="1"/>
            <a:r>
              <a:rPr lang="en-US" noProof="1" smtClean="0"/>
              <a:t>Developed by Microsoft, integrated in VS</a:t>
            </a:r>
            <a:endParaRPr lang="en-US" noProof="1"/>
          </a:p>
        </p:txBody>
      </p:sp>
      <p:sp>
        <p:nvSpPr>
          <p:cNvPr id="3" name="AutoShape 4" descr="https://web.infn.it/etics-support/images/documentation/plugin-framework/logo_junit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myconsent.com/images/junit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015408"/>
            <a:ext cx="1102561" cy="586469"/>
          </a:xfrm>
          <a:prstGeom prst="roundRect">
            <a:avLst>
              <a:gd name="adj" fmla="val 3976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edsquared.com/content/binary/WindowsLiveWriter/EntertheCoolestTeamSystemGadgetContest_11622/VisualStudioTeamSystemLogo_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97" y="5105400"/>
            <a:ext cx="1122464" cy="64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Visual Studio Team Test – Features</a:t>
            </a:r>
            <a:endParaRPr lang="en-US" sz="3600" dirty="0"/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10600" cy="5562600"/>
          </a:xfrm>
        </p:spPr>
        <p:txBody>
          <a:bodyPr/>
          <a:lstStyle/>
          <a:p>
            <a:r>
              <a:rPr lang="en-US" dirty="0" smtClean="0"/>
              <a:t>Team Test (TT) is very well integrated with Visual Studio</a:t>
            </a:r>
          </a:p>
          <a:p>
            <a:pPr lvl="1"/>
            <a:r>
              <a:rPr lang="en-US" dirty="0" smtClean="0"/>
              <a:t>Create test projects and unit tests</a:t>
            </a:r>
          </a:p>
          <a:p>
            <a:pPr lvl="1"/>
            <a:r>
              <a:rPr lang="en-US" dirty="0" smtClean="0"/>
              <a:t>Execute unit tests</a:t>
            </a:r>
          </a:p>
          <a:p>
            <a:pPr lvl="1"/>
            <a:r>
              <a:rPr lang="en-US" dirty="0" smtClean="0"/>
              <a:t>View execution results</a:t>
            </a:r>
          </a:p>
          <a:p>
            <a:pPr lvl="1"/>
            <a:r>
              <a:rPr lang="en-US" dirty="0" smtClean="0"/>
              <a:t>View code coverage</a:t>
            </a:r>
          </a:p>
          <a:p>
            <a:r>
              <a:rPr lang="en-US" dirty="0" smtClean="0"/>
              <a:t>Located in the assembly </a:t>
            </a:r>
            <a:r>
              <a:rPr lang="en-US" sz="30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Microsoft.VisualStudio.QualityTools.UnitTestFramework.dll</a:t>
            </a:r>
          </a:p>
        </p:txBody>
      </p:sp>
      <p:pic>
        <p:nvPicPr>
          <p:cNvPr id="5124" name="Picture 4" descr="http://www.christiano.ch/wordpress/wp-content/uploads/2010/02/Logo_MS_Visual_Studio_201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8" t="-10035" r="-4673" b="-10374"/>
          <a:stretch/>
        </p:blipFill>
        <p:spPr bwMode="auto">
          <a:xfrm>
            <a:off x="5334000" y="3071158"/>
            <a:ext cx="3132322" cy="1348442"/>
          </a:xfrm>
          <a:prstGeom prst="roundRect">
            <a:avLst>
              <a:gd name="adj" fmla="val 3125"/>
            </a:avLst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76200"/>
            <a:ext cx="7162800" cy="914400"/>
          </a:xfrm>
        </p:spPr>
        <p:txBody>
          <a:bodyPr/>
          <a:lstStyle/>
          <a:p>
            <a:r>
              <a:rPr lang="en-US" sz="3600" spc="-40" dirty="0" smtClean="0"/>
              <a:t>Visual Studio Team Test –  Attributes</a:t>
            </a:r>
            <a:endParaRPr lang="en-US" sz="3600" spc="-40" dirty="0"/>
          </a:p>
        </p:txBody>
      </p:sp>
      <p:sp>
        <p:nvSpPr>
          <p:cNvPr id="712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3000" dirty="0" smtClean="0"/>
              <a:t>Test </a:t>
            </a:r>
            <a:r>
              <a:rPr lang="en-US" sz="3000" dirty="0"/>
              <a:t>code is annotated using </a:t>
            </a:r>
            <a:r>
              <a:rPr lang="en-US" sz="3000" dirty="0" smtClean="0"/>
              <a:t>custom attributes</a:t>
            </a:r>
          </a:p>
          <a:p>
            <a:pPr lvl="1">
              <a:spcBef>
                <a:spcPts val="300"/>
              </a:spcBef>
            </a:pP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[TestClass]</a:t>
            </a:r>
            <a:r>
              <a:rPr lang="en-US" sz="2800" dirty="0" smtClean="0"/>
              <a:t> – denotes a class holding unit tests</a:t>
            </a:r>
          </a:p>
          <a:p>
            <a:pPr lvl="1">
              <a:spcBef>
                <a:spcPts val="300"/>
              </a:spcBef>
            </a:pP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[TestMethod]</a:t>
            </a:r>
            <a:r>
              <a:rPr lang="en-US" sz="2800" dirty="0" smtClean="0"/>
              <a:t> – denotes a unit test method</a:t>
            </a:r>
          </a:p>
          <a:p>
            <a:pPr lvl="1">
              <a:spcBef>
                <a:spcPts val="300"/>
              </a:spcBef>
            </a:pP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[ExpectedException]</a:t>
            </a:r>
            <a:r>
              <a:rPr lang="en-US" sz="2800" dirty="0" smtClean="0"/>
              <a:t> – test causes an exception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[Timeout]</a:t>
            </a:r>
            <a:r>
              <a:rPr lang="en-US" sz="2800" dirty="0" smtClean="0"/>
              <a:t> – sets a timeout for test execution</a:t>
            </a:r>
          </a:p>
          <a:p>
            <a:pPr lvl="1">
              <a:spcBef>
                <a:spcPts val="300"/>
              </a:spcBef>
            </a:pPr>
            <a:r>
              <a:rPr lang="en-US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[Ignore]</a:t>
            </a:r>
            <a:r>
              <a:rPr lang="en-US" sz="2800" dirty="0" smtClean="0"/>
              <a:t> – temporary ignored test case</a:t>
            </a:r>
          </a:p>
          <a:p>
            <a:pPr lvl="1">
              <a:spcBef>
                <a:spcPts val="300"/>
              </a:spcBef>
            </a:pP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[ClassInitialize]</a:t>
            </a:r>
            <a:r>
              <a:rPr lang="en-US" sz="2800" noProof="1" smtClean="0"/>
              <a:t>, </a:t>
            </a: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[ClassCleanup]</a:t>
            </a:r>
            <a:r>
              <a:rPr lang="en-US" sz="2800" noProof="1" smtClean="0"/>
              <a:t> </a:t>
            </a:r>
            <a:r>
              <a:rPr lang="en-US" sz="2800" dirty="0" smtClean="0"/>
              <a:t>– setup / cleanup logic for the testing class</a:t>
            </a:r>
          </a:p>
          <a:p>
            <a:pPr lvl="1">
              <a:spcBef>
                <a:spcPts val="300"/>
              </a:spcBef>
            </a:pP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[TestInitialize]</a:t>
            </a:r>
            <a:r>
              <a:rPr lang="en-US" sz="2800" noProof="1" smtClean="0"/>
              <a:t>, </a:t>
            </a:r>
            <a:r>
              <a:rPr lang="en-US" sz="28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[TestCleanup]</a:t>
            </a:r>
            <a:r>
              <a:rPr lang="en-US" sz="2800" noProof="1" smtClean="0"/>
              <a:t> </a:t>
            </a:r>
            <a:r>
              <a:rPr lang="en-US" sz="2800" dirty="0" smtClean="0"/>
              <a:t>– setup / cleanup logic for each test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Assertions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990600"/>
            <a:ext cx="8496300" cy="5534025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Predicate</a:t>
            </a:r>
            <a:r>
              <a:rPr lang="en-US" dirty="0"/>
              <a:t> is a </a:t>
            </a:r>
            <a:r>
              <a:rPr lang="en-US" dirty="0" smtClean="0"/>
              <a:t>true / false </a:t>
            </a:r>
            <a:r>
              <a:rPr lang="en-US" dirty="0"/>
              <a:t>statement </a:t>
            </a:r>
          </a:p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Assertion</a:t>
            </a:r>
            <a:r>
              <a:rPr lang="en-US" dirty="0"/>
              <a:t> is a predicate placed in </a:t>
            </a:r>
            <a:r>
              <a:rPr lang="en-US" dirty="0" smtClean="0"/>
              <a:t>the program </a:t>
            </a:r>
            <a:r>
              <a:rPr lang="en-US" dirty="0"/>
              <a:t>code </a:t>
            </a:r>
          </a:p>
          <a:p>
            <a:pPr lvl="1"/>
            <a:r>
              <a:rPr lang="en-US" dirty="0"/>
              <a:t>Indicates that the developer thinks that the predicate is always true at that </a:t>
            </a:r>
            <a:r>
              <a:rPr lang="en-US" dirty="0" smtClean="0"/>
              <a:t>place</a:t>
            </a:r>
            <a:endParaRPr lang="en-US" dirty="0"/>
          </a:p>
          <a:p>
            <a:pPr lvl="1"/>
            <a:r>
              <a:rPr lang="en-US" dirty="0"/>
              <a:t>If an assertion fails, the method call does not return and an error is </a:t>
            </a:r>
            <a:r>
              <a:rPr lang="en-US" dirty="0" smtClean="0"/>
              <a:t>reported</a:t>
            </a:r>
          </a:p>
          <a:p>
            <a:pPr lvl="1"/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5800" y="5707559"/>
            <a:ext cx="7772400" cy="769441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Assert.AreEqual(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expectedValue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actualValue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, 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Error message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.");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bg-BG" dirty="0"/>
          </a:p>
        </p:txBody>
      </p:sp>
      <p:sp>
        <p:nvSpPr>
          <p:cNvPr id="766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2438" indent="-452438">
              <a:lnSpc>
                <a:spcPct val="100000"/>
              </a:lnSpc>
              <a:buFontTx/>
              <a:buAutoNum type="arabicPeriod"/>
              <a:tabLst/>
            </a:pPr>
            <a:r>
              <a:rPr lang="en-US" dirty="0"/>
              <a:t>Unit Testing Fundamentals</a:t>
            </a:r>
            <a:endParaRPr lang="bg-BG" dirty="0"/>
          </a:p>
          <a:p>
            <a:pPr marL="635000" indent="-350838">
              <a:lnSpc>
                <a:spcPct val="100000"/>
              </a:lnSpc>
              <a:tabLst/>
            </a:pPr>
            <a:r>
              <a:rPr lang="en-US" sz="3000" dirty="0"/>
              <a:t>Some facts</a:t>
            </a:r>
          </a:p>
          <a:p>
            <a:pPr marL="635000" indent="-350838">
              <a:lnSpc>
                <a:spcPct val="100000"/>
              </a:lnSpc>
              <a:tabLst/>
            </a:pPr>
            <a:r>
              <a:rPr lang="en-US" sz="3000" dirty="0"/>
              <a:t>Why unit tests?</a:t>
            </a:r>
            <a:endParaRPr lang="bg-BG" sz="3000" dirty="0"/>
          </a:p>
          <a:p>
            <a:pPr marL="452438" indent="-452438">
              <a:lnSpc>
                <a:spcPct val="100000"/>
              </a:lnSpc>
              <a:buFontTx/>
              <a:buAutoNum type="arabicPeriod" startAt="2"/>
              <a:tabLst/>
            </a:pPr>
            <a:r>
              <a:rPr lang="en-US" dirty="0"/>
              <a:t>Unit Testing Patterns</a:t>
            </a:r>
            <a:endParaRPr lang="bg-BG" dirty="0"/>
          </a:p>
          <a:p>
            <a:pPr marL="452438" indent="-452438">
              <a:lnSpc>
                <a:spcPct val="100000"/>
              </a:lnSpc>
              <a:buFontTx/>
              <a:buAutoNum type="arabicPeriod" startAt="3"/>
              <a:tabLst/>
            </a:pPr>
            <a:r>
              <a:rPr lang="en-US" dirty="0" smtClean="0"/>
              <a:t>Visual Studio Team Test Testing </a:t>
            </a:r>
            <a:r>
              <a:rPr lang="en-US" dirty="0"/>
              <a:t>Framework</a:t>
            </a:r>
          </a:p>
          <a:p>
            <a:pPr marL="635000" indent="-350838">
              <a:lnSpc>
                <a:spcPct val="100000"/>
              </a:lnSpc>
              <a:tabLst/>
            </a:pPr>
            <a:r>
              <a:rPr lang="en-US" sz="3000" dirty="0" smtClean="0"/>
              <a:t>Attributes, Assertions, Expected Exceptions</a:t>
            </a:r>
          </a:p>
          <a:p>
            <a:pPr marL="635000" indent="-350838">
              <a:lnSpc>
                <a:spcPct val="100000"/>
              </a:lnSpc>
              <a:tabLst/>
            </a:pPr>
            <a:r>
              <a:rPr lang="en-US" sz="3000" dirty="0" smtClean="0"/>
              <a:t>Code Coverage</a:t>
            </a:r>
          </a:p>
          <a:p>
            <a:pPr marL="446088" indent="-446088">
              <a:lnSpc>
                <a:spcPct val="100000"/>
              </a:lnSpc>
              <a:buFont typeface="+mj-lt"/>
              <a:buAutoNum type="arabicPeriod" startAt="4"/>
              <a:tabLst/>
            </a:pPr>
            <a:r>
              <a:rPr lang="en-US" dirty="0"/>
              <a:t>Unit Testing Best Practices</a:t>
            </a:r>
            <a:endParaRPr lang="bg-BG" dirty="0"/>
          </a:p>
        </p:txBody>
      </p:sp>
      <p:pic>
        <p:nvPicPr>
          <p:cNvPr id="4" name="Picture 2" descr="http://headrush.typepad.com/photos/uncategorized/boo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7224" y="1298943"/>
            <a:ext cx="2641332" cy="1752601"/>
          </a:xfrm>
          <a:prstGeom prst="roundRect">
            <a:avLst>
              <a:gd name="adj" fmla="val 6048"/>
            </a:avLst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VSTT – </a:t>
            </a:r>
            <a:r>
              <a:rPr lang="en-US" dirty="0"/>
              <a:t>Assertions</a:t>
            </a:r>
            <a:endParaRPr lang="bg-BG" dirty="0"/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Assertions </a:t>
            </a:r>
            <a:r>
              <a:rPr lang="en-US" sz="3000" dirty="0"/>
              <a:t>check condition and throw exception if condition is not satisfied</a:t>
            </a:r>
          </a:p>
          <a:p>
            <a:r>
              <a:rPr lang="en-US" sz="3000" dirty="0"/>
              <a:t>Comparing values</a:t>
            </a:r>
          </a:p>
          <a:p>
            <a:pPr lvl="1"/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AreEqual(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expected value, calculated value 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,message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])</a:t>
            </a:r>
            <a:r>
              <a:rPr lang="en-US" dirty="0" smtClean="0"/>
              <a:t> – compare two values for equality</a:t>
            </a:r>
            <a:endParaRPr lang="bg-BG" dirty="0" smtClean="0"/>
          </a:p>
          <a:p>
            <a:r>
              <a:rPr lang="en-US" sz="3000" dirty="0" smtClean="0"/>
              <a:t>Comparing objects</a:t>
            </a:r>
          </a:p>
          <a:p>
            <a:pPr lvl="1"/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AreSame(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expected object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current object 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[,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])</a:t>
            </a:r>
            <a:r>
              <a:rPr lang="en-US" noProof="1" smtClean="0"/>
              <a:t> </a:t>
            </a:r>
            <a:r>
              <a:rPr lang="en-US" dirty="0" smtClean="0"/>
              <a:t>– compare object references</a:t>
            </a:r>
            <a:endParaRPr lang="bg-B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VSTT – </a:t>
            </a:r>
            <a:r>
              <a:rPr lang="en-US" dirty="0"/>
              <a:t>Assertions (2)</a:t>
            </a:r>
            <a:endParaRPr lang="bg-BG" dirty="0"/>
          </a:p>
        </p:txBody>
      </p:sp>
      <p:sp>
        <p:nvSpPr>
          <p:cNvPr id="76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for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dirty="0" smtClean="0"/>
              <a:t> value</a:t>
            </a:r>
          </a:p>
          <a:p>
            <a:pPr lvl="1"/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IsNull(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object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 [,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])</a:t>
            </a:r>
          </a:p>
          <a:p>
            <a:pPr lvl="1"/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IsNotNull(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object 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[,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])</a:t>
            </a:r>
          </a:p>
          <a:p>
            <a:pPr>
              <a:spcBef>
                <a:spcPct val="35000"/>
              </a:spcBef>
            </a:pPr>
            <a:r>
              <a:rPr lang="en-US" dirty="0" smtClean="0"/>
              <a:t>Conditions</a:t>
            </a:r>
          </a:p>
          <a:p>
            <a:pPr lvl="1">
              <a:spcBef>
                <a:spcPct val="35000"/>
              </a:spcBef>
            </a:pP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IsTrue(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condition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>
              <a:spcBef>
                <a:spcPct val="35000"/>
              </a:spcBef>
            </a:pP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IsFalse(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condition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ct val="35000"/>
              </a:spcBef>
            </a:pPr>
            <a:r>
              <a:rPr lang="en-US" dirty="0" smtClean="0"/>
              <a:t>Forced </a:t>
            </a:r>
            <a:r>
              <a:rPr lang="en-US" dirty="0"/>
              <a:t>test fail</a:t>
            </a:r>
          </a:p>
          <a:p>
            <a:pPr lvl="1">
              <a:spcBef>
                <a:spcPct val="35000"/>
              </a:spcBef>
            </a:pP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Fail(</a:t>
            </a:r>
            <a:r>
              <a:rPr lang="en-US" i="1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message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noProof="1">
              <a:solidFill>
                <a:schemeClr val="accent5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</a:t>
            </a:r>
            <a:r>
              <a:rPr lang="en-US" dirty="0" smtClean="0"/>
              <a:t>A Pattern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400"/>
              </a:lnSpc>
            </a:pP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Arrange</a:t>
            </a:r>
            <a:r>
              <a:rPr lang="en-US" sz="3000" dirty="0"/>
              <a:t> all necessary preconditions and </a:t>
            </a:r>
            <a:r>
              <a:rPr lang="en-US" sz="3000" dirty="0" smtClean="0"/>
              <a:t>inputs</a:t>
            </a:r>
            <a:endParaRPr lang="en-US" sz="3000" dirty="0"/>
          </a:p>
          <a:p>
            <a:pPr>
              <a:lnSpc>
                <a:spcPts val="3400"/>
              </a:lnSpc>
            </a:pP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Act</a:t>
            </a:r>
            <a:r>
              <a:rPr lang="en-US" sz="3000" dirty="0"/>
              <a:t> on the object or method under </a:t>
            </a:r>
            <a:r>
              <a:rPr lang="en-US" sz="3000" dirty="0" smtClean="0"/>
              <a:t>test</a:t>
            </a:r>
            <a:endParaRPr lang="en-US" sz="3000" dirty="0"/>
          </a:p>
          <a:p>
            <a:pPr>
              <a:lnSpc>
                <a:spcPts val="3400"/>
              </a:lnSpc>
            </a:pP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Assert</a:t>
            </a:r>
            <a:r>
              <a:rPr lang="en-US" sz="3000" dirty="0"/>
              <a:t> that the expected </a:t>
            </a:r>
            <a:r>
              <a:rPr lang="en-US" sz="3000" dirty="0" smtClean="0"/>
              <a:t>results </a:t>
            </a:r>
            <a:r>
              <a:rPr lang="en-US" sz="3000" dirty="0"/>
              <a:t>have </a:t>
            </a:r>
            <a:r>
              <a:rPr lang="en-US" sz="3000" dirty="0" smtClean="0"/>
              <a:t>occurred</a:t>
            </a:r>
            <a:endParaRPr lang="en-US" sz="30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2971800"/>
            <a:ext cx="7772400" cy="335476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[TestMethod]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TestDeposit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BanckAccount account = new BanckAccount();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account.Deposit(125.0);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account.Deposit(25.0);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Assert.AreEqual(150.0, account.Balance, 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</a:t>
            </a:r>
            <a:r>
              <a:rPr lang="bg-BG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"Balance is wrong.");</a:t>
            </a:r>
            <a:endParaRPr lang="en-US" sz="20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marR="0" lvl="0" indent="-319088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6812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VSTT – </a:t>
            </a:r>
            <a:r>
              <a:rPr lang="en-US" dirty="0"/>
              <a:t>Example</a:t>
            </a:r>
          </a:p>
        </p:txBody>
      </p:sp>
      <p:sp>
        <p:nvSpPr>
          <p:cNvPr id="716804" name="Rectangle 4"/>
          <p:cNvSpPr>
            <a:spLocks noChangeArrowheads="1"/>
          </p:cNvSpPr>
          <p:nvPr/>
        </p:nvSpPr>
        <p:spPr bwMode="auto">
          <a:xfrm>
            <a:off x="612776" y="1076265"/>
            <a:ext cx="7845424" cy="5324535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class Account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decimal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balance;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Deposit(decimal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amount)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this.balance += amount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Withdraw(decimal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amount)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this.balance -= amount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void TransferFunds(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Account destination,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decimal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amount)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{ ...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decimal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Balance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...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VSTT – </a:t>
            </a:r>
            <a:r>
              <a:rPr lang="en-US" dirty="0"/>
              <a:t>Example (2)</a:t>
            </a:r>
          </a:p>
        </p:txBody>
      </p:sp>
      <p:sp>
        <p:nvSpPr>
          <p:cNvPr id="717828" name="Rectangle 4"/>
          <p:cNvSpPr>
            <a:spLocks noChangeArrowheads="1"/>
          </p:cNvSpPr>
          <p:nvPr/>
        </p:nvSpPr>
        <p:spPr bwMode="auto">
          <a:xfrm>
            <a:off x="609600" y="1196975"/>
            <a:ext cx="7924800" cy="515525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using Microsoft.VisualStudio.TestTools.UnitTesting;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TestClass]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class AccountTest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[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TestMethod]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public void TransferFunds()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{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Account source = new Account();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source.Deposit(200.00M);</a:t>
            </a:r>
            <a:endParaRPr lang="en-US" sz="20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Account dest = new Account();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dest.Deposit(150.00F);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source.TransferFunds(dest, 100.00F);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Assert.AreEqual(250.00F, dest.Balance);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    Assert.AreEqual(100.00F, source.Balance);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VSTT – Screenshot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22192"/>
          <a:stretch>
            <a:fillRect/>
          </a:stretch>
        </p:blipFill>
        <p:spPr bwMode="auto">
          <a:xfrm>
            <a:off x="457200" y="1200150"/>
            <a:ext cx="8167598" cy="520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953001"/>
            <a:ext cx="7924800" cy="685800"/>
          </a:xfrm>
        </p:spPr>
        <p:txBody>
          <a:bodyPr/>
          <a:lstStyle/>
          <a:p>
            <a:r>
              <a:rPr lang="en-US" dirty="0" smtClean="0"/>
              <a:t>Visual Studio Team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5679280"/>
            <a:ext cx="7924800" cy="569120"/>
          </a:xfrm>
        </p:spPr>
        <p:txBody>
          <a:bodyPr/>
          <a:lstStyle/>
          <a:p>
            <a:r>
              <a:rPr lang="en-US" dirty="0" smtClean="0"/>
              <a:t>Live Demo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22192"/>
          <a:stretch>
            <a:fillRect/>
          </a:stretch>
        </p:blipFill>
        <p:spPr bwMode="auto">
          <a:xfrm>
            <a:off x="3124200" y="478263"/>
            <a:ext cx="5093984" cy="324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83" y="478263"/>
            <a:ext cx="3391817" cy="3428190"/>
          </a:xfrm>
          <a:prstGeom prst="roundRect">
            <a:avLst>
              <a:gd name="adj" fmla="val 2591"/>
            </a:avLst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19756031" lon="21301027" rev="709954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christiano.ch/wordpress/wp-content/uploads/2010/02/Logo_MS_Visual_Studio_201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48" t="-10035" r="-4673" b="-10374"/>
          <a:stretch/>
        </p:blipFill>
        <p:spPr bwMode="auto">
          <a:xfrm rot="311698">
            <a:off x="2526681" y="2620717"/>
            <a:ext cx="4107305" cy="1768165"/>
          </a:xfrm>
          <a:prstGeom prst="roundRect">
            <a:avLst>
              <a:gd name="adj" fmla="val 14863"/>
            </a:avLst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ContrastingRightFacing">
              <a:rot lat="20507042" lon="20838097" rev="857774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0688" y="4716724"/>
            <a:ext cx="5761037" cy="1562100"/>
          </a:xfrm>
        </p:spPr>
        <p:txBody>
          <a:bodyPr/>
          <a:lstStyle/>
          <a:p>
            <a:pPr>
              <a:lnSpc>
                <a:spcPts val="5400"/>
              </a:lnSpc>
            </a:pPr>
            <a:r>
              <a:rPr lang="en-US" sz="5400" dirty="0"/>
              <a:t>Unit Testing Best Practices</a:t>
            </a:r>
            <a:endParaRPr lang="bg-BG" sz="5400" dirty="0"/>
          </a:p>
        </p:txBody>
      </p:sp>
      <p:pic>
        <p:nvPicPr>
          <p:cNvPr id="7170" name="Picture 2" descr="http://www.datatraverse.com/style/swt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216" y="1143000"/>
            <a:ext cx="4569784" cy="3042170"/>
          </a:xfrm>
          <a:prstGeom prst="roundRect">
            <a:avLst>
              <a:gd name="adj" fmla="val 4085"/>
            </a:avLst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Naming Standards for Unit Tests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</a:t>
            </a:r>
            <a:r>
              <a:rPr lang="en-US" dirty="0"/>
              <a:t>name should express a </a:t>
            </a:r>
            <a:r>
              <a:rPr lang="en-US" dirty="0" smtClean="0"/>
              <a:t>specific requirement that is tested</a:t>
            </a:r>
          </a:p>
          <a:p>
            <a:pPr lvl="1"/>
            <a:r>
              <a:rPr lang="en-US" dirty="0" smtClean="0"/>
              <a:t>Usually prefixed with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[Test]</a:t>
            </a:r>
          </a:p>
          <a:p>
            <a:pPr lvl="1"/>
            <a:r>
              <a:rPr lang="en-US" dirty="0" smtClean="0"/>
              <a:t>E.g. 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TestAccountDepositNegativeSum()</a:t>
            </a:r>
            <a:endParaRPr lang="en-US" dirty="0"/>
          </a:p>
          <a:p>
            <a:r>
              <a:rPr lang="en-US" dirty="0" smtClean="0"/>
              <a:t>The test </a:t>
            </a:r>
            <a:r>
              <a:rPr lang="en-US" dirty="0"/>
              <a:t>name should </a:t>
            </a:r>
            <a:r>
              <a:rPr lang="en-US" dirty="0" smtClean="0"/>
              <a:t>include</a:t>
            </a:r>
            <a:endParaRPr lang="en-US" dirty="0"/>
          </a:p>
          <a:p>
            <a:pPr lvl="1"/>
            <a:r>
              <a:rPr lang="en-US" dirty="0"/>
              <a:t>Expected input or state </a:t>
            </a:r>
          </a:p>
          <a:p>
            <a:pPr lvl="1"/>
            <a:r>
              <a:rPr lang="en-US" dirty="0"/>
              <a:t>Expected result output or state</a:t>
            </a:r>
          </a:p>
          <a:p>
            <a:pPr lvl="1"/>
            <a:r>
              <a:rPr lang="en-US" dirty="0"/>
              <a:t>Name of the tested method or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152400"/>
            <a:ext cx="5181600" cy="914400"/>
          </a:xfrm>
        </p:spPr>
        <p:txBody>
          <a:bodyPr/>
          <a:lstStyle/>
          <a:p>
            <a:r>
              <a:rPr lang="en-US" dirty="0"/>
              <a:t>Naming Standards for Unit Tests – Example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/>
          <a:lstStyle/>
          <a:p>
            <a:pPr marL="357188" indent="-357188"/>
            <a:r>
              <a:rPr lang="en-US" dirty="0"/>
              <a:t>Given the method:</a:t>
            </a:r>
          </a:p>
          <a:p>
            <a:pPr marL="357188" indent="-357188">
              <a:buFontTx/>
              <a:buNone/>
            </a:pPr>
            <a:endParaRPr lang="en-US" dirty="0"/>
          </a:p>
          <a:p>
            <a:pPr marL="357188" indent="-357188">
              <a:spcBef>
                <a:spcPct val="95000"/>
              </a:spcBef>
              <a:buFontTx/>
              <a:buNone/>
            </a:pPr>
            <a:r>
              <a:rPr lang="en-US" dirty="0"/>
              <a:t>	with requirement to ignore numbers </a:t>
            </a:r>
            <a:r>
              <a:rPr lang="en-US" dirty="0" smtClean="0"/>
              <a:t>greater than </a:t>
            </a:r>
            <a:r>
              <a:rPr lang="en-US" dirty="0"/>
              <a:t>100 in the summing process</a:t>
            </a:r>
          </a:p>
          <a:p>
            <a:pPr marL="357188" indent="-357188">
              <a:lnSpc>
                <a:spcPct val="100000"/>
              </a:lnSpc>
            </a:pPr>
            <a:r>
              <a:rPr lang="en-US" dirty="0"/>
              <a:t>The test name should be:</a:t>
            </a:r>
          </a:p>
          <a:p>
            <a:pPr marL="357188" indent="-357188">
              <a:lnSpc>
                <a:spcPct val="100000"/>
              </a:lnSpc>
              <a:buFontTx/>
              <a:buNone/>
            </a:pPr>
            <a:r>
              <a:rPr lang="en-US" dirty="0">
                <a:latin typeface="Courier New" pitchFamily="49" charset="0"/>
              </a:rPr>
              <a:t>	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Sum_NumberIgnoredIfGreaterThan100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29092" name="Rectangle 4"/>
          <p:cNvSpPr>
            <a:spLocks noChangeArrowheads="1"/>
          </p:cNvSpPr>
          <p:nvPr/>
        </p:nvSpPr>
        <p:spPr bwMode="auto">
          <a:xfrm>
            <a:off x="761999" y="2100641"/>
            <a:ext cx="7554913" cy="430887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int Sum(params int[] values)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5105400"/>
            <a:ext cx="7620000" cy="990600"/>
          </a:xfrm>
        </p:spPr>
        <p:txBody>
          <a:bodyPr/>
          <a:lstStyle/>
          <a:p>
            <a:r>
              <a:rPr lang="en-US" dirty="0" smtClean="0"/>
              <a:t>What is Unit Testing?</a:t>
            </a:r>
            <a:endParaRPr lang="en-US" dirty="0"/>
          </a:p>
        </p:txBody>
      </p:sp>
      <p:pic>
        <p:nvPicPr>
          <p:cNvPr id="1026" name="Picture 2" descr="http://leonmeijer.nl/images/leonmeijer_nl/WindowsLiveWriter/TestdrivendevelopmentUni.NETwhatsallthis_D86E/sw_testin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t="2364" r="3276" b="2055"/>
          <a:stretch/>
        </p:blipFill>
        <p:spPr bwMode="auto">
          <a:xfrm>
            <a:off x="2146274" y="1371600"/>
            <a:ext cx="4864126" cy="3214576"/>
          </a:xfrm>
          <a:prstGeom prst="roundRect">
            <a:avLst>
              <a:gd name="adj" fmla="val 2798"/>
            </a:avLst>
          </a:prstGeom>
          <a:noFill/>
          <a:ln w="19050">
            <a:solidFill>
              <a:schemeClr val="accent5">
                <a:lumMod val="20000"/>
                <a:lumOff val="8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5410200" cy="914400"/>
          </a:xfrm>
        </p:spPr>
        <p:txBody>
          <a:bodyPr/>
          <a:lstStyle/>
          <a:p>
            <a:r>
              <a:rPr lang="en-US" dirty="0"/>
              <a:t>When Should a Test be Changed or Removed?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86800" cy="5334000"/>
          </a:xfrm>
        </p:spPr>
        <p:txBody>
          <a:bodyPr/>
          <a:lstStyle/>
          <a:p>
            <a:r>
              <a:rPr lang="en-US" dirty="0"/>
              <a:t>Generally, a passing test should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never</a:t>
            </a:r>
            <a:r>
              <a:rPr lang="en-US" dirty="0"/>
              <a:t> be removed</a:t>
            </a:r>
          </a:p>
          <a:p>
            <a:pPr lvl="1"/>
            <a:r>
              <a:rPr lang="en-US" dirty="0"/>
              <a:t>These tests make sure that code changes don’t break working code</a:t>
            </a:r>
          </a:p>
          <a:p>
            <a:r>
              <a:rPr lang="en-US" dirty="0"/>
              <a:t>A passing test should only be changed to make it more readable</a:t>
            </a:r>
          </a:p>
          <a:p>
            <a:r>
              <a:rPr lang="en-US" dirty="0"/>
              <a:t>When failing tests don’t pass, it usually means there are conflicting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152400"/>
            <a:ext cx="5791200" cy="914400"/>
          </a:xfrm>
        </p:spPr>
        <p:txBody>
          <a:bodyPr/>
          <a:lstStyle/>
          <a:p>
            <a:r>
              <a:rPr lang="en-US" dirty="0"/>
              <a:t>When Should a Test be Changed or Removed? (2)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  <a:p>
            <a:pPr>
              <a:buFontTx/>
              <a:buNone/>
            </a:pPr>
            <a:endParaRPr lang="en-US" sz="2400" b="0" u="sng" dirty="0"/>
          </a:p>
          <a:p>
            <a:pPr>
              <a:buFontTx/>
              <a:buNone/>
            </a:pPr>
            <a:endParaRPr lang="en-US" sz="2400" b="0" u="sng" dirty="0"/>
          </a:p>
          <a:p>
            <a:pPr>
              <a:buFontTx/>
              <a:buNone/>
            </a:pPr>
            <a:endParaRPr lang="en-US" sz="2400" b="0" u="sng" dirty="0"/>
          </a:p>
          <a:p>
            <a:pPr>
              <a:buFontTx/>
              <a:buNone/>
            </a:pPr>
            <a:endParaRPr lang="en-US" sz="2400" b="0" u="sng" dirty="0"/>
          </a:p>
          <a:p>
            <a:pPr>
              <a:buFontTx/>
              <a:buNone/>
            </a:pPr>
            <a:endParaRPr lang="en-US" sz="2400" dirty="0"/>
          </a:p>
          <a:p>
            <a:r>
              <a:rPr lang="en-US" dirty="0"/>
              <a:t>New features allows negative numbers</a:t>
            </a:r>
          </a:p>
        </p:txBody>
      </p:sp>
      <p:sp>
        <p:nvSpPr>
          <p:cNvPr id="731140" name="Rectangle 4"/>
          <p:cNvSpPr>
            <a:spLocks noChangeArrowheads="1"/>
          </p:cNvSpPr>
          <p:nvPr/>
        </p:nvSpPr>
        <p:spPr bwMode="auto">
          <a:xfrm>
            <a:off x="682626" y="2084388"/>
            <a:ext cx="7851774" cy="2123658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[ExpectedException(typeof(Exception), </a:t>
            </a:r>
            <a:endParaRPr lang="en-US" sz="2200" b="1" noProof="1" smtClean="0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"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Negatives not allowed")]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void Sum_FirstNegativeNumberThrowsException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Sum (-1,1,2);</a:t>
            </a:r>
          </a:p>
          <a:p>
            <a:pPr marL="319088" indent="-319088"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5" name="Rectangle 5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  <a:noFill/>
          <a:ln/>
        </p:spPr>
        <p:txBody>
          <a:bodyPr/>
          <a:lstStyle/>
          <a:p>
            <a:r>
              <a:rPr lang="en-US" dirty="0"/>
              <a:t>When Should a Test be Changed or Removed? (3)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371599"/>
            <a:ext cx="8569325" cy="5153025"/>
          </a:xfrm>
        </p:spPr>
        <p:txBody>
          <a:bodyPr/>
          <a:lstStyle/>
          <a:p>
            <a:pPr marL="354013" indent="-354013"/>
            <a:r>
              <a:rPr lang="en-US" dirty="0"/>
              <a:t>New developer writes the following test:</a:t>
            </a:r>
          </a:p>
          <a:p>
            <a:pPr marL="354013" indent="-354013">
              <a:buFontTx/>
              <a:buNone/>
            </a:pPr>
            <a:endParaRPr lang="en-US" u="sng" dirty="0"/>
          </a:p>
          <a:p>
            <a:pPr marL="354013" indent="-354013">
              <a:buFontTx/>
              <a:buNone/>
            </a:pPr>
            <a:endParaRPr lang="en-US" u="sng" dirty="0"/>
          </a:p>
          <a:p>
            <a:pPr marL="354013" indent="-354013">
              <a:buFontTx/>
              <a:buNone/>
            </a:pPr>
            <a:endParaRPr lang="en-US" dirty="0"/>
          </a:p>
          <a:p>
            <a:pPr marL="354013" indent="-354013">
              <a:buFontTx/>
              <a:buNone/>
            </a:pPr>
            <a:endParaRPr lang="en-US" dirty="0"/>
          </a:p>
          <a:p>
            <a:pPr marL="354013" indent="-354013"/>
            <a:r>
              <a:rPr lang="en-US" dirty="0"/>
              <a:t>Earlier test fails due to a requirement change</a:t>
            </a:r>
          </a:p>
        </p:txBody>
      </p:sp>
      <p:sp>
        <p:nvSpPr>
          <p:cNvPr id="732166" name="Rectangle 6"/>
          <p:cNvSpPr>
            <a:spLocks noChangeArrowheads="1"/>
          </p:cNvSpPr>
          <p:nvPr/>
        </p:nvSpPr>
        <p:spPr bwMode="auto">
          <a:xfrm>
            <a:off x="619126" y="2261934"/>
            <a:ext cx="7762874" cy="170046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Sum_FirstNegativeNumberCalculatesCorrectly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()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 sumResult = sum(-1, 1, 2);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Assert.AreEqual(2, sumResult);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3" name="Rectangle 3"/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086600" cy="914400"/>
          </a:xfrm>
          <a:noFill/>
          <a:ln/>
        </p:spPr>
        <p:txBody>
          <a:bodyPr/>
          <a:lstStyle/>
          <a:p>
            <a:r>
              <a:rPr lang="en-US" dirty="0"/>
              <a:t>When Should a Test be Changed or Removed? (4)</a:t>
            </a:r>
          </a:p>
        </p:txBody>
      </p:sp>
      <p:sp>
        <p:nvSpPr>
          <p:cNvPr id="773122" name="Rectangle 2"/>
          <p:cNvSpPr>
            <a:spLocks noGrp="1" noChangeArrowheads="1"/>
          </p:cNvSpPr>
          <p:nvPr>
            <p:ph idx="1"/>
          </p:nvPr>
        </p:nvSpPr>
        <p:spPr>
          <a:xfrm>
            <a:off x="250825" y="1371599"/>
            <a:ext cx="8569325" cy="5153025"/>
          </a:xfrm>
        </p:spPr>
        <p:txBody>
          <a:bodyPr/>
          <a:lstStyle/>
          <a:p>
            <a:pPr marL="354013" indent="-354013">
              <a:lnSpc>
                <a:spcPct val="100000"/>
              </a:lnSpc>
            </a:pPr>
            <a:r>
              <a:rPr lang="en-US" dirty="0"/>
              <a:t>Two course of actions:</a:t>
            </a:r>
          </a:p>
          <a:p>
            <a:pPr marL="982663" lvl="1" indent="-449263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dirty="0"/>
              <a:t>Delete the failing test after verifying if it’s valid</a:t>
            </a:r>
          </a:p>
          <a:p>
            <a:pPr marL="982663" lvl="1" indent="-449263">
              <a:lnSpc>
                <a:spcPct val="100000"/>
              </a:lnSpc>
              <a:buFont typeface="Wingdings" pitchFamily="2" charset="2"/>
              <a:buAutoNum type="arabicPeriod"/>
            </a:pPr>
            <a:r>
              <a:rPr lang="en-US" dirty="0"/>
              <a:t>Change the old test:</a:t>
            </a:r>
          </a:p>
          <a:p>
            <a:pPr marL="1435100" lvl="2" indent="-266700">
              <a:lnSpc>
                <a:spcPct val="100000"/>
              </a:lnSpc>
            </a:pPr>
            <a:r>
              <a:rPr lang="en-US" dirty="0"/>
              <a:t>Either testing the new requirement</a:t>
            </a:r>
          </a:p>
          <a:p>
            <a:pPr marL="1435100" lvl="2" indent="-266700">
              <a:lnSpc>
                <a:spcPct val="100000"/>
              </a:lnSpc>
            </a:pPr>
            <a:r>
              <a:rPr lang="en-US" dirty="0"/>
              <a:t>Or test the older requirement under new settings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152400"/>
            <a:ext cx="6248400" cy="914400"/>
          </a:xfrm>
        </p:spPr>
        <p:txBody>
          <a:bodyPr/>
          <a:lstStyle/>
          <a:p>
            <a:r>
              <a:rPr lang="en-US" dirty="0"/>
              <a:t>Tests Should Reflect Required Reality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452563"/>
            <a:ext cx="8353425" cy="5176837"/>
          </a:xfrm>
        </p:spPr>
        <p:txBody>
          <a:bodyPr/>
          <a:lstStyle/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What’s wrong with the following test?</a:t>
            </a:r>
          </a:p>
          <a:p>
            <a:pPr>
              <a:buFontTx/>
              <a:buNone/>
            </a:pPr>
            <a:endParaRPr lang="en-US" sz="36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r>
              <a:rPr lang="en-US" dirty="0"/>
              <a:t>A failing test should prove that there is something wrong with the production code</a:t>
            </a:r>
          </a:p>
          <a:p>
            <a:pPr lvl="1"/>
            <a:r>
              <a:rPr lang="en-US" dirty="0"/>
              <a:t>Not with the unit test code</a:t>
            </a:r>
          </a:p>
        </p:txBody>
      </p:sp>
      <p:sp>
        <p:nvSpPr>
          <p:cNvPr id="733188" name="Rectangle 4"/>
          <p:cNvSpPr>
            <a:spLocks noChangeArrowheads="1"/>
          </p:cNvSpPr>
          <p:nvPr/>
        </p:nvSpPr>
        <p:spPr bwMode="auto">
          <a:xfrm>
            <a:off x="768352" y="1525588"/>
            <a:ext cx="7613648" cy="41395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 Sum(int a, int b) –&gt; returns sum of a </a:t>
            </a: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and </a:t>
            </a: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b</a:t>
            </a:r>
          </a:p>
        </p:txBody>
      </p:sp>
      <p:sp>
        <p:nvSpPr>
          <p:cNvPr id="733189" name="Rectangle 5"/>
          <p:cNvSpPr>
            <a:spLocks noChangeArrowheads="1"/>
          </p:cNvSpPr>
          <p:nvPr/>
        </p:nvSpPr>
        <p:spPr bwMode="auto">
          <a:xfrm>
            <a:off x="768352" y="2851150"/>
            <a:ext cx="7613648" cy="170046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public void Sum_AddsOneAndTwo()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int result = Sum(1,2);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Assert.AreEqual(4, result, "Bad sum");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33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152400"/>
            <a:ext cx="5943600" cy="914400"/>
          </a:xfrm>
        </p:spPr>
        <p:txBody>
          <a:bodyPr/>
          <a:lstStyle/>
          <a:p>
            <a:r>
              <a:rPr lang="en-US" dirty="0"/>
              <a:t>What Should Assert Messages Say?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>
          <a:xfrm>
            <a:off x="233363" y="1447799"/>
            <a:ext cx="8605838" cy="518160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Assert message in a test is one of the most important things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Tells us what we expected to happen but </a:t>
            </a:r>
            <a:r>
              <a:rPr lang="en-US" dirty="0" smtClean="0"/>
              <a:t>didn’t</a:t>
            </a:r>
            <a:r>
              <a:rPr lang="en-US" dirty="0"/>
              <a:t>, and what happened instead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Good assert message helps us track bugs and understand unit tests more </a:t>
            </a:r>
            <a:r>
              <a:rPr lang="en-US" dirty="0" smtClean="0"/>
              <a:t>easily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Example: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"</a:t>
            </a:r>
            <a:r>
              <a:rPr lang="en-US" i="1" dirty="0" smtClean="0"/>
              <a:t>Withdrawal failed: accounts are not supposed to have negative balance.</a:t>
            </a:r>
            <a:r>
              <a:rPr lang="en-US" dirty="0" smtClean="0"/>
              <a:t>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7" name="Rectangle 3"/>
          <p:cNvSpPr>
            <a:spLocks noGrp="1" noChangeArrowheads="1"/>
          </p:cNvSpPr>
          <p:nvPr>
            <p:ph type="title"/>
          </p:nvPr>
        </p:nvSpPr>
        <p:spPr>
          <a:xfrm>
            <a:off x="3505200" y="152400"/>
            <a:ext cx="5410200" cy="914400"/>
          </a:xfrm>
          <a:noFill/>
          <a:ln/>
        </p:spPr>
        <p:txBody>
          <a:bodyPr/>
          <a:lstStyle/>
          <a:p>
            <a:r>
              <a:rPr lang="en-US" dirty="0"/>
              <a:t>What Should Assert Messages Say? (2)</a:t>
            </a:r>
          </a:p>
        </p:txBody>
      </p:sp>
      <p:sp>
        <p:nvSpPr>
          <p:cNvPr id="748546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96300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Express what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should</a:t>
            </a:r>
            <a:r>
              <a:rPr lang="en-US" dirty="0"/>
              <a:t> have happened and what </a:t>
            </a: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did not</a:t>
            </a:r>
            <a:r>
              <a:rPr lang="en-US" b="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/>
              <a:t>happen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“</a:t>
            </a:r>
            <a:r>
              <a:rPr lang="en-US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Verify</a:t>
            </a:r>
            <a:r>
              <a:rPr lang="en-US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i="1" dirty="0" smtClean="0"/>
              <a:t> did </a:t>
            </a:r>
            <a:r>
              <a:rPr lang="en-US" i="1" dirty="0"/>
              <a:t>not throw any exception</a:t>
            </a:r>
            <a:r>
              <a:rPr lang="en-US" dirty="0"/>
              <a:t>”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“</a:t>
            </a:r>
            <a:r>
              <a:rPr lang="en-US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Connect()</a:t>
            </a:r>
            <a:r>
              <a:rPr lang="en-US" i="1" dirty="0"/>
              <a:t> did not open the connection before returning it</a:t>
            </a:r>
            <a:r>
              <a:rPr lang="en-US" dirty="0"/>
              <a:t>”</a:t>
            </a:r>
          </a:p>
          <a:p>
            <a:pPr>
              <a:lnSpc>
                <a:spcPct val="100000"/>
              </a:lnSpc>
            </a:pPr>
            <a:r>
              <a:rPr lang="en-US" dirty="0"/>
              <a:t>Do not: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Provide empty or meaningless messages </a:t>
            </a:r>
          </a:p>
          <a:p>
            <a:pPr lvl="1">
              <a:lnSpc>
                <a:spcPct val="100000"/>
              </a:lnSpc>
            </a:pPr>
            <a:r>
              <a:rPr lang="en-US" sz="3200" dirty="0"/>
              <a:t>Provide messages that repeat the name of the test case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152400"/>
            <a:ext cx="5486400" cy="914400"/>
          </a:xfrm>
        </p:spPr>
        <p:txBody>
          <a:bodyPr/>
          <a:lstStyle/>
          <a:p>
            <a:r>
              <a:rPr lang="en-US" dirty="0" smtClean="0"/>
              <a:t>Avoid Multiple Asserts in a Single Unit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733800"/>
            <a:ext cx="8686800" cy="2971800"/>
          </a:xfrm>
        </p:spPr>
        <p:txBody>
          <a:bodyPr/>
          <a:lstStyle/>
          <a:p>
            <a:r>
              <a:rPr lang="en-US" dirty="0" smtClean="0"/>
              <a:t>Avoid multiple asserts in a single test case</a:t>
            </a:r>
          </a:p>
          <a:p>
            <a:pPr lvl="1"/>
            <a:r>
              <a:rPr lang="en-US" dirty="0" smtClean="0"/>
              <a:t>If the first assert fails, the test execution stops for this test case</a:t>
            </a:r>
          </a:p>
          <a:p>
            <a:pPr lvl="1"/>
            <a:r>
              <a:rPr lang="en-US" dirty="0" smtClean="0"/>
              <a:t>Affect future coders to add assertions to test rather than introducing a new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87388" y="1483108"/>
            <a:ext cx="7770812" cy="202209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void Sum_AnyParamBiggerThan1000IsNotSummed() 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Assert.AreEqual(3, Sum(1001, 1, 2);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Assert.AreEqual(3, Sum(1, 1001, 2);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Assert.AreEqual(3, Sum(1, 2, 1001);</a:t>
            </a:r>
          </a:p>
          <a:p>
            <a:pPr marL="319088" indent="-319088" eaLnBrk="0" hangingPunct="0">
              <a:lnSpc>
                <a:spcPct val="95000"/>
              </a:lnSpc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  <a:tabLst>
                <a:tab pos="6842125" algn="l"/>
              </a:tabLst>
            </a:pPr>
            <a:r>
              <a:rPr lang="en-US" sz="22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  <a:endParaRPr lang="en-US" sz="2200" b="1" noProof="1">
              <a:solidFill>
                <a:srgbClr val="8CF4F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– The Challenge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77926"/>
            <a:ext cx="8686800" cy="537527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000" dirty="0"/>
              <a:t>The concept of Unit Testing has been around for many years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New methodologies in particular XP, have turned unit testing into a cardinal foundation of software development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Writing good &amp; effective Unit Tests is hard!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This is where supporting integrated tools and suggested guidelines enter the picture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The ultimate goal is tools that generate unit tests </a:t>
            </a:r>
            <a:r>
              <a:rPr lang="en-US" sz="3000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automatically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28600"/>
            <a:ext cx="5334000" cy="914400"/>
          </a:xfrm>
        </p:spPr>
        <p:txBody>
          <a:bodyPr/>
          <a:lstStyle/>
          <a:p>
            <a:r>
              <a:rPr lang="en-US" dirty="0" smtClean="0"/>
              <a:t>Unit Testing with Visual Studio Team Test</a:t>
            </a:r>
            <a:endParaRPr lang="bg-BG" sz="36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48416" y="2971799"/>
            <a:ext cx="5642984" cy="1219201"/>
          </a:xfrm>
        </p:spPr>
        <p:txBody>
          <a:bodyPr wrap="none" lIns="0" tIns="0" rIns="0" bIns="0" anchor="ctr" anchorCtr="0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dirty="0" smtClean="0"/>
              <a:t>Questions?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 rot="12041701" flipH="1">
            <a:off x="7298514" y="4376807"/>
            <a:ext cx="949687" cy="180395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11500" b="1" dirty="0" smtClean="0">
                <a:solidFill>
                  <a:schemeClr val="tx1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1500" b="1" dirty="0">
              <a:solidFill>
                <a:schemeClr val="tx1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3464797" flipH="1">
            <a:off x="968763" y="4574331"/>
            <a:ext cx="859648" cy="2404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4000" b="1" dirty="0" smtClean="0">
                <a:solidFill>
                  <a:srgbClr val="FFBF8B"/>
                </a:solidFill>
                <a:effectLst>
                  <a:reflection blurRad="6350" stA="55000" endA="300" endPos="45500" dir="5400000" sy="-100000" algn="bl" rotWithShape="0"/>
                </a:effectLst>
                <a:latin typeface="Cambria" pitchFamily="18" charset="0"/>
              </a:rPr>
              <a:t>?</a:t>
            </a:r>
            <a:endParaRPr lang="en-US" sz="14000" b="1" dirty="0">
              <a:solidFill>
                <a:srgbClr val="FFBF8B"/>
              </a:solidFill>
              <a:effectLst>
                <a:reflection blurRad="6350" stA="55000" endA="300" endPos="45500" dir="5400000" sy="-100000" algn="bl" rotWithShape="0"/>
              </a:effectLst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9535351" flipH="1">
            <a:off x="793612" y="1974335"/>
            <a:ext cx="949687" cy="14014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8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8800" dirty="0">
              <a:solidFill>
                <a:schemeClr val="accent5">
                  <a:lumMod val="60000"/>
                  <a:lumOff val="4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 rot="16938170" flipH="1">
            <a:off x="4905823" y="1007426"/>
            <a:ext cx="859648" cy="19928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1500" b="1" dirty="0" smtClean="0">
                <a:solidFill>
                  <a:srgbClr val="FF831D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1500" b="1" dirty="0">
              <a:solidFill>
                <a:srgbClr val="FF831D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 rot="19836951" flipH="1">
            <a:off x="7434275" y="1104110"/>
            <a:ext cx="949687" cy="24929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15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innerShdw blurRad="63500" dist="50800" dir="81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15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innerShdw blurRad="63500" dist="50800" dir="81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 rot="2233443" flipH="1">
            <a:off x="2277485" y="1202946"/>
            <a:ext cx="584096" cy="9243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HeroicExtremeLeftFacing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5600" dirty="0" smtClean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5600" dirty="0">
              <a:solidFill>
                <a:schemeClr val="tx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 rot="8530737" flipH="1">
            <a:off x="4871755" y="4604327"/>
            <a:ext cx="643173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9600" dirty="0" smtClean="0">
                <a:solidFill>
                  <a:srgbClr val="FF4A37"/>
                </a:solidFill>
                <a:effectLst>
                  <a:reflection blurRad="6350" stA="60000" endA="900" endPos="60000" dist="29997" dir="5400000" sy="-100000" algn="bl" rotWithShape="0"/>
                </a:effectLst>
              </a:rPr>
              <a:t>?</a:t>
            </a:r>
            <a:endParaRPr lang="en-US" sz="9600" dirty="0">
              <a:solidFill>
                <a:srgbClr val="FF4A37"/>
              </a:solidFill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 rot="12627025" flipH="1">
            <a:off x="2726518" y="4222010"/>
            <a:ext cx="584096" cy="62616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600" dirty="0" smtClean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3600" dirty="0">
              <a:solidFill>
                <a:schemeClr val="tx2">
                  <a:lumMod val="40000"/>
                  <a:lumOff val="60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 rot="1186146" flipH="1">
            <a:off x="6185957" y="4166602"/>
            <a:ext cx="499379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en-US" sz="6600" dirty="0" smtClean="0">
                <a:solidFill>
                  <a:srgbClr val="9966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6600" dirty="0">
              <a:solidFill>
                <a:srgbClr val="9966FF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 rot="19460650" flipH="1">
            <a:off x="3142397" y="2204058"/>
            <a:ext cx="489197" cy="769441"/>
          </a:xfrm>
          <a:prstGeom prst="rect">
            <a:avLst/>
          </a:prstGeom>
          <a:noFill/>
        </p:spPr>
        <p:txBody>
          <a:bodyPr wrap="square" rtlCol="0">
            <a:prstTxWarp prst="textInflate">
              <a:avLst/>
            </a:prstTxWarp>
            <a:spAutoFit/>
            <a:scene3d>
              <a:camera prst="perspectiveRelaxedModerately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4400" dirty="0" smtClean="0">
                <a:solidFill>
                  <a:srgbClr val="FF6699"/>
                </a:solidFill>
                <a:effectLst>
                  <a:reflection blurRad="6350" stA="55000" endA="300" endPos="45500" dir="5400000" sy="-100000" algn="bl" rotWithShape="0"/>
                </a:effectLst>
              </a:rPr>
              <a:t>?</a:t>
            </a:r>
            <a:endParaRPr lang="en-US" sz="4400" dirty="0">
              <a:solidFill>
                <a:srgbClr val="FF6699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6172200"/>
            <a:ext cx="3809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hlinkClick r:id="rId2"/>
              </a:rPr>
              <a:t>http://academy.telerik.com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486025" y="71438"/>
            <a:ext cx="6478588" cy="909637"/>
          </a:xfrm>
        </p:spPr>
        <p:txBody>
          <a:bodyPr/>
          <a:lstStyle/>
          <a:p>
            <a:r>
              <a:rPr lang="en-US" dirty="0" smtClean="0"/>
              <a:t>Unit Test – Definition</a:t>
            </a:r>
            <a:endParaRPr lang="bg-BG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>
          <a:xfrm>
            <a:off x="989014" y="1349379"/>
            <a:ext cx="7164386" cy="2232021"/>
          </a:xfr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None/>
            </a:pPr>
            <a:r>
              <a:rPr lang="en-US" noProof="1" smtClean="0">
                <a:solidFill>
                  <a:schemeClr val="tx1">
                    <a:lumMod val="20000"/>
                    <a:lumOff val="80000"/>
                  </a:schemeClr>
                </a:solidFill>
                <a:cs typeface="Consolas" pitchFamily="49" charset="0"/>
              </a:rPr>
              <a:t>A </a:t>
            </a:r>
            <a:r>
              <a:rPr lang="en-US" noProof="1" smtClean="0">
                <a:solidFill>
                  <a:schemeClr val="accent5">
                    <a:lumMod val="20000"/>
                    <a:lumOff val="80000"/>
                  </a:schemeClr>
                </a:solidFill>
                <a:cs typeface="Consolas" pitchFamily="49" charset="0"/>
              </a:rPr>
              <a:t>unit test </a:t>
            </a:r>
            <a:r>
              <a:rPr lang="en-US" noProof="1" smtClean="0">
                <a:solidFill>
                  <a:schemeClr val="tx1">
                    <a:lumMod val="20000"/>
                    <a:lumOff val="80000"/>
                  </a:schemeClr>
                </a:solidFill>
                <a:cs typeface="Consolas" pitchFamily="49" charset="0"/>
              </a:rPr>
              <a:t>is a piece of code written by a developer that exercises a very small, specific area of functionality of the code being tested.</a:t>
            </a:r>
            <a:endParaRPr lang="bg-BG" noProof="1">
              <a:solidFill>
                <a:schemeClr val="tx1">
                  <a:lumMod val="20000"/>
                  <a:lumOff val="80000"/>
                </a:schemeClr>
              </a:solidFill>
              <a:cs typeface="Consolas" pitchFamily="49" charset="0"/>
            </a:endParaRPr>
          </a:p>
        </p:txBody>
      </p:sp>
      <p:sp>
        <p:nvSpPr>
          <p:cNvPr id="575492" name="Rectangle 4"/>
          <p:cNvSpPr>
            <a:spLocks noChangeArrowheads="1"/>
          </p:cNvSpPr>
          <p:nvPr/>
        </p:nvSpPr>
        <p:spPr bwMode="auto">
          <a:xfrm>
            <a:off x="838200" y="4141720"/>
            <a:ext cx="7543800" cy="225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40000"/>
              </a:spcBef>
            </a:pPr>
            <a:r>
              <a:rPr lang="en-US" sz="3200" b="1" dirty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“Program testing can be used to show the presence of bugs, but never to show their absence</a:t>
            </a:r>
            <a:r>
              <a:rPr lang="en-US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!”</a:t>
            </a:r>
          </a:p>
          <a:p>
            <a:pPr algn="r" eaLnBrk="1" hangingPunct="1">
              <a:lnSpc>
                <a:spcPct val="100000"/>
              </a:lnSpc>
              <a:spcBef>
                <a:spcPct val="40000"/>
              </a:spcBef>
            </a:pPr>
            <a:r>
              <a:rPr lang="en-US" sz="3200" b="1" dirty="0" smtClean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Edsger </a:t>
            </a:r>
            <a:r>
              <a:rPr lang="en-US" sz="3200" b="1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Dijkstra, [1972]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Exercises</a:t>
            </a:r>
            <a:endParaRPr lang="bg-BG"/>
          </a:p>
        </p:txBody>
      </p:sp>
      <p:sp>
        <p:nvSpPr>
          <p:cNvPr id="7557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1"/>
            <a:ext cx="8686800" cy="5607050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buFontTx/>
              <a:buAutoNum type="arabicPeriod"/>
            </a:pPr>
            <a:r>
              <a:rPr lang="en-US" sz="2800" dirty="0" smtClean="0"/>
              <a:t>Write </a:t>
            </a:r>
            <a:r>
              <a:rPr lang="en-US" sz="2800" dirty="0"/>
              <a:t>two classes: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Student</a:t>
            </a:r>
            <a:r>
              <a:rPr lang="en-US" sz="2800" dirty="0"/>
              <a:t> and </a:t>
            </a:r>
            <a:r>
              <a:rPr lang="en-US" sz="2800" dirty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Course</a:t>
            </a:r>
            <a:r>
              <a:rPr lang="en-US" sz="2800" dirty="0"/>
              <a:t>. Students should have name and faculty number. Name can not be empty and </a:t>
            </a:r>
            <a:r>
              <a:rPr lang="en-US" sz="2800" dirty="0" smtClean="0"/>
              <a:t>unique faculty </a:t>
            </a:r>
            <a:r>
              <a:rPr lang="en-US" sz="2800" dirty="0"/>
              <a:t>number is between 10000 and </a:t>
            </a:r>
            <a:r>
              <a:rPr lang="en-US" sz="2800" dirty="0" smtClean="0"/>
              <a:t>99999. Each </a:t>
            </a:r>
            <a:r>
              <a:rPr lang="en-US" sz="2800" dirty="0"/>
              <a:t>course </a:t>
            </a:r>
            <a:r>
              <a:rPr lang="en-US" sz="2800" dirty="0" smtClean="0"/>
              <a:t>contains a </a:t>
            </a:r>
            <a:r>
              <a:rPr lang="en-US" sz="2800" dirty="0"/>
              <a:t>set of students. Students in a course should be less than 30 and can join and leave courses</a:t>
            </a:r>
            <a:r>
              <a:rPr lang="en-US" sz="2800" dirty="0" smtClean="0"/>
              <a:t>.</a:t>
            </a:r>
          </a:p>
          <a:p>
            <a:pPr marL="452438" indent="-452438">
              <a:lnSpc>
                <a:spcPct val="100000"/>
              </a:lnSpc>
              <a:buFontTx/>
              <a:buAutoNum type="arabicPeriod" startAt="2"/>
            </a:pPr>
            <a:r>
              <a:rPr lang="en-US" sz="2800" dirty="0" smtClean="0"/>
              <a:t>Write VSTT tests for these two classes</a:t>
            </a:r>
          </a:p>
          <a:p>
            <a:pPr marL="984250" lvl="1" indent="-352425">
              <a:lnSpc>
                <a:spcPct val="100000"/>
              </a:lnSpc>
            </a:pPr>
            <a:r>
              <a:rPr lang="en-US" sz="2600" dirty="0" smtClean="0"/>
              <a:t>Use 2 class library projects in Visual Studio: </a:t>
            </a:r>
            <a:r>
              <a:rPr lang="en-US" sz="26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School.csproj</a:t>
            </a:r>
            <a:r>
              <a:rPr lang="en-US" sz="2600" dirty="0" smtClean="0"/>
              <a:t> and </a:t>
            </a:r>
            <a:r>
              <a:rPr lang="en-US" sz="2600" noProof="1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nsolas" pitchFamily="49" charset="0"/>
                <a:cs typeface="Consolas" pitchFamily="49" charset="0"/>
              </a:rPr>
              <a:t>TestSchool.csproj</a:t>
            </a:r>
            <a:endParaRPr lang="en-US" sz="2600" dirty="0" smtClean="0">
              <a:solidFill>
                <a:schemeClr val="accent5">
                  <a:lumMod val="20000"/>
                  <a:lumOff val="8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452438" indent="-452438">
              <a:lnSpc>
                <a:spcPct val="100000"/>
              </a:lnSpc>
              <a:buFontTx/>
              <a:buAutoNum type="arabicPeriod" startAt="3"/>
            </a:pPr>
            <a:r>
              <a:rPr lang="en-US" sz="2800" dirty="0" smtClean="0"/>
              <a:t>Execute the tests using Visual Studio and check the code coverage. Can you achieve code coverage of at least 95%?</a:t>
            </a:r>
            <a:endParaRPr lang="bg-B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buClr>
                <a:srgbClr val="46A6BD">
                  <a:lumMod val="40000"/>
                  <a:lumOff val="60000"/>
                </a:srgbClr>
              </a:buClr>
              <a:buFont typeface="+mj-lt"/>
              <a:buAutoNum type="arabicPeriod" startAt="4"/>
              <a:tabLst/>
            </a:pPr>
            <a:r>
              <a:rPr lang="en-US" sz="2800" dirty="0" smtClean="0"/>
              <a:t>Implement the insertion sort algorithm and write unit tests for it.</a:t>
            </a:r>
          </a:p>
          <a:p>
            <a:pPr marL="514350" lvl="0" indent="-514350">
              <a:lnSpc>
                <a:spcPct val="100000"/>
              </a:lnSpc>
              <a:buClr>
                <a:srgbClr val="46A6BD">
                  <a:lumMod val="40000"/>
                  <a:lumOff val="60000"/>
                </a:srgbClr>
              </a:buClr>
              <a:buFont typeface="+mj-lt"/>
              <a:buAutoNum type="arabicPeriod" startAt="4"/>
              <a:tabLst/>
            </a:pPr>
            <a:r>
              <a:rPr lang="en-US" sz="2800" dirty="0" smtClean="0"/>
              <a:t>Implement the "Bulls and Cows" game (console variant) and write unit tests for it. See </a:t>
            </a:r>
            <a:r>
              <a:rPr lang="en-US" sz="2800" dirty="0"/>
              <a:t>the file </a:t>
            </a:r>
            <a:r>
              <a:rPr lang="en-US" sz="2800" dirty="0" smtClean="0">
                <a:hlinkClick r:id="rId2" action="ppaction://hlinkfile"/>
              </a:rPr>
              <a:t>Bulls-and-Cows.doc</a:t>
            </a:r>
            <a:r>
              <a:rPr lang="en-US" sz="280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60638" y="238125"/>
            <a:ext cx="6403975" cy="587375"/>
          </a:xfrm>
        </p:spPr>
        <p:txBody>
          <a:bodyPr/>
          <a:lstStyle/>
          <a:p>
            <a:r>
              <a:rPr lang="en-US">
                <a:effectLst/>
              </a:rPr>
              <a:t>Useful Links</a:t>
            </a:r>
          </a:p>
        </p:txBody>
      </p:sp>
      <p:sp>
        <p:nvSpPr>
          <p:cNvPr id="65741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066800"/>
            <a:ext cx="8515350" cy="5386388"/>
          </a:xfrm>
        </p:spPr>
        <p:txBody>
          <a:bodyPr/>
          <a:lstStyle/>
          <a:p>
            <a:pPr marL="357188" indent="-357188"/>
            <a:r>
              <a:rPr lang="en-US" sz="2800" dirty="0" smtClean="0"/>
              <a:t>A Unit Testing Walkthrough with Visual Studio Team Test – </a:t>
            </a:r>
            <a:r>
              <a:rPr lang="en-US" sz="2800" dirty="0" smtClean="0">
                <a:hlinkClick r:id="rId3"/>
              </a:rPr>
              <a:t>http://msdn.microsoft.com/en-us/library/ms379625(VS.80).aspx</a:t>
            </a:r>
            <a:endParaRPr lang="en-US" sz="2800" dirty="0" smtClean="0"/>
          </a:p>
          <a:p>
            <a:pPr marL="357188" indent="-357188"/>
            <a:r>
              <a:rPr lang="en-US" sz="2800" dirty="0" smtClean="0"/>
              <a:t>NUnit </a:t>
            </a:r>
            <a:r>
              <a:rPr lang="en-US" sz="2800" dirty="0"/>
              <a:t>– </a:t>
            </a:r>
            <a:r>
              <a:rPr lang="en-US" sz="2800" dirty="0">
                <a:hlinkClick r:id="rId4"/>
              </a:rPr>
              <a:t>www.nunit.org</a:t>
            </a:r>
            <a:endParaRPr lang="en-US" sz="2800" dirty="0"/>
          </a:p>
          <a:p>
            <a:pPr marL="357188" indent="-357188"/>
            <a:r>
              <a:rPr lang="en-US" sz="2800" dirty="0"/>
              <a:t>Extreme Programming  – </a:t>
            </a:r>
            <a:r>
              <a:rPr lang="en-US" sz="2800" noProof="1">
                <a:hlinkClick r:id="rId5"/>
              </a:rPr>
              <a:t>www.extremeprogramming.org</a:t>
            </a:r>
            <a:endParaRPr lang="en-US" sz="2800" noProof="1"/>
          </a:p>
          <a:p>
            <a:pPr marL="357188" indent="-357188"/>
            <a:r>
              <a:rPr lang="en-US" sz="2800" dirty="0"/>
              <a:t>XP Programming – </a:t>
            </a:r>
            <a:r>
              <a:rPr lang="en-US" sz="2800" noProof="1">
                <a:hlinkClick r:id="rId6"/>
              </a:rPr>
              <a:t>www.xprogramming.com</a:t>
            </a:r>
            <a:endParaRPr lang="en-US" sz="2800" noProof="1"/>
          </a:p>
          <a:p>
            <a:pPr marL="357188" indent="-357188"/>
            <a:r>
              <a:rPr lang="en-US" sz="2800" dirty="0" smtClean="0"/>
              <a:t>Advanced Unit Testing –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>
                <a:hlinkClick r:id="rId7"/>
              </a:rPr>
              <a:t>www.codeproject.com/csharp/autp1.asp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Manual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already done unit testing</a:t>
            </a:r>
          </a:p>
          <a:p>
            <a:pPr lvl="1"/>
            <a:r>
              <a:rPr lang="en-US" dirty="0" smtClean="0"/>
              <a:t>Manually, by hand</a:t>
            </a:r>
          </a:p>
          <a:p>
            <a:r>
              <a:rPr lang="en-US" dirty="0" smtClean="0"/>
              <a:t>Manual tests are less efficient</a:t>
            </a:r>
          </a:p>
          <a:p>
            <a:pPr lvl="1" eaLnBrk="1" hangingPunct="1"/>
            <a:r>
              <a:rPr lang="en-US" dirty="0" smtClean="0"/>
              <a:t>Not structured</a:t>
            </a:r>
          </a:p>
          <a:p>
            <a:pPr lvl="1" eaLnBrk="1" hangingPunct="1"/>
            <a:r>
              <a:rPr lang="en-US" dirty="0" smtClean="0"/>
              <a:t>Not repeatable</a:t>
            </a:r>
          </a:p>
          <a:p>
            <a:pPr lvl="1" eaLnBrk="1" hangingPunct="1"/>
            <a:r>
              <a:rPr lang="en-US" dirty="0" smtClean="0"/>
              <a:t>Not on all your code</a:t>
            </a:r>
          </a:p>
          <a:p>
            <a:pPr lvl="1" eaLnBrk="1" hangingPunct="1"/>
            <a:r>
              <a:rPr lang="en-US" dirty="0" smtClean="0"/>
              <a:t>Not easy to do as it should be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 </a:t>
            </a:r>
            <a:r>
              <a:rPr lang="en-US" dirty="0" smtClean="0"/>
              <a:t>– Example</a:t>
            </a:r>
            <a:endParaRPr lang="bg-BG" dirty="0"/>
          </a:p>
        </p:txBody>
      </p:sp>
      <p:sp>
        <p:nvSpPr>
          <p:cNvPr id="661508" name="Rectangle 4"/>
          <p:cNvSpPr>
            <a:spLocks noChangeArrowheads="1"/>
          </p:cNvSpPr>
          <p:nvPr/>
        </p:nvSpPr>
        <p:spPr bwMode="auto">
          <a:xfrm>
            <a:off x="614363" y="1143000"/>
            <a:ext cx="7843838" cy="5170646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 Sum(int[] array)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sum = 0;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for (int i=0; i&lt;array.Length; i++)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sum += array[i];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return sum;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0" hangingPunct="0">
              <a:spcBef>
                <a:spcPts val="120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 smtClean="0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TestSum()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if (Sum(new int[]{1,2}) != 3)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throw new TestFailedException("1+2 != 3");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if (Sum(new int[]{-2}) != -2)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throw new TestFailedException("-2 != -2");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if (Sum(new int[]{}) != 0)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 throw new TestFailedException("0 != 0");</a:t>
            </a:r>
          </a:p>
          <a:p>
            <a:pPr eaLnBrk="0" hangingPunct="0">
              <a:spcBef>
                <a:spcPts val="0"/>
              </a:spcBef>
              <a:buClr>
                <a:schemeClr val="accent5">
                  <a:lumMod val="40000"/>
                  <a:lumOff val="60000"/>
                </a:schemeClr>
              </a:buClr>
              <a:buSzPct val="70000"/>
            </a:pPr>
            <a:r>
              <a:rPr lang="en-US" sz="2000" b="1" noProof="1">
                <a:solidFill>
                  <a:srgbClr val="8CF4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</a:t>
            </a:r>
            <a:r>
              <a:rPr lang="en-US" dirty="0" smtClean="0"/>
              <a:t>Testing – Some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Tests are specific pieces of code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Unit testing framework is needed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Visual Studio Team Test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NUnit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MbUnit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Unit tests are written by developers, not by QA engineers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Unit tests are released into the code repository along with the code they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Testing – More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All classes should be tested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Test anything that could have bugs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All methods should be tested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Trivial code may be omitted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E.g. property getters and setters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Ideally all unit tests should pass before check-in into the source control repository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452FF4-89E3-4D1B-9927-2DBDC00E58D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dirty="0"/>
              <a:t>Why Unit Tests?</a:t>
            </a:r>
            <a:endParaRPr lang="bg-BG" dirty="0"/>
          </a:p>
        </p:txBody>
      </p:sp>
      <p:sp>
        <p:nvSpPr>
          <p:cNvPr id="59187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196975"/>
            <a:ext cx="8496300" cy="532923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Unit tests dramatically decrease the number of defects in the code </a:t>
            </a:r>
          </a:p>
          <a:p>
            <a:pPr>
              <a:lnSpc>
                <a:spcPts val="4000"/>
              </a:lnSpc>
            </a:pPr>
            <a:r>
              <a:rPr lang="en-US" dirty="0"/>
              <a:t>Unit tests improve design </a:t>
            </a:r>
          </a:p>
          <a:p>
            <a:pPr>
              <a:lnSpc>
                <a:spcPts val="4000"/>
              </a:lnSpc>
            </a:pPr>
            <a:r>
              <a:rPr lang="en-US" dirty="0"/>
              <a:t>Unit tests are good documentation</a:t>
            </a:r>
          </a:p>
          <a:p>
            <a:pPr>
              <a:lnSpc>
                <a:spcPts val="4000"/>
              </a:lnSpc>
            </a:pPr>
            <a:r>
              <a:rPr lang="en-US" dirty="0"/>
              <a:t>Unit tests reduce the cost of change</a:t>
            </a:r>
          </a:p>
          <a:p>
            <a:pPr>
              <a:lnSpc>
                <a:spcPts val="4000"/>
              </a:lnSpc>
            </a:pPr>
            <a:r>
              <a:rPr lang="en-US" dirty="0"/>
              <a:t>Unit tests allow refactoring</a:t>
            </a:r>
          </a:p>
          <a:p>
            <a:pPr>
              <a:lnSpc>
                <a:spcPts val="4000"/>
              </a:lnSpc>
            </a:pPr>
            <a:r>
              <a:rPr lang="en-US" dirty="0"/>
              <a:t>Unit tests decrease the defect-injection rate due to </a:t>
            </a:r>
            <a:r>
              <a:rPr lang="en-US" dirty="0" smtClean="0"/>
              <a:t>refactoring / changes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lerik-PowerPoint-Theme">
  <a:themeElements>
    <a:clrScheme name="Telerik Colors Theme">
      <a:dk1>
        <a:sysClr val="windowText" lastClr="000000"/>
      </a:dk1>
      <a:lt1>
        <a:srgbClr val="CCFF66"/>
      </a:lt1>
      <a:dk2>
        <a:srgbClr val="30356E"/>
      </a:dk2>
      <a:lt2>
        <a:srgbClr val="CCFF33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76B200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Telerik-PowerPoint-Theme</Template>
  <TotalTime>3433</TotalTime>
  <Words>2046</Words>
  <Application>Microsoft Office PowerPoint</Application>
  <PresentationFormat>On-screen Show (4:3)</PresentationFormat>
  <Paragraphs>354</Paragraphs>
  <Slides>42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Telerik-PowerPoint-Theme</vt:lpstr>
      <vt:lpstr>Unit Testing with Visual Studio Team Test</vt:lpstr>
      <vt:lpstr>Table of Contents</vt:lpstr>
      <vt:lpstr>What is Unit Testing?</vt:lpstr>
      <vt:lpstr>Unit Test – Definition</vt:lpstr>
      <vt:lpstr>Manual Testing</vt:lpstr>
      <vt:lpstr>Unit Test – Example</vt:lpstr>
      <vt:lpstr>Unit Testing – Some Facts</vt:lpstr>
      <vt:lpstr>Unit Testing – More Facts</vt:lpstr>
      <vt:lpstr>Why Unit Tests?</vt:lpstr>
      <vt:lpstr>Code and Test vs. Test Driven Development</vt:lpstr>
      <vt:lpstr>Unit Testing Approaches</vt:lpstr>
      <vt:lpstr>Code and Test Approach</vt:lpstr>
      <vt:lpstr>Test Driven Development (TDD)</vt:lpstr>
      <vt:lpstr>Why Test Driven Development?</vt:lpstr>
      <vt:lpstr>Unit Testing Frameworks and Visual Studio Team Test</vt:lpstr>
      <vt:lpstr>Unit Testing Frameworks</vt:lpstr>
      <vt:lpstr>Visual Studio Team Test – Features</vt:lpstr>
      <vt:lpstr>Visual Studio Team Test –  Attributes</vt:lpstr>
      <vt:lpstr>Assertions</vt:lpstr>
      <vt:lpstr>VSTT – Assertions</vt:lpstr>
      <vt:lpstr>VSTT – Assertions (2)</vt:lpstr>
      <vt:lpstr>The 3A Pattern</vt:lpstr>
      <vt:lpstr>VSTT – Example</vt:lpstr>
      <vt:lpstr>VSTT – Example (2)</vt:lpstr>
      <vt:lpstr>VSTT – Screenshot</vt:lpstr>
      <vt:lpstr>Visual Studio Team Test</vt:lpstr>
      <vt:lpstr>Unit Testing Best Practices</vt:lpstr>
      <vt:lpstr>Naming Standards for Unit Tests</vt:lpstr>
      <vt:lpstr>Naming Standards for Unit Tests – Example</vt:lpstr>
      <vt:lpstr>When Should a Test be Changed or Removed?</vt:lpstr>
      <vt:lpstr>When Should a Test be Changed or Removed? (2)</vt:lpstr>
      <vt:lpstr>When Should a Test be Changed or Removed? (3)</vt:lpstr>
      <vt:lpstr>When Should a Test be Changed or Removed? (4)</vt:lpstr>
      <vt:lpstr>Tests Should Reflect Required Reality</vt:lpstr>
      <vt:lpstr>What Should Assert Messages Say?</vt:lpstr>
      <vt:lpstr>What Should Assert Messages Say? (2)</vt:lpstr>
      <vt:lpstr>Avoid Multiple Asserts in a Single Unit Test</vt:lpstr>
      <vt:lpstr>Unit Testing – The Challenge</vt:lpstr>
      <vt:lpstr>Unit Testing with Visual Studio Team Test</vt:lpstr>
      <vt:lpstr>Exercises</vt:lpstr>
      <vt:lpstr>Exercises (2)</vt:lpstr>
      <vt:lpstr>Useful Links</vt:lpstr>
    </vt:vector>
  </TitlesOfParts>
  <Company>Telerik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Testing with VSTT</dc:title>
  <dc:subject/>
  <dc:creator>Svetlin Nakov</dc:creator>
  <dc:description>© Telerik Academy, 2010
http://academy.telerik.com</dc:description>
  <cp:lastModifiedBy>Svetlin Nakov</cp:lastModifiedBy>
  <cp:revision>459</cp:revision>
  <dcterms:created xsi:type="dcterms:W3CDTF">2007-12-08T16:03:35Z</dcterms:created>
  <dcterms:modified xsi:type="dcterms:W3CDTF">2010-07-22T15:13:23Z</dcterms:modified>
</cp:coreProperties>
</file>