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23"/>
  </p:notesMasterIdLst>
  <p:handoutMasterIdLst>
    <p:handoutMasterId r:id="rId124"/>
  </p:handoutMasterIdLst>
  <p:sldIdLst>
    <p:sldId id="256" r:id="rId2"/>
    <p:sldId id="422" r:id="rId3"/>
    <p:sldId id="423" r:id="rId4"/>
    <p:sldId id="395" r:id="rId5"/>
    <p:sldId id="257" r:id="rId6"/>
    <p:sldId id="258" r:id="rId7"/>
    <p:sldId id="259" r:id="rId8"/>
    <p:sldId id="260" r:id="rId9"/>
    <p:sldId id="261" r:id="rId10"/>
    <p:sldId id="262" r:id="rId11"/>
    <p:sldId id="278" r:id="rId12"/>
    <p:sldId id="404" r:id="rId13"/>
    <p:sldId id="279" r:id="rId14"/>
    <p:sldId id="280" r:id="rId15"/>
    <p:sldId id="281" r:id="rId16"/>
    <p:sldId id="282" r:id="rId17"/>
    <p:sldId id="283" r:id="rId18"/>
    <p:sldId id="284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7" r:id="rId28"/>
    <p:sldId id="298" r:id="rId29"/>
    <p:sldId id="301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8" r:id="rId42"/>
    <p:sldId id="317" r:id="rId43"/>
    <p:sldId id="319" r:id="rId44"/>
    <p:sldId id="320" r:id="rId45"/>
    <p:sldId id="321" r:id="rId46"/>
    <p:sldId id="324" r:id="rId47"/>
    <p:sldId id="325" r:id="rId48"/>
    <p:sldId id="327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41" r:id="rId60"/>
    <p:sldId id="342" r:id="rId61"/>
    <p:sldId id="343" r:id="rId62"/>
    <p:sldId id="344" r:id="rId63"/>
    <p:sldId id="345" r:id="rId64"/>
    <p:sldId id="346" r:id="rId65"/>
    <p:sldId id="350" r:id="rId66"/>
    <p:sldId id="351" r:id="rId67"/>
    <p:sldId id="352" r:id="rId68"/>
    <p:sldId id="353" r:id="rId69"/>
    <p:sldId id="354" r:id="rId70"/>
    <p:sldId id="355" r:id="rId71"/>
    <p:sldId id="356" r:id="rId72"/>
    <p:sldId id="357" r:id="rId73"/>
    <p:sldId id="358" r:id="rId74"/>
    <p:sldId id="359" r:id="rId75"/>
    <p:sldId id="360" r:id="rId76"/>
    <p:sldId id="361" r:id="rId77"/>
    <p:sldId id="362" r:id="rId78"/>
    <p:sldId id="363" r:id="rId79"/>
    <p:sldId id="364" r:id="rId80"/>
    <p:sldId id="365" r:id="rId81"/>
    <p:sldId id="366" r:id="rId82"/>
    <p:sldId id="381" r:id="rId83"/>
    <p:sldId id="382" r:id="rId84"/>
    <p:sldId id="385" r:id="rId85"/>
    <p:sldId id="386" r:id="rId86"/>
    <p:sldId id="383" r:id="rId87"/>
    <p:sldId id="384" r:id="rId88"/>
    <p:sldId id="405" r:id="rId89"/>
    <p:sldId id="406" r:id="rId90"/>
    <p:sldId id="407" r:id="rId91"/>
    <p:sldId id="408" r:id="rId92"/>
    <p:sldId id="409" r:id="rId93"/>
    <p:sldId id="410" r:id="rId94"/>
    <p:sldId id="411" r:id="rId95"/>
    <p:sldId id="412" r:id="rId96"/>
    <p:sldId id="413" r:id="rId97"/>
    <p:sldId id="414" r:id="rId98"/>
    <p:sldId id="415" r:id="rId99"/>
    <p:sldId id="388" r:id="rId100"/>
    <p:sldId id="389" r:id="rId101"/>
    <p:sldId id="390" r:id="rId102"/>
    <p:sldId id="392" r:id="rId103"/>
    <p:sldId id="393" r:id="rId104"/>
    <p:sldId id="263" r:id="rId105"/>
    <p:sldId id="286" r:id="rId106"/>
    <p:sldId id="287" r:id="rId107"/>
    <p:sldId id="296" r:id="rId108"/>
    <p:sldId id="305" r:id="rId109"/>
    <p:sldId id="347" r:id="rId110"/>
    <p:sldId id="348" r:id="rId111"/>
    <p:sldId id="419" r:id="rId112"/>
    <p:sldId id="420" r:id="rId113"/>
    <p:sldId id="421" r:id="rId114"/>
    <p:sldId id="416" r:id="rId115"/>
    <p:sldId id="417" r:id="rId116"/>
    <p:sldId id="370" r:id="rId117"/>
    <p:sldId id="376" r:id="rId118"/>
    <p:sldId id="380" r:id="rId119"/>
    <p:sldId id="391" r:id="rId120"/>
    <p:sldId id="394" r:id="rId121"/>
    <p:sldId id="398" r:id="rId122"/>
  </p:sldIdLst>
  <p:sldSz cx="9144000" cy="6858000" type="screen4x3"/>
  <p:notesSz cx="7099300" cy="10234613"/>
  <p:custDataLst>
    <p:tags r:id="rId1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66"/>
    <a:srgbClr val="008080"/>
    <a:srgbClr val="333399"/>
    <a:srgbClr val="666699"/>
    <a:srgbClr val="6600FF"/>
    <a:srgbClr val="4D4D4D"/>
    <a:srgbClr val="FFFF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7" autoAdjust="0"/>
    <p:restoredTop sz="94260" autoAdjust="0"/>
  </p:normalViewPr>
  <p:slideViewPr>
    <p:cSldViewPr>
      <p:cViewPr varScale="1">
        <p:scale>
          <a:sx n="62" d="100"/>
          <a:sy n="62" d="100"/>
        </p:scale>
        <p:origin x="-9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362" y="-77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notesMaster" Target="notesMasters/notesMaster1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handoutMaster" Target="handoutMasters/handoutMaster1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fld id="{1963232C-BBA4-44D8-B34A-24C638F568A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defTabSz="990600">
              <a:defRPr sz="1100" b="0" i="1">
                <a:effectLst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100" b="0" i="1">
                <a:effectLst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1331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36" tIns="49868" rIns="99736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defTabSz="990600">
              <a:defRPr sz="1100" b="0" i="1">
                <a:effectLst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100" b="0" i="1">
                <a:effectLst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71775" y="4962525"/>
            <a:ext cx="6226175" cy="338138"/>
          </a:xfrm>
        </p:spPr>
        <p:txBody>
          <a:bodyPr lIns="0" tIns="0" rIns="0" bIns="0">
            <a:spAutoFit/>
          </a:bodyPr>
          <a:lstStyle>
            <a:lvl1pPr marL="0" indent="0" algn="ctr">
              <a:lnSpc>
                <a:spcPct val="85000"/>
              </a:lnSpc>
              <a:buFontTx/>
              <a:buNone/>
              <a:defRPr sz="2600">
                <a:solidFill>
                  <a:srgbClr val="000000"/>
                </a:solidFill>
              </a:defRPr>
            </a:lvl1pPr>
          </a:lstStyle>
          <a:p>
            <a:r>
              <a:rPr lang="bg-BG"/>
              <a:t>Click to add subtitle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71775" y="3948113"/>
            <a:ext cx="6229350" cy="647700"/>
          </a:xfrm>
        </p:spPr>
        <p:txBody>
          <a:bodyPr lIns="0" tIns="0" rIns="0" bIns="0" anchor="b">
            <a:spAutoFit/>
          </a:bodyPr>
          <a:lstStyle>
            <a:lvl1pPr algn="ctr">
              <a:defRPr sz="5000"/>
            </a:lvl1pPr>
          </a:lstStyle>
          <a:p>
            <a:r>
              <a:rPr lang="bg-BG"/>
              <a:t>Click to add title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3" y="128588"/>
            <a:ext cx="7035819" cy="720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4721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8143932" cy="1444642"/>
          </a:xfrm>
          <a:prstGeom prst="rect">
            <a:avLst/>
          </a:prstGeom>
        </p:spPr>
        <p:txBody>
          <a:bodyPr/>
          <a:lstStyle>
            <a:lvl1pPr algn="ctr">
              <a:lnSpc>
                <a:spcPct val="95000"/>
              </a:lnSpc>
              <a:defRPr sz="5000"/>
            </a:lvl1pPr>
          </a:lstStyle>
          <a:p>
            <a:r>
              <a:rPr lang="en-US" dirty="0" smtClean="0"/>
              <a:t>Click to edit Master title</a:t>
            </a:r>
            <a:endParaRPr lang="bg-BG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42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dirty="0" smtClean="0"/>
              <a:t>Click to add text</a:t>
            </a:r>
          </a:p>
          <a:p>
            <a:pPr lvl="1"/>
            <a:r>
              <a:rPr lang="bg-BG" dirty="0" smtClean="0"/>
              <a:t>Second Level</a:t>
            </a:r>
          </a:p>
          <a:p>
            <a:pPr lvl="2"/>
            <a:r>
              <a:rPr lang="bg-BG" dirty="0" smtClean="0"/>
              <a:t>Third Level</a:t>
            </a:r>
          </a:p>
          <a:p>
            <a:pPr lvl="3"/>
            <a:r>
              <a:rPr lang="bg-BG" dirty="0" smtClean="0"/>
              <a:t>Fourth Level</a:t>
            </a:r>
          </a:p>
          <a:p>
            <a:pPr lvl="4"/>
            <a:r>
              <a:rPr lang="bg-BG" dirty="0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3563" y="128588"/>
            <a:ext cx="7131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3" r:id="rId2"/>
    <p:sldLayoutId id="2147483726" r:id="rId3"/>
    <p:sldLayoutId id="2147483724" r:id="rId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30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28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26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2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 sz="22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s.sun.com/display/HotSpotInternals/CompressedOops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un.com/jrose/" TargetMode="External"/><Relationship Id="rId2" Type="http://schemas.openxmlformats.org/officeDocument/2006/relationships/hyperlink" Target="http://java.sun.com/developer/technicalArticles/DynTypeLa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cp.org/en/jsr/detail?id=292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jdk.java.net/projects/jigsaw/doc/language.html" TargetMode="External"/><Relationship Id="rId2" Type="http://schemas.openxmlformats.org/officeDocument/2006/relationships/hyperlink" Target="http://blogs.sun.com/alanb/entry/is_the_jdk_losing_its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blogs.sun.com/mr/entry/jigsaw" TargetMode="External"/><Relationship Id="rId4" Type="http://schemas.openxmlformats.org/officeDocument/2006/relationships/hyperlink" Target="http://en.wikipedia.org/wiki/Garbage_collection_(computer_science)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://types.cs.washington.edu/jsr308/jsr308-faq.html" TargetMode="External"/><Relationship Id="rId2" Type="http://schemas.openxmlformats.org/officeDocument/2006/relationships/hyperlink" Target="http://types.cs.washington.edu/jsr308/specification/java-annotation-design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types.cs.washington.edu/checker-framework/current/checkers-manual.html" TargetMode="Externa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arbage_collection_(computer_science)" TargetMode="External"/><Relationship Id="rId2" Type="http://schemas.openxmlformats.org/officeDocument/2006/relationships/hyperlink" Target="http://wikis.sun.com/display/ProjectCoin/2009ProposalsTOC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mail.openjdk.java.net/pipermail/coin-dev/2009-February/000011.html" TargetMode="External"/><Relationship Id="rId4" Type="http://schemas.openxmlformats.org/officeDocument/2006/relationships/hyperlink" Target="http://mail.openjdk.java.net/pipermail/coin-dev/2009-February/000001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.sun.com/display/ProjectCoin/2009ProposalsTOC" TargetMode="External"/><Relationship Id="rId2" Type="http://schemas.openxmlformats.org/officeDocument/2006/relationships/hyperlink" Target="http://mail.openjdk.java.net/pipermail/coin-dev/2009-February/000009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il.openjdk.java.net/pipermail/coin-dev/2009-March/001193.html" TargetMode="External"/><Relationship Id="rId4" Type="http://schemas.openxmlformats.org/officeDocument/2006/relationships/hyperlink" Target="http://mail.openjdk.java.net/pipermail/coin-dev/2009-March/000316.html" TargetMode="Externa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.sun.com/display/ProjectCoin/2009ProposalsTOC" TargetMode="External"/><Relationship Id="rId2" Type="http://schemas.openxmlformats.org/officeDocument/2006/relationships/hyperlink" Target="http://mail.openjdk.java.net/pipermail/coin-dev/2009-March/00110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il.openjdk.java.net/pipermail/coin-dev/2009-March/001208.html" TargetMode="External"/><Relationship Id="rId5" Type="http://schemas.openxmlformats.org/officeDocument/2006/relationships/hyperlink" Target="http://mail.openjdk.java.net/pipermail/coin-dev/2009-April/001627.html" TargetMode="External"/><Relationship Id="rId4" Type="http://schemas.openxmlformats.org/officeDocument/2006/relationships/hyperlink" Target="http://mail.openjdk.java.net/pipermail/coin-dev/2009-March/001077.html" TargetMode="Externa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un.com/mr/entry/closures" TargetMode="External"/><Relationship Id="rId2" Type="http://schemas.openxmlformats.org/officeDocument/2006/relationships/hyperlink" Target="http://openjdk.java.net/projects/lambda/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://types.cs.washington.edu/jsr308/specification/java-annotation-design.html#type-annotation-syntax-examples" TargetMode="External"/><Relationship Id="rId2" Type="http://schemas.openxmlformats.org/officeDocument/2006/relationships/hyperlink" Target="http://en.wikipedia.org/wiki/New_I/O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today.java.net/pub/a/today/2008/07/03/jsr-203-new-file-apis.html" TargetMode="Externa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64-bit" TargetMode="External"/><Relationship Id="rId2" Type="http://schemas.openxmlformats.org/officeDocument/2006/relationships/hyperlink" Target="http://wikis.sun.com/display/HotSpotInternals/CompressedOops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en.wikipedia.org/wiki/C_(programming_language)" TargetMode="External"/><Relationship Id="rId4" Type="http://schemas.openxmlformats.org/officeDocument/2006/relationships/hyperlink" Target="http://wiki.wireshark.org/Development/Win64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sun.com/jtech/pubs/04-g1-paper-ismm.pdf" TargetMode="External"/><Relationship Id="rId2" Type="http://schemas.openxmlformats.org/officeDocument/2006/relationships/hyperlink" Target="http://en.wikipedia.org/wiki/Garbage_collection_(computer_science)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en.wikipedia.org/wiki/Real-time_computing#Hard_and_soft_real-time_systems" TargetMode="External"/><Relationship Id="rId4" Type="http://schemas.openxmlformats.org/officeDocument/2006/relationships/hyperlink" Target="http://tech.puredanger.com/2008/05/09/javaone-g1-garbage-collector" TargetMode="Externa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://bugs.sun.com/bugdatabase/view_bug.do?bug_id=4670071" TargetMode="External"/><Relationship Id="rId2" Type="http://schemas.openxmlformats.org/officeDocument/2006/relationships/hyperlink" Target="http://www.mail-archive.com/core-libs-dev@openjdk.java.net/msg00863.html" TargetMode="External"/><Relationship Id="rId1" Type="http://schemas.openxmlformats.org/officeDocument/2006/relationships/slideLayout" Target="../slideLayouts/slideLayout4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java.net/jdk7/docs/api/java/net/URLClassLoader.html#close()" TargetMode="External"/><Relationship Id="rId2" Type="http://schemas.openxmlformats.org/officeDocument/2006/relationships/hyperlink" Target="http://blogs.sun.com/michaelmcm/entry/closing_a_urlclassloader" TargetMode="External"/><Relationship Id="rId1" Type="http://schemas.openxmlformats.org/officeDocument/2006/relationships/slideLayout" Target="../slideLayouts/slideLayout4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://babelstone.blogspot.com/2005/11/whats-new-in-unicode-50.html" TargetMode="External"/><Relationship Id="rId2" Type="http://schemas.openxmlformats.org/officeDocument/2006/relationships/hyperlink" Target="http://openjdk.java.net/projects/jdk7/features/#f497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types.cs.washington.edu/jsr308/specification/java-annotation-design.html#type-annotation-syntax-examples" TargetMode="External"/><Relationship Id="rId4" Type="http://schemas.openxmlformats.org/officeDocument/2006/relationships/hyperlink" Target="http://babelstone.blogspot.com/2007/06/whats-new-in-unicode-51.html" TargetMode="Externa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://types.cs.washington.edu/jsr308/specification/java-annotation-design.html#type-annotation-syntax-examples" TargetMode="External"/><Relationship Id="rId2" Type="http://schemas.openxmlformats.org/officeDocument/2006/relationships/hyperlink" Target="http://openjdk.java.net/projects/sctp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penjdk.java.net/projects/mlvm/" TargetMode="External"/><Relationship Id="rId1" Type="http://schemas.openxmlformats.org/officeDocument/2006/relationships/slideLayout" Target="../slideLayouts/slideLayout4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://types.cs.washington.edu/jsr308/specification/java-annotation-design.html#type-annotation-syntax-examples" TargetMode="External"/><Relationship Id="rId2" Type="http://schemas.openxmlformats.org/officeDocument/2006/relationships/hyperlink" Target="http://java.sun.com/docs/books/tutorial/sdp/sockets/index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Zero-copy" TargetMode="External"/><Relationship Id="rId5" Type="http://schemas.openxmlformats.org/officeDocument/2006/relationships/hyperlink" Target="http://en.wikipedia.org/wiki/Remote_Direct_Memory_Access" TargetMode="External"/><Relationship Id="rId4" Type="http://schemas.openxmlformats.org/officeDocument/2006/relationships/hyperlink" Target="http://en.wikipedia.org/wiki/Sockets_Direct_Protocol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://mihail.stoynov.com/blog/" TargetMode="External"/><Relationship Id="rId2" Type="http://schemas.openxmlformats.org/officeDocument/2006/relationships/hyperlink" Target="http://www.nakov.com/blo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kov.com/blog/" TargetMode="External"/><Relationship Id="rId2" Type="http://schemas.openxmlformats.org/officeDocument/2006/relationships/hyperlink" Target="http://www.devb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mihail.stoynov.com/blo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openjdk.java.net/projects/lambd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2786063" y="3859220"/>
            <a:ext cx="60118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Java 7 – New Features</a:t>
            </a:r>
            <a:endParaRPr lang="bg-BG" sz="44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3583705" y="4643446"/>
            <a:ext cx="52507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800" dirty="0" smtClean="0"/>
              <a:t>Svetlin </a:t>
            </a:r>
            <a:r>
              <a:rPr lang="en-US" sz="2800" dirty="0" smtClean="0"/>
              <a:t>Nakov, Mihail Stoynov</a:t>
            </a:r>
            <a:endParaRPr lang="en-US" sz="2800" dirty="0"/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3695700" y="5173671"/>
            <a:ext cx="520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/>
              <a:t>Bulgarian Association of Software Developers</a:t>
            </a:r>
            <a:endParaRPr lang="bg-BG" sz="1800" dirty="0"/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6659563" y="6356350"/>
            <a:ext cx="244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noProof="1"/>
              <a:t>www.devbg.org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71" y="6143644"/>
            <a:ext cx="44511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600" noProof="1" smtClean="0"/>
              <a:t>BGJUG, </a:t>
            </a:r>
            <a:r>
              <a:rPr lang="en-US" sz="1600" noProof="1" smtClean="0"/>
              <a:t>TU-Sofia, hall </a:t>
            </a:r>
            <a:r>
              <a:rPr lang="en-US" sz="1600" noProof="1" smtClean="0"/>
              <a:t>2140</a:t>
            </a:r>
          </a:p>
          <a:p>
            <a:pPr algn="just">
              <a:defRPr/>
            </a:pPr>
            <a:r>
              <a:rPr lang="en-US" sz="1600" noProof="1" smtClean="0"/>
              <a:t>20.05.2010</a:t>
            </a:r>
            <a:endParaRPr lang="en-US" sz="1600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Currently Supported IDEs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Eclipse</a:t>
            </a:r>
          </a:p>
          <a:p>
            <a:pPr lvl="1">
              <a:defRPr/>
            </a:pPr>
            <a:r>
              <a:rPr lang="en-US" dirty="0" smtClean="0"/>
              <a:t>Both Eclipse 3.6M6 and E4 do not support JDK7’s syntax</a:t>
            </a:r>
          </a:p>
          <a:p>
            <a:pPr lvl="2">
              <a:defRPr/>
            </a:pPr>
            <a:r>
              <a:rPr lang="en-US" dirty="0" smtClean="0"/>
              <a:t>… or I couldn’t figure it out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Strangely enough the option is there:</a:t>
            </a:r>
          </a:p>
          <a:p>
            <a:pPr lvl="3">
              <a:defRPr/>
            </a:pPr>
            <a:r>
              <a:rPr lang="en-US" dirty="0" smtClean="0"/>
              <a:t>Source compatibility: 1.7</a:t>
            </a:r>
          </a:p>
          <a:p>
            <a:pPr>
              <a:defRPr/>
            </a:pPr>
            <a:r>
              <a:rPr lang="en-US" dirty="0" smtClean="0"/>
              <a:t>NetBeans</a:t>
            </a:r>
          </a:p>
          <a:p>
            <a:pPr lvl="1">
              <a:defRPr/>
            </a:pPr>
            <a:r>
              <a:rPr lang="en-US" dirty="0" smtClean="0"/>
              <a:t>6.9 Beta supports JDK7</a:t>
            </a:r>
          </a:p>
          <a:p>
            <a:pPr lvl="1">
              <a:defRPr/>
            </a:pPr>
            <a:r>
              <a:rPr lang="en-US" dirty="0" smtClean="0"/>
              <a:t>Compiles successfully the M7 syntax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SCTP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Stream Control Transmission Protocol (SCTP) is a Transport Layer protocol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serving in a similar role as TCP and UDP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Features of SCTP include: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Multihoming support: both endpoints of a connection can consist of more than one IP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Chunks delivered within independent streams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Protect against flooding attacks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No Windows supports SCTP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JDK7: The SCTP Project</a:t>
            </a:r>
            <a:endParaRPr lang="en-US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The goal of this Project is: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To develop an API for the Stream Control Transport Protocol (SCTP)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And a corresponding OpenJDK prototype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The API is implementation agnostic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Included in build 56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Could be hacked to work with JDK6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Currently only Solaris is supported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571750"/>
            <a:ext cx="814387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SDP</a:t>
            </a:r>
            <a:br>
              <a:rPr lang="en-US" dirty="0" smtClean="0"/>
            </a:br>
            <a:r>
              <a:rPr lang="en-US" dirty="0" smtClean="0"/>
              <a:t> (Sockets Direct Protocol)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SDP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The Sockets Direct Protocol (SDP) is a networking protocol originally defined by the InfiniBand Trade Association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Transport agnostic protocol for Remote Direct Memory Access (RDMA)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RDMA is a direct memory access from one computer’s memory into another’s without involving either one's operating system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JDK7’s SDP implementation works, unfortunately, only on Solaris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770188"/>
            <a:ext cx="8143875" cy="1444625"/>
          </a:xfrm>
        </p:spPr>
        <p:txBody>
          <a:bodyPr/>
          <a:lstStyle/>
          <a:p>
            <a:pPr>
              <a:defRPr/>
            </a:pPr>
            <a:r>
              <a:rPr lang="en-US" sz="7400" dirty="0" smtClean="0"/>
              <a:t>Questions</a:t>
            </a:r>
            <a:r>
              <a:rPr lang="bg-BG" sz="7400" dirty="0" smtClean="0"/>
              <a:t>?</a:t>
            </a:r>
            <a:endParaRPr lang="bg-BG" sz="7400" dirty="0"/>
          </a:p>
        </p:txBody>
      </p:sp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1833563" y="187325"/>
            <a:ext cx="7131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  <a:defRPr/>
            </a:pPr>
            <a:r>
              <a:rPr lang="en-US" sz="3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Java 7 New Features</a:t>
            </a:r>
            <a:endParaRPr lang="bg-BG" sz="3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8794" y="128588"/>
            <a:ext cx="7128710" cy="720725"/>
          </a:xfrm>
        </p:spPr>
        <p:txBody>
          <a:bodyPr/>
          <a:lstStyle/>
          <a:p>
            <a:r>
              <a:rPr lang="en-US" dirty="0" smtClean="0"/>
              <a:t>Resources – Java Chronology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JDK 7 – Features</a:t>
            </a:r>
            <a:endParaRPr lang="en-US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http://openjdk.java.net/projects/jdk7/features/</a:t>
            </a:r>
          </a:p>
          <a:p>
            <a:pPr>
              <a:defRPr/>
            </a:pPr>
            <a:r>
              <a:rPr lang="en-US" dirty="0" smtClean="0"/>
              <a:t>JDK 7 – Milestones</a:t>
            </a:r>
            <a:endParaRPr lang="en-US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http://openjdk.java.net/projects/jdk7/milestones/</a:t>
            </a:r>
            <a:endParaRPr lang="en-US" sz="2600" noProof="1">
              <a:latin typeface="Consolas" pitchFamily="49" charset="0"/>
              <a:cs typeface="Consolas" pitchFamily="49" charset="0"/>
              <a:hlinkClick r:id="rId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– Dynamic Langs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JDK 7 Feature: Support for Dynamically Typed Languages in the Java Virtual Machine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http://java.sun.com/developer/technicalArticles/DynTypeLang/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John Rose's weblog at Sun Microsystems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http://blogs.sun.com/jrose/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JSR 292: Supporting Dynamically Typed Languages on the Java Platform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http://jcp.org/en/jsr/detail?id=292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sz="2800" noProof="1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Resources – Project Jigsaw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Project Jigsaw: Language changes for Modules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http://openjdk.java.net/projects/jigsaw/doc/language.html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>
              <a:defRPr/>
            </a:pPr>
            <a:r>
              <a:rPr lang="en-US" sz="2800" dirty="0" smtClean="0"/>
              <a:t>Project Jigsaw – Mark Reinhold’s Blog</a:t>
            </a:r>
            <a:endParaRPr lang="en-US" sz="2800" noProof="1" smtClean="0"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5"/>
              </a:rPr>
              <a:t>http://blogs.sun.com/mr/entry/jigsaw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>
              <a:defRPr/>
            </a:pPr>
            <a:r>
              <a:rPr lang="en-US" sz="2800" dirty="0" smtClean="0"/>
              <a:t>Is the JDK Losing its Edge(s)?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http://blogs.sun.com/alanb/entry/</a:t>
            </a:r>
            <a:b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</a:b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is_the_jdk_losing_its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JSR 308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Type Annotations Specification (JSR 308)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http://types.cs.washington.edu/jsr308/specification/java-annotation-design.html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dirty="0" smtClean="0"/>
              <a:t>Type Annotations FAQ (JSR 308)</a:t>
            </a:r>
            <a:endParaRPr lang="en-US" sz="30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 lvl="1">
              <a:defRPr/>
            </a:pPr>
            <a:r>
              <a:rPr lang="en-US" sz="2800" noProof="1" smtClean="0">
                <a:latin typeface="Consolas" pitchFamily="49" charset="0"/>
                <a:cs typeface="Consolas" pitchFamily="49" charset="0"/>
                <a:hlinkClick r:id="rId3"/>
              </a:rPr>
              <a:t>http://types.cs.washington.edu/jsr308/jsr308-faq.html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>
              <a:defRPr/>
            </a:pPr>
            <a:r>
              <a:rPr lang="en-US" sz="2800" dirty="0" smtClean="0"/>
              <a:t>The Checker Framework: Custom Pluggable Types for Java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http://types.cs.washington.edu/checker-framework/current/checkers-manual.html</a:t>
            </a:r>
            <a:endParaRPr lang="bg-BG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Project Coin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Project Coin</a:t>
            </a: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2"/>
              </a:rPr>
              <a:t>http://wikis.sun.com/display/ProjectCoin/2009ProposalsTOC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4"/>
              </a:rPr>
              <a:t>http://mail.openjdk.java.net/pipermail/coin-dev/2009-February/000001.html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>
              <a:defRPr/>
            </a:pPr>
            <a:r>
              <a:rPr lang="en-US" dirty="0" smtClean="0"/>
              <a:t>Strings in switch</a:t>
            </a:r>
          </a:p>
          <a:p>
            <a:pPr marL="800100" lvl="3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4"/>
              </a:rPr>
              <a:t>http://mail.openjdk.java.net/pipermail/coin-dev/2009-February/000001.html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>
              <a:defRPr/>
            </a:pPr>
            <a:r>
              <a:rPr lang="en-US" dirty="0" smtClean="0"/>
              <a:t>Automatic Resource Management</a:t>
            </a:r>
          </a:p>
          <a:p>
            <a:pPr marL="800100" lvl="3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5"/>
              </a:rPr>
              <a:t>http://mail.openjdk.java.net/pipermail/coin-dev/2009-February/000011.html</a:t>
            </a:r>
            <a:endParaRPr lang="bg-BG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Languages in JVM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Project Coin (2)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 smtClean="0"/>
              <a:t>Improved Type Inference for Generic Instance Creation</a:t>
            </a: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2"/>
              </a:rPr>
              <a:t>http://mail.openjdk.java.net/pipermail/coin-dev/2009-February/000009.html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Simplified Varargs Method Invocation</a:t>
            </a: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4"/>
              </a:rPr>
              <a:t>http://mail.openjdk.java.net/pipermail/coin-dev/2009-March/000316.html</a:t>
            </a:r>
            <a:endParaRPr lang="bg-BG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Collection Literals</a:t>
            </a:r>
          </a:p>
          <a:p>
            <a:pPr marL="742950" lvl="2" indent="-342900">
              <a:defRPr/>
            </a:pPr>
            <a:r>
              <a:rPr lang="en-US" noProof="1" smtClean="0">
                <a:latin typeface="Consolas" pitchFamily="49" charset="0"/>
                <a:ea typeface="+mn-ea"/>
                <a:cs typeface="Consolas" pitchFamily="49" charset="0"/>
                <a:hlinkClick r:id="rId5"/>
              </a:rPr>
              <a:t>http://mail.openjdk.java.net/pipermail/coin-dev/2009-March/001193.html</a:t>
            </a:r>
            <a:endParaRPr lang="en-US" noProof="1" smtClean="0">
              <a:latin typeface="Consolas" pitchFamily="49" charset="0"/>
              <a:ea typeface="+mn-ea"/>
              <a:cs typeface="Consolas" pitchFamily="49" charset="0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Project Coin (3)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71547"/>
            <a:ext cx="8785225" cy="5597542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 smtClean="0"/>
              <a:t>Indexing access syntax for Lists and Maps</a:t>
            </a:r>
          </a:p>
          <a:p>
            <a:pPr marL="742950" lvl="2" indent="-342900">
              <a:spcBef>
                <a:spcPts val="600"/>
              </a:spcBef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  <a:hlinkClick r:id="rId2"/>
              </a:rPr>
              <a:t>http://mail.openjdk.java.net/pipermail/coin-dev/2009-March/001108.html</a:t>
            </a:r>
            <a:endParaRPr lang="bg-BG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Language support for JSR 292</a:t>
            </a:r>
          </a:p>
          <a:p>
            <a:pPr marL="742950" lvl="2" indent="-342900">
              <a:spcBef>
                <a:spcPts val="600"/>
              </a:spcBef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  <a:hlinkClick r:id="rId4"/>
              </a:rPr>
              <a:t>http://mail.openjdk.java.net/pipermail/coin-dev/2009-March/001077.html</a:t>
            </a:r>
            <a:endParaRPr lang="en-US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Binary Literals</a:t>
            </a:r>
          </a:p>
          <a:p>
            <a:pPr marL="742950" lvl="2" indent="-342900">
              <a:spcBef>
                <a:spcPts val="600"/>
              </a:spcBef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  <a:hlinkClick r:id="rId5"/>
              </a:rPr>
              <a:t>http://mail.openjdk.java.net/pipermail/coin-dev/2009-April/001627.html</a:t>
            </a:r>
            <a:endParaRPr lang="en-US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Underscores in numbers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6"/>
              </a:rPr>
              <a:t>http://mail.openjdk.java.net/pipermail/coin-dev/2009-March/001208.html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5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–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Lambda</a:t>
            </a:r>
          </a:p>
          <a:p>
            <a:pPr lvl="1"/>
            <a:r>
              <a:rPr lang="en-US" sz="2600" dirty="0" smtClean="0">
                <a:hlinkClick r:id="rId2"/>
              </a:rPr>
              <a:t>http://openjdk.java.net/projects/lambda/</a:t>
            </a:r>
            <a:endParaRPr lang="en-US" sz="2600" dirty="0" smtClean="0"/>
          </a:p>
          <a:p>
            <a:r>
              <a:rPr lang="en-US" dirty="0" smtClean="0"/>
              <a:t>Project Lambda: Straw-Man Proposal</a:t>
            </a:r>
          </a:p>
          <a:p>
            <a:pPr lvl="1"/>
            <a:r>
              <a:rPr lang="en-US" sz="2600" dirty="0" smtClean="0">
                <a:hlinkClick r:id="rId3"/>
              </a:rPr>
              <a:t>http://cr.openjdk.java.net/~mr/lambda/straw-man/</a:t>
            </a:r>
          </a:p>
          <a:p>
            <a:r>
              <a:rPr lang="en-US" dirty="0" smtClean="0"/>
              <a:t>Closures for Java – Mark Reinhold’s Blog</a:t>
            </a:r>
          </a:p>
          <a:p>
            <a:pPr lvl="1"/>
            <a:r>
              <a:rPr lang="en-US" sz="2600" dirty="0" smtClean="0">
                <a:hlinkClick r:id="rId3"/>
              </a:rPr>
              <a:t>http://blogs.sun.com/mr/entry/closures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NIO2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noProof="1" smtClean="0"/>
              <a:t>Java New I/O</a:t>
            </a:r>
            <a:endParaRPr lang="en-US" sz="2800" noProof="1" smtClean="0"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http://en.wikipedia.org/wiki/New_I/O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>
              <a:defRPr/>
            </a:pPr>
            <a:r>
              <a:rPr lang="en-US" sz="2800" noProof="1" smtClean="0"/>
              <a:t>JSR 203: The Open Road – </a:t>
            </a: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java.nio.file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http://today.java.net/pub/a/today/2008/07/03/jsr-203-new-file-apis.html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Compressed oops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Compressed oops in the Hotspot JVM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http://wikis.sun.com/display/HotSpotInternals/CompressedOops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noProof="1" smtClean="0">
                <a:cs typeface="Consolas" pitchFamily="49" charset="0"/>
              </a:rPr>
              <a:t>Wikipedia – </a:t>
            </a:r>
            <a:r>
              <a:rPr lang="en-US" sz="2800" dirty="0" smtClean="0"/>
              <a:t>64-bit</a:t>
            </a:r>
            <a:endParaRPr lang="en-US" sz="2800" noProof="1" smtClean="0">
              <a:cs typeface="Consolas" pitchFamily="49" charset="0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http://en.wikipedia.org/wiki/64-bit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ILP32, LP64, and LLP64</a:t>
            </a:r>
          </a:p>
          <a:p>
            <a:pPr lvl="1"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4"/>
              </a:rPr>
              <a:t>http://wiki.wireshark.org/Development/Win64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C Programming Language</a:t>
            </a:r>
            <a:endParaRPr lang="en-US" sz="2800" noProof="1" smtClean="0">
              <a:cs typeface="Consolas" pitchFamily="49" charset="0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5"/>
              </a:rPr>
              <a:t>http://en.wikipedia.org/wiki/C_(programming_language)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500" dirty="0" smtClean="0"/>
              <a:t>Resources – Garbage Collection</a:t>
            </a:r>
            <a:endParaRPr lang="en-US" sz="35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80094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sz="2800" dirty="0" smtClean="0"/>
              <a:t>Garbage-First Garbage Collection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3"/>
              </a:rPr>
              <a:t>http://research.sun.com/jtech/pubs/04-g1-paper-ismm.pdf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800" dirty="0" smtClean="0"/>
              <a:t>JavaOne: G1 Garbage Collector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4"/>
              </a:rPr>
              <a:t>http://tech.puredanger.com/2008/05/09/javaone-g1-garbage-collector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800" dirty="0" smtClean="0"/>
              <a:t>Garbage Collection – Wikipedia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2"/>
              </a:rPr>
              <a:t>http://en.wikipedia.org/wiki/Garbage_collection_(computer_science)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800" dirty="0" smtClean="0"/>
              <a:t>Wikipedia – Hard and Soft Real-time Systems</a:t>
            </a:r>
            <a:endParaRPr lang="en-US" sz="2800" noProof="1" smtClean="0">
              <a:hlinkClick r:id="rId2"/>
            </a:endParaRPr>
          </a:p>
          <a:p>
            <a:pPr lvl="1">
              <a:lnSpc>
                <a:spcPts val="3200"/>
              </a:lnSpc>
              <a:spcBef>
                <a:spcPts val="600"/>
              </a:spcBef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5"/>
              </a:rPr>
              <a:t>http://en.wikipedia.org/wiki/Real-time_computing#Hard_and_soft_real-time_systems</a:t>
            </a:r>
            <a:endParaRPr lang="en-US" sz="2400" noProof="1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Upgrade ClassLoader Architecture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Draft Proposal for ClassLoader Deadlock Fix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http://www.mail-archive.com/core-libs-dev@openjdk.java.net/msg00863.html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java.lang.ClassLoader.loadClassInternal(String)</a:t>
            </a:r>
            <a:r>
              <a:rPr lang="en-US" sz="2800" dirty="0" smtClean="0"/>
              <a:t> is Too Restrictive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http://bugs.sun.com/bugdatabase/view_bug.do?bug_id=4670071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URL ClassLoader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Closing a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URLClassLoader</a:t>
            </a:r>
            <a:endParaRPr lang="en-US" sz="2800" dirty="0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  <a:hlinkClick r:id="rId2"/>
              </a:rPr>
              <a:t>http://blogs.sun.com/michaelmcm/entry/closing_a_urlclassloader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dirty="0" smtClean="0"/>
              <a:t>Class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URLClassLoader</a:t>
            </a:r>
            <a:r>
              <a:rPr lang="en-US" sz="2800" dirty="0" smtClean="0"/>
              <a:t> –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close()</a:t>
            </a:r>
            <a:endParaRPr lang="en-US" sz="2800" dirty="0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  <a:hlinkClick r:id="rId3"/>
              </a:rPr>
              <a:t>http://download.java.net/jdk7/docs/api/java/net/URLClassLoader.html#close()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bg-BG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Unicode 5.1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noProof="1" smtClean="0"/>
              <a:t>JDK 7 – Features – Unicode 5.1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http://openjdk.java.net/projects/jdk7/features/#f497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3000" noProof="1" smtClean="0"/>
              <a:t>What's new in Unicode 5.0?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3"/>
              </a:rPr>
              <a:t>http://babelstone.blogspot.com/2005/11/whats-new-in-unicode-50.html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800" noProof="1" smtClean="0"/>
              <a:t>What's new in Unicode 5.1? </a:t>
            </a: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http://babelstone.blogspot.com/2007/06/whats-new-in-unicode-51.html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  <a:defRPr/>
            </a:pPr>
            <a:endParaRPr lang="en-US" sz="2600" noProof="1" smtClean="0">
              <a:latin typeface="Consolas" pitchFamily="49" charset="0"/>
              <a:cs typeface="Consolas" pitchFamily="49" charset="0"/>
              <a:hlinkClick r:id="rId5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SCTP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SCTP Project</a:t>
            </a:r>
            <a:endParaRPr lang="en-US" sz="2800" noProof="1" smtClean="0">
              <a:latin typeface="Consolas" pitchFamily="49" charset="0"/>
              <a:cs typeface="Consolas" pitchFamily="49" charset="0"/>
            </a:endParaRPr>
          </a:p>
          <a:p>
            <a:pPr lvl="1"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http://openjdk.java.net/projects/sctp/</a:t>
            </a:r>
            <a:endParaRPr lang="bg-BG" sz="2600" noProof="1" smtClean="0">
              <a:latin typeface="Consolas" pitchFamily="49" charset="0"/>
              <a:cs typeface="Consolas" pitchFamily="49" charset="0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Da Vinci Machine Project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617804"/>
            <a:ext cx="8785225" cy="40973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Prototype a number of extensions to the JVM</a:t>
            </a:r>
          </a:p>
          <a:p>
            <a:pPr lvl="1">
              <a:defRPr/>
            </a:pPr>
            <a:r>
              <a:rPr lang="en-US" dirty="0" smtClean="0"/>
              <a:t>A.k.a. Multi Language Virtual Machine –</a:t>
            </a:r>
            <a:r>
              <a:rPr lang="en-US" noProof="1" smtClean="0">
                <a:hlinkClick r:id="rId2"/>
              </a:rPr>
              <a:t>http://openjdk.java.net/projects/mlvm/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Allows non-Java dynamic languages to run efficiently in the JVM</a:t>
            </a:r>
          </a:p>
          <a:p>
            <a:pPr lvl="1">
              <a:defRPr/>
            </a:pPr>
            <a:r>
              <a:rPr lang="en-US" dirty="0" smtClean="0"/>
              <a:t>Emphasis is on general purpose extensions</a:t>
            </a:r>
          </a:p>
          <a:p>
            <a:pPr>
              <a:defRPr/>
            </a:pPr>
            <a:r>
              <a:rPr lang="en-US" dirty="0" smtClean="0"/>
              <a:t>Hosted on OpenJDK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1174" y="1302406"/>
            <a:ext cx="7718478" cy="112646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 lvl="0">
              <a:spcBef>
                <a:spcPts val="1200"/>
              </a:spcBef>
              <a:buClr>
                <a:srgbClr val="000066"/>
              </a:buClr>
              <a:defRPr/>
            </a:pPr>
            <a:r>
              <a:rPr lang="en-US" sz="3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Da Vinci: a multi-language renaissance</a:t>
            </a:r>
            <a:br>
              <a:rPr lang="en-US" sz="3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sz="3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for the Java Virtual Machine architecture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Resources – SDP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14421"/>
            <a:ext cx="8785225" cy="545466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800" dirty="0" smtClean="0"/>
              <a:t>Understanding the Sockets Direct Protocol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2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2"/>
              </a:rPr>
              <a:t>http://java.sun.com/docs/books/tutorial/sdp/sockets/index.html</a:t>
            </a:r>
            <a:endParaRPr lang="en-US" sz="26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800" dirty="0" smtClean="0"/>
              <a:t>Sockets Direct Protocol – Wikipedia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4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4"/>
              </a:rPr>
              <a:t>http://en.wikipedia.org/wiki/Sockets_Direct_Protocol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Remote Direct Memory Access</a:t>
            </a:r>
            <a:endParaRPr lang="en-US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5"/>
              </a:rPr>
              <a:t>http://en.wikipedia.org/wiki/Remote_Direct_Memory_Access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800" dirty="0" smtClean="0"/>
              <a:t>Zero-copy</a:t>
            </a:r>
            <a:endParaRPr lang="en-US" sz="2800" noProof="1" smtClean="0">
              <a:latin typeface="Consolas" pitchFamily="49" charset="0"/>
              <a:cs typeface="Consolas" pitchFamily="49" charset="0"/>
              <a:hlinkClick r:id="rId3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noProof="1" smtClean="0">
                <a:latin typeface="Consolas" pitchFamily="49" charset="0"/>
                <a:cs typeface="Consolas" pitchFamily="49" charset="0"/>
                <a:hlinkClick r:id="rId6"/>
              </a:rPr>
              <a:t>http://en.wikipedia.org/wiki/Zero-copy</a:t>
            </a:r>
            <a:endParaRPr lang="bg-BG" sz="2600" noProof="1" smtClean="0">
              <a:latin typeface="Consolas" pitchFamily="49" charset="0"/>
              <a:cs typeface="Consolas" pitchFamily="49" charset="0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–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800" dirty="0" smtClean="0"/>
              <a:t>Authors of this presentation: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dirty="0" smtClean="0"/>
              <a:t>Svetlin Nakov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2"/>
              </a:rPr>
              <a:t>http://www.nakov.com/blog/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600" dirty="0" smtClean="0"/>
              <a:t>Mihail Stoynov</a:t>
            </a:r>
            <a:endParaRPr lang="en-US" sz="2600" noProof="1" smtClean="0">
              <a:latin typeface="Consolas" pitchFamily="49" charset="0"/>
              <a:cs typeface="Consolas" pitchFamily="49" charset="0"/>
            </a:endParaRP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  <a:hlinkClick r:id="rId3"/>
              </a:rPr>
              <a:t>http://mihail.stoynov.com/blog/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Languages in JVM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42984"/>
            <a:ext cx="8785225" cy="5472113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Da Vinci Machine</a:t>
            </a:r>
            <a:r>
              <a:rPr lang="en-US" dirty="0" smtClean="0"/>
              <a:t> sub-projects include:</a:t>
            </a:r>
          </a:p>
          <a:p>
            <a:pPr lvl="1">
              <a:defRPr/>
            </a:pPr>
            <a:r>
              <a:rPr lang="en-US" dirty="0" smtClean="0"/>
              <a:t>Dynamic invocation</a:t>
            </a:r>
          </a:p>
          <a:p>
            <a:pPr lvl="1">
              <a:defRPr/>
            </a:pPr>
            <a:r>
              <a:rPr lang="en-US" dirty="0" smtClean="0"/>
              <a:t>Continuations</a:t>
            </a:r>
          </a:p>
          <a:p>
            <a:pPr lvl="1">
              <a:defRPr/>
            </a:pPr>
            <a:r>
              <a:rPr lang="en-US" dirty="0" smtClean="0"/>
              <a:t>Tail-calls</a:t>
            </a:r>
          </a:p>
          <a:p>
            <a:pPr lvl="1">
              <a:defRPr/>
            </a:pPr>
            <a:r>
              <a:rPr lang="en-US" dirty="0" smtClean="0"/>
              <a:t>And interface injection</a:t>
            </a:r>
          </a:p>
          <a:p>
            <a:pPr>
              <a:defRPr/>
            </a:pPr>
            <a:r>
              <a:rPr lang="bg-BG" dirty="0" smtClean="0"/>
              <a:t>JSR 292: Supporting Dynamically Typed Languages on the Java Platform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 standard behind </a:t>
            </a:r>
            <a:r>
              <a:rPr lang="en-US" noProof="1" smtClean="0"/>
              <a:t>Da Vinci</a:t>
            </a:r>
            <a:r>
              <a:rPr lang="en-US" dirty="0" smtClean="0"/>
              <a:t> Machine</a:t>
            </a:r>
          </a:p>
          <a:p>
            <a:pPr lvl="1">
              <a:defRPr/>
            </a:pPr>
            <a:r>
              <a:rPr lang="en-US" dirty="0" smtClean="0"/>
              <a:t>Natural continuation of JSR 223: Scripting for the Java Platform implemented in JDK 6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Dynamic Languages in JVM (2)</a:t>
            </a:r>
            <a:endParaRPr lang="bg-BG" sz="3600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 JVM instruction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invokedynamic</a:t>
            </a:r>
          </a:p>
          <a:p>
            <a:pPr lvl="1">
              <a:defRPr/>
            </a:pPr>
            <a:r>
              <a:rPr lang="en-US" dirty="0" smtClean="0"/>
              <a:t>Allows extremely fast dynamic method invocation through method handles</a:t>
            </a:r>
          </a:p>
          <a:p>
            <a:pPr lvl="1">
              <a:defRPr/>
            </a:pPr>
            <a:r>
              <a:rPr lang="en-US" dirty="0" smtClean="0"/>
              <a:t>Will enable JRuby, Jython, Groovy and other dynamic and scripting languages to call dynamic methods natively at bytecode level</a:t>
            </a:r>
          </a:p>
          <a:p>
            <a:pPr>
              <a:defRPr/>
            </a:pPr>
            <a:r>
              <a:rPr lang="en-US" dirty="0" smtClean="0"/>
              <a:t>Method handles</a:t>
            </a:r>
          </a:p>
          <a:p>
            <a:pPr lvl="1">
              <a:defRPr/>
            </a:pPr>
            <a:r>
              <a:rPr lang="en-US" dirty="0" smtClean="0"/>
              <a:t>Lightweight references to a method – </a:t>
            </a:r>
            <a:r>
              <a:rPr lang="en-US" sz="3000" noProof="1" smtClean="0">
                <a:latin typeface="Consolas" pitchFamily="49" charset="0"/>
                <a:ea typeface="+mn-ea"/>
                <a:cs typeface="Consolas" pitchFamily="49" charset="0"/>
              </a:rPr>
              <a:t>java.dyn.MethodHandle</a:t>
            </a:r>
          </a:p>
          <a:p>
            <a:pPr>
              <a:defRPr/>
            </a:pPr>
            <a:r>
              <a:rPr lang="en-US" dirty="0" smtClean="0"/>
              <a:t>Anonymous classes in the JVM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Dynamic Languages in JVM (3)</a:t>
            </a:r>
            <a:endParaRPr lang="bg-BG" sz="3600" dirty="0" smtClean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Autonomous methods</a:t>
            </a:r>
          </a:p>
          <a:p>
            <a:pPr lvl="1">
              <a:defRPr/>
            </a:pPr>
            <a:r>
              <a:rPr lang="en-US" smtClean="0"/>
              <a:t>Methods that can be dynamically attached to an existing class at runtime</a:t>
            </a:r>
          </a:p>
          <a:p>
            <a:pPr>
              <a:defRPr/>
            </a:pPr>
            <a:r>
              <a:rPr lang="bg-BG" smtClean="0"/>
              <a:t>Interface injection</a:t>
            </a:r>
            <a:endParaRPr lang="en-US" smtClean="0"/>
          </a:p>
          <a:p>
            <a:pPr lvl="1">
              <a:defRPr/>
            </a:pPr>
            <a:r>
              <a:rPr lang="en-US" smtClean="0"/>
              <a:t>Acquiring base interfaces and method implementations at runtime</a:t>
            </a:r>
          </a:p>
          <a:p>
            <a:pPr>
              <a:defRPr/>
            </a:pPr>
            <a:r>
              <a:rPr lang="bg-BG" smtClean="0"/>
              <a:t>Continuations and stack introspection </a:t>
            </a:r>
            <a:endParaRPr lang="en-US" smtClean="0"/>
          </a:p>
          <a:p>
            <a:pPr lvl="1">
              <a:defRPr/>
            </a:pPr>
            <a:r>
              <a:rPr lang="en-US" smtClean="0"/>
              <a:t>Suspend / resume thread's execution stack</a:t>
            </a:r>
          </a:p>
          <a:p>
            <a:pPr>
              <a:defRPr/>
            </a:pPr>
            <a:r>
              <a:rPr lang="bg-BG" smtClean="0"/>
              <a:t>Tail calls and tail recursion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Dynamic Languages in JVM (4)</a:t>
            </a:r>
            <a:endParaRPr lang="bg-BG" sz="3600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Runtime support for closures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Closure is a lambda-expression bound (closed) to its environment</a:t>
            </a:r>
          </a:p>
          <a:p>
            <a:pPr>
              <a:defRPr/>
            </a:pPr>
            <a:r>
              <a:rPr lang="en-US" dirty="0" smtClean="0"/>
              <a:t>Multimethods</a:t>
            </a:r>
          </a:p>
          <a:p>
            <a:pPr lvl="1">
              <a:defRPr/>
            </a:pPr>
            <a:r>
              <a:rPr lang="en-US" dirty="0" smtClean="0"/>
              <a:t>Dispatch a method overload depending on the actual arguments at runtime</a:t>
            </a:r>
          </a:p>
          <a:p>
            <a:pPr>
              <a:defRPr/>
            </a:pPr>
            <a:r>
              <a:rPr lang="en-US" dirty="0" smtClean="0"/>
              <a:t>Faster reflection and faster interface invocation based on dynamic invocation</a:t>
            </a:r>
          </a:p>
          <a:p>
            <a:pPr>
              <a:defRPr/>
            </a:pPr>
            <a:r>
              <a:rPr lang="en-US" dirty="0" smtClean="0"/>
              <a:t>Symbolic freedom for identifier names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Invoke – Example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4675" y="1500188"/>
            <a:ext cx="7997825" cy="4847289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greeter(String x) {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System.out.println(</a:t>
            </a:r>
            <a:r>
              <a:rPr lang="en-US" sz="2100" noProof="1" smtClean="0">
                <a:solidFill>
                  <a:srgbClr val="2A00FF"/>
                </a:solidFill>
                <a:latin typeface="Consolas"/>
              </a:rPr>
              <a:t>"Hello, "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+ x);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lnSpc>
                <a:spcPts val="2800"/>
              </a:lnSpc>
            </a:pPr>
            <a:endParaRPr lang="en-US" sz="2100" noProof="1" smtClean="0">
              <a:latin typeface="Consolas"/>
            </a:endParaRP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MethodHandle </a:t>
            </a:r>
            <a:r>
              <a:rPr lang="en-US" sz="2100" i="1" noProof="1" smtClean="0">
                <a:solidFill>
                  <a:srgbClr val="0000C0"/>
                </a:solidFill>
                <a:latin typeface="Consolas"/>
              </a:rPr>
              <a:t>greeterMethodHandle</a:t>
            </a:r>
            <a:r>
              <a:rPr lang="en-US" sz="2100" i="1" noProof="1" smtClean="0">
                <a:solidFill>
                  <a:srgbClr val="000000"/>
                </a:solidFill>
                <a:latin typeface="Consolas"/>
              </a:rPr>
              <a:t> =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MethodHandles.lookup().findStatic(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 DynamicInvocation.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2100" noProof="1" smtClean="0">
                <a:solidFill>
                  <a:srgbClr val="2A00FF"/>
                </a:solidFill>
                <a:latin typeface="Consolas"/>
              </a:rPr>
              <a:t>"greeter"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, MethodType.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 methodType(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, String.</a:t>
            </a: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>
              <a:lnSpc>
                <a:spcPts val="2800"/>
              </a:lnSpc>
            </a:pPr>
            <a:endParaRPr lang="en-US" sz="2100" noProof="1" smtClean="0">
              <a:latin typeface="Consolas"/>
            </a:endParaRP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Linkage.registerBootstrapMethod(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100" noProof="1" smtClean="0">
                <a:solidFill>
                  <a:srgbClr val="2A00FF"/>
                </a:solidFill>
                <a:latin typeface="Consolas"/>
              </a:rPr>
              <a:t>"bootstrapDynamic"</a:t>
            </a: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lnSpc>
                <a:spcPts val="2800"/>
              </a:lnSpc>
            </a:pPr>
            <a:r>
              <a:rPr lang="en-US" sz="2100" noProof="1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28588"/>
            <a:ext cx="7107238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Dynamic Invoke – Example (2)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68298" y="1231258"/>
            <a:ext cx="8004230" cy="5358390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CallSite bootstrapDynamic(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Class caller, String name, MethodType type) {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(type.parameterCount() == 1 &amp;&amp; name == </a:t>
            </a:r>
            <a:r>
              <a:rPr lang="en-US" sz="2000" noProof="1" smtClean="0">
                <a:solidFill>
                  <a:srgbClr val="2A00FF"/>
                </a:solidFill>
                <a:latin typeface="Consolas"/>
              </a:rPr>
              <a:t>"hail"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MethodHandle target = MethodHandles.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  convertArguments(greeterMethodHandle, type);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CallSite site =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CallSite(caller, name, type);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site.setTarget(target);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System.out.println(</a:t>
            </a:r>
            <a:r>
              <a:rPr lang="en-US" sz="2000" noProof="1" smtClean="0">
                <a:solidFill>
                  <a:srgbClr val="2A00FF"/>
                </a:solidFill>
                <a:latin typeface="Consolas"/>
              </a:rPr>
              <a:t>"Set the CallSite target to "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  greeterMethodHandle);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site;</a:t>
            </a:r>
            <a:endParaRPr lang="en-US" sz="1000" noProof="1" smtClean="0">
              <a:solidFill>
                <a:srgbClr val="000000"/>
              </a:solidFill>
              <a:latin typeface="Consolas"/>
            </a:endParaRP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lnSpc>
                <a:spcPts val="2600"/>
              </a:lnSpc>
              <a:spcBef>
                <a:spcPts val="1200"/>
              </a:spcBef>
            </a:pP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main(String... args) {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  InvokeDynamic.hail(</a:t>
            </a:r>
            <a:r>
              <a:rPr lang="en-US" sz="2000" noProof="1" smtClean="0">
                <a:solidFill>
                  <a:srgbClr val="2A00FF"/>
                </a:solidFill>
                <a:latin typeface="Consolas"/>
              </a:rPr>
              <a:t>"dynamic invocation"</a:t>
            </a: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8143932" cy="930282"/>
          </a:xfrm>
        </p:spPr>
        <p:txBody>
          <a:bodyPr/>
          <a:lstStyle/>
          <a:p>
            <a:r>
              <a:rPr lang="en-US" dirty="0" smtClean="0"/>
              <a:t>Java Modularity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14762"/>
            <a:ext cx="6400800" cy="542932"/>
          </a:xfrm>
        </p:spPr>
        <p:txBody>
          <a:bodyPr/>
          <a:lstStyle/>
          <a:p>
            <a:r>
              <a:rPr lang="en-US" dirty="0" smtClean="0"/>
              <a:t>Project Jigsaw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7535884" cy="5472113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Svetlin Nakov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15+ years software engineering experience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PhD in computer science from 	 Sofia University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Chairman of the Bulgarian Association of Software Developers (BASD) – </a:t>
            </a:r>
            <a:r>
              <a:rPr lang="en-US" dirty="0" smtClean="0">
                <a:hlinkClick r:id="rId2"/>
              </a:rPr>
              <a:t>www.devbg.org</a:t>
            </a:r>
            <a:endParaRPr lang="en-US" dirty="0" smtClean="0"/>
          </a:p>
          <a:p>
            <a:pPr lvl="1">
              <a:spcBef>
                <a:spcPts val="900"/>
              </a:spcBef>
            </a:pPr>
            <a:r>
              <a:rPr lang="en-US" dirty="0" smtClean="0"/>
              <a:t>Author of 6 books about Java, .NET and software engineering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Blog: </a:t>
            </a:r>
            <a:r>
              <a:rPr lang="en-US" dirty="0" smtClean="0">
                <a:hlinkClick r:id="rId3"/>
              </a:rPr>
              <a:t>www.nakov.com/blog/</a:t>
            </a:r>
            <a:endParaRPr lang="en-US" dirty="0"/>
          </a:p>
        </p:txBody>
      </p:sp>
      <p:pic>
        <p:nvPicPr>
          <p:cNvPr id="4" name="Picture 2" descr="C:\NAKOV\PHOTOS\Svetlin-Nakov-face-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00892" y="1300163"/>
            <a:ext cx="1735973" cy="2057399"/>
          </a:xfrm>
          <a:prstGeom prst="rect">
            <a:avLst/>
          </a:prstGeom>
          <a:noFill/>
          <a:ln w="3175">
            <a:solidFill>
              <a:schemeClr val="bg2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Modularization – Introduction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3000"/>
            <a:ext cx="8785225" cy="54721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 JDK and the JRE, have always been delivered as massive, indivisible artifacts</a:t>
            </a:r>
          </a:p>
          <a:p>
            <a:pPr>
              <a:defRPr/>
            </a:pPr>
            <a:r>
              <a:rPr lang="en-US" dirty="0" smtClean="0"/>
              <a:t>The growth of the platform has thus inevitably led to the growth of the basic JRE download</a:t>
            </a:r>
          </a:p>
          <a:p>
            <a:pPr lvl="1">
              <a:defRPr/>
            </a:pPr>
            <a:r>
              <a:rPr lang="en-US" dirty="0" smtClean="0"/>
              <a:t>which now stands at well over 14MB</a:t>
            </a:r>
          </a:p>
          <a:p>
            <a:pPr lvl="1">
              <a:defRPr/>
            </a:pPr>
            <a:r>
              <a:rPr lang="en-US" dirty="0" smtClean="0"/>
              <a:t>despite heroic engineering efforts such as the Pack200 class file compression format</a:t>
            </a:r>
          </a:p>
          <a:p>
            <a:pPr>
              <a:defRPr/>
            </a:pPr>
            <a:r>
              <a:rPr lang="en-US" sz="2800" dirty="0" smtClean="0"/>
              <a:t>Java Kernel and Quickstarter features do improve download time and startup time, at least for Windows users</a:t>
            </a:r>
            <a:endParaRPr lang="bg-BG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Real Solution</a:t>
            </a:r>
            <a:endParaRPr lang="en-US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most promising way to improve the key metrics of</a:t>
            </a:r>
          </a:p>
          <a:p>
            <a:pPr lvl="1">
              <a:defRPr/>
            </a:pPr>
            <a:r>
              <a:rPr lang="en-US" dirty="0" smtClean="0"/>
              <a:t>Download time</a:t>
            </a:r>
          </a:p>
          <a:p>
            <a:pPr lvl="1">
              <a:defRPr/>
            </a:pPr>
            <a:r>
              <a:rPr lang="en-US" dirty="0" smtClean="0"/>
              <a:t>Startup time</a:t>
            </a:r>
          </a:p>
          <a:p>
            <a:pPr lvl="1">
              <a:defRPr/>
            </a:pPr>
            <a:r>
              <a:rPr lang="en-US" dirty="0" smtClean="0"/>
              <a:t>And memory footprint</a:t>
            </a:r>
          </a:p>
          <a:p>
            <a:pPr>
              <a:defRPr/>
            </a:pPr>
            <a:r>
              <a:rPr lang="en-US" dirty="0" smtClean="0"/>
              <a:t>Is to attack the root problem head-on:</a:t>
            </a:r>
          </a:p>
          <a:p>
            <a:pPr lvl="1">
              <a:defRPr/>
            </a:pPr>
            <a:r>
              <a:rPr lang="en-US" dirty="0" smtClean="0"/>
              <a:t>Divide the JDK into a set of well specified and separate, yet interdependent, modules</a:t>
            </a:r>
          </a:p>
          <a:p>
            <a:pPr>
              <a:defRPr/>
            </a:pPr>
            <a:r>
              <a:rPr lang="en-US" dirty="0" smtClean="0"/>
              <a:t>A side effect is that JAR format has to reworked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Alan Bateman: It’s Difficult</a:t>
            </a:r>
            <a:endParaRPr lang="en-US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you are using the Logging API</a:t>
            </a:r>
          </a:p>
          <a:p>
            <a:pPr lvl="1">
              <a:defRPr/>
            </a:pPr>
            <a:r>
              <a:rPr lang="en-US" dirty="0" smtClean="0"/>
              <a:t>Logging requires NIO (for file locking)</a:t>
            </a:r>
          </a:p>
          <a:p>
            <a:pPr lvl="2">
              <a:defRPr/>
            </a:pPr>
            <a:r>
              <a:rPr lang="en-US" dirty="0" smtClean="0"/>
              <a:t>And JMX (as loggers are managed)</a:t>
            </a:r>
          </a:p>
          <a:p>
            <a:pPr lvl="1">
              <a:defRPr/>
            </a:pPr>
            <a:r>
              <a:rPr lang="en-US" dirty="0" smtClean="0"/>
              <a:t>JMX requires JavaBeans, JNDI, RMI and CORBA (JMX remote API mandates that the RMI connector support both JRMP and IIOP)</a:t>
            </a:r>
          </a:p>
          <a:p>
            <a:pPr lvl="1">
              <a:defRPr/>
            </a:pPr>
            <a:r>
              <a:rPr lang="en-US" dirty="0" smtClean="0"/>
              <a:t>JNDI requires </a:t>
            </a:r>
            <a:r>
              <a:rPr lang="en-US" noProof="1" smtClean="0"/>
              <a:t>java.applet.Applet</a:t>
            </a:r>
            <a:r>
              <a:rPr lang="en-US" dirty="0" smtClean="0"/>
              <a:t> (huh?) and JavaBeans has dependencies on AWT, Swing</a:t>
            </a:r>
          </a:p>
          <a:p>
            <a:pPr lvl="1">
              <a:defRPr/>
            </a:pPr>
            <a:r>
              <a:rPr lang="en-US" dirty="0" smtClean="0"/>
              <a:t>Not satisfied with this, JavaBeans has persistent delegates that create dependencies on JDBC and more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to Do It?</a:t>
            </a:r>
            <a:endParaRPr lang="en-US" sz="3600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Modularizing the JDK requires a module system capable of supporting such an effort </a:t>
            </a:r>
          </a:p>
          <a:p>
            <a:pPr>
              <a:defRPr/>
            </a:pPr>
            <a:r>
              <a:rPr lang="en-US" dirty="0" smtClean="0"/>
              <a:t>It requires, in particular, a module system whose core can be implemented directly within the Java virtual machine</a:t>
            </a:r>
          </a:p>
          <a:p>
            <a:pPr>
              <a:defRPr/>
            </a:pPr>
            <a:r>
              <a:rPr lang="en-US" dirty="0" smtClean="0"/>
              <a:t>Modularizing is best done with a module system that’s tightly integrated with the Java language</a:t>
            </a:r>
          </a:p>
          <a:p>
            <a:pPr lvl="1">
              <a:defRPr/>
            </a:pPr>
            <a:r>
              <a:rPr lang="en-US" dirty="0" smtClean="0"/>
              <a:t>Otherwise the compile-time module environment can differ dramatically from the run-time module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Which Module System?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JSR 277 proposes the JAM module system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Some of its rich, non-declarative features would be impossible to implement its core functionality directly within the JVM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Therefore Sun halted the development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JSR 294 is chartered to extend the language and JVM to support modular programming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Well received for its simplicity and its utility to existing module systems such as OSGi</a:t>
            </a:r>
            <a:endParaRPr lang="bg-BG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Which Module System? (2)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OSGi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May 2007</a:t>
            </a:r>
            <a:r>
              <a:rPr lang="bg-BG" dirty="0" smtClean="0"/>
              <a:t>: </a:t>
            </a:r>
            <a:r>
              <a:rPr lang="en-US" dirty="0" smtClean="0"/>
              <a:t>OSGi 4.1 standardized as JSR-291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Reasonably mature, stable, and robust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Implemented within Apache Harmony JVM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Not at all integrated with the Java language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Jigsaw created to modularize JDK7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Will not be an official part of the Java SE 7 Platform Specification and might not be supported by other SE 7 implementations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Status and Examples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Probably JSR 294 will be chosen</a:t>
            </a:r>
          </a:p>
          <a:p>
            <a:pPr lvl="1">
              <a:defRPr/>
            </a:pPr>
            <a:r>
              <a:rPr lang="en-US" dirty="0" smtClean="0"/>
              <a:t>There are issues, JSR 294 is inactive (paused)</a:t>
            </a:r>
          </a:p>
          <a:p>
            <a:pPr lvl="1">
              <a:defRPr/>
            </a:pPr>
            <a:r>
              <a:rPr lang="en-US" dirty="0" smtClean="0"/>
              <a:t>Not implemented yet (b89),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java.lang.module</a:t>
            </a:r>
          </a:p>
          <a:p>
            <a:pPr lvl="1">
              <a:defRPr/>
            </a:pPr>
            <a:r>
              <a:rPr lang="en-US" dirty="0" smtClean="0"/>
              <a:t>Example (may, and probably will, change)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4346" y="3643314"/>
            <a:ext cx="7715306" cy="1434239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7F0055"/>
                </a:solidFill>
                <a:latin typeface="Courier New"/>
              </a:rPr>
              <a:t>module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M1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1.0 </a:t>
            </a:r>
            <a:r>
              <a:rPr lang="en-US" sz="2000" dirty="0">
                <a:solidFill>
                  <a:srgbClr val="7F0055"/>
                </a:solidFill>
                <a:latin typeface="Courier New"/>
              </a:rPr>
              <a:t>provides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M2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2.0, M3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3.0 {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 New"/>
              </a:rPr>
              <a:t>requires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M4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4.0, M5</a:t>
            </a:r>
            <a:r>
              <a:rPr lang="en-US" sz="2000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5.0;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 dirty="0">
                <a:solidFill>
                  <a:srgbClr val="7F0055"/>
                </a:solidFill>
                <a:latin typeface="Courier New"/>
              </a:rPr>
              <a:t>permits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 M6;</a:t>
            </a:r>
            <a:r>
              <a:rPr lang="en-US" sz="2000" dirty="0">
                <a:solidFill>
                  <a:srgbClr val="3F7F5F"/>
                </a:solidFill>
                <a:highlight>
                  <a:srgbClr val="E8F2FE"/>
                </a:highlight>
                <a:latin typeface="Courier New"/>
              </a:rPr>
              <a:t> // only M6 can depend on M1</a:t>
            </a:r>
            <a:endParaRPr lang="en-US" sz="2000" dirty="0">
              <a:solidFill>
                <a:srgbClr val="000000"/>
              </a:solidFill>
              <a:latin typeface="Courier New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2000" noProof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3317" name="Rectangle 5"/>
          <p:cNvSpPr txBox="1">
            <a:spLocks noChangeArrowheads="1"/>
          </p:cNvSpPr>
          <p:nvPr/>
        </p:nvSpPr>
        <p:spPr bwMode="auto">
          <a:xfrm>
            <a:off x="714346" y="5322908"/>
            <a:ext cx="7715306" cy="1126462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dirty="0">
                <a:solidFill>
                  <a:srgbClr val="7F0055"/>
                </a:solidFill>
                <a:latin typeface="Courier New" pitchFamily="49" charset="0"/>
              </a:rPr>
              <a:t>module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M;</a:t>
            </a:r>
          </a:p>
          <a:p>
            <a:r>
              <a:rPr lang="en-US" sz="2000" dirty="0">
                <a:solidFill>
                  <a:srgbClr val="7F0055"/>
                </a:solidFill>
                <a:latin typeface="Courier New" pitchFamily="49" charset="0"/>
              </a:rPr>
              <a:t>package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P;</a:t>
            </a:r>
          </a:p>
          <a:p>
            <a:r>
              <a:rPr lang="en-US" sz="20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Foo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{...}</a:t>
            </a:r>
            <a:endParaRPr lang="en-US" sz="2000" noProof="1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2" y="2143117"/>
            <a:ext cx="7858178" cy="255589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JSR 308:</a:t>
            </a:r>
            <a:br>
              <a:rPr lang="en-US" dirty="0" smtClean="0"/>
            </a:br>
            <a:r>
              <a:rPr lang="en-US" dirty="0" smtClean="0"/>
              <a:t>(Extended) Annotations on Java Types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JSR 308 – Introduction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Java SE 6 permits annotations only on declarations</a:t>
            </a:r>
          </a:p>
          <a:p>
            <a:pPr>
              <a:defRPr/>
            </a:pPr>
            <a:r>
              <a:rPr lang="en-US" dirty="0" smtClean="0"/>
              <a:t>JSR 308 extends Java’s annotation system so that annotations may appear on nearly any use of a type</a:t>
            </a:r>
          </a:p>
          <a:p>
            <a:pPr lvl="1">
              <a:defRPr/>
            </a:pPr>
            <a:r>
              <a:rPr lang="en-US" dirty="0" smtClean="0"/>
              <a:t>JSR 308 is backward-compatible and continues to permit those annotations</a:t>
            </a:r>
          </a:p>
          <a:p>
            <a:pPr>
              <a:defRPr/>
            </a:pPr>
            <a:r>
              <a:rPr lang="en-US" dirty="0" smtClean="0"/>
              <a:t>Two new types of annotations (target wise):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ElementType.TYPE_USE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ElementType.TYPE_PARAMETER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JSR 308: Examples</a:t>
            </a:r>
            <a:endParaRPr lang="en-US" sz="3600" dirty="0"/>
          </a:p>
        </p:txBody>
      </p:sp>
      <p:sp>
        <p:nvSpPr>
          <p:cNvPr id="10243" name="Rectangle 5"/>
          <p:cNvSpPr txBox="1">
            <a:spLocks noChangeArrowheads="1"/>
          </p:cNvSpPr>
          <p:nvPr/>
        </p:nvSpPr>
        <p:spPr bwMode="auto">
          <a:xfrm>
            <a:off x="428598" y="1213882"/>
            <a:ext cx="8286806" cy="535839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generic type arguments in a generic method</a:t>
            </a:r>
          </a:p>
          <a:p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JSR308Example2.&lt;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NonNull String&gt;method(</a:t>
            </a:r>
            <a:r>
              <a:rPr lang="en-US" sz="19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"..."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type parameters and type parameter bounds:</a:t>
            </a:r>
          </a:p>
          <a:p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Collection&lt;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Long ?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Existing File&gt; c =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class inheritance: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class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UnmodifiableList&lt;T&gt;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Readonly List&lt;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Readonly T&gt; { }</a:t>
            </a:r>
          </a:p>
          <a:p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throws clauses: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monitorTemperature()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Critical Exception {}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//for method receivers: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String toString() </a:t>
            </a:r>
            <a:r>
              <a:rPr lang="en-US" sz="1900" noProof="1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Readonly {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}</a:t>
            </a:r>
          </a:p>
          <a:p>
            <a:pPr>
              <a:spcBef>
                <a:spcPts val="1200"/>
              </a:spcBef>
            </a:pP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helper only</a:t>
            </a:r>
          </a:p>
          <a:p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&lt;T&gt; T method(String s) {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;}</a:t>
            </a:r>
            <a:endParaRPr lang="en-US" sz="19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Speakers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9" y="1196975"/>
            <a:ext cx="6678628" cy="5472113"/>
          </a:xfrm>
        </p:spPr>
        <p:txBody>
          <a:bodyPr/>
          <a:lstStyle/>
          <a:p>
            <a:r>
              <a:rPr lang="en-US" dirty="0" smtClean="0"/>
              <a:t>Mihail Stoynov</a:t>
            </a:r>
          </a:p>
          <a:p>
            <a:pPr lvl="1"/>
            <a:r>
              <a:rPr lang="en-US" dirty="0" smtClean="0"/>
              <a:t>Dev Lead, Materna Bulgaria</a:t>
            </a:r>
          </a:p>
          <a:p>
            <a:pPr lvl="1"/>
            <a:r>
              <a:rPr lang="en-US" dirty="0" smtClean="0"/>
              <a:t>Many years software engineering experience with Java, .NET and others</a:t>
            </a:r>
            <a:endParaRPr lang="en-US" dirty="0" smtClean="0"/>
          </a:p>
          <a:p>
            <a:pPr lvl="1"/>
            <a:r>
              <a:rPr lang="en-US" dirty="0" smtClean="0"/>
              <a:t>Blog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http://mihail.stoynov.com/blog/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pic>
        <p:nvPicPr>
          <p:cNvPr id="18437" name="Picture 5" descr="Screen shot 2010-03-23 at 15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7058047" y="1285860"/>
            <a:ext cx="1825623" cy="2286016"/>
          </a:xfrm>
          <a:prstGeom prst="rect">
            <a:avLst/>
          </a:prstGeom>
          <a:noFill/>
          <a:ln w="3175">
            <a:solidFill>
              <a:schemeClr val="bg2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9" y="2198679"/>
            <a:ext cx="7000924" cy="244476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Small Language Enhancements (Project Coin)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</a:t>
            </a:r>
            <a:r>
              <a:rPr lang="en-US" smtClean="0"/>
              <a:t>Coin – Introduction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Coin unites all language changes to the Java Lang Specification (JLS) to be added to JDK 7</a:t>
            </a:r>
          </a:p>
          <a:p>
            <a:pPr>
              <a:defRPr/>
            </a:pPr>
            <a:r>
              <a:rPr lang="en-US" dirty="0" smtClean="0"/>
              <a:t>Open call for proposals</a:t>
            </a:r>
          </a:p>
          <a:p>
            <a:pPr lvl="1">
              <a:defRPr/>
            </a:pPr>
            <a:r>
              <a:rPr lang="en-US" dirty="0" smtClean="0"/>
              <a:t>From February 27, 2009</a:t>
            </a:r>
          </a:p>
          <a:p>
            <a:pPr lvl="1">
              <a:defRPr/>
            </a:pPr>
            <a:r>
              <a:rPr lang="en-US" dirty="0" smtClean="0"/>
              <a:t>Through March 30, 2009</a:t>
            </a:r>
          </a:p>
          <a:p>
            <a:pPr lvl="1">
              <a:defRPr/>
            </a:pPr>
            <a:r>
              <a:rPr lang="en-US" dirty="0" smtClean="0"/>
              <a:t>70 proposal forms</a:t>
            </a:r>
          </a:p>
          <a:p>
            <a:pPr>
              <a:defRPr/>
            </a:pPr>
            <a:r>
              <a:rPr lang="en-US" dirty="0" smtClean="0"/>
              <a:t>9 were chosen</a:t>
            </a:r>
          </a:p>
          <a:p>
            <a:pPr>
              <a:defRPr/>
            </a:pPr>
            <a:r>
              <a:rPr lang="en-US" dirty="0" smtClean="0"/>
              <a:t>No Milestone selected yet (so not all features are available)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Chosen Ones</a:t>
            </a:r>
            <a:endParaRPr lang="bg-BG" sz="3600" dirty="0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Strings in Switch</a:t>
            </a:r>
          </a:p>
          <a:p>
            <a:pPr lvl="1">
              <a:defRPr/>
            </a:pPr>
            <a:r>
              <a:rPr lang="en-US" dirty="0" smtClean="0"/>
              <a:t>By Joseph D. Darcy</a:t>
            </a:r>
          </a:p>
          <a:p>
            <a:pPr>
              <a:defRPr/>
            </a:pPr>
            <a:r>
              <a:rPr lang="en-US" dirty="0" smtClean="0"/>
              <a:t>Automatic Resource Management</a:t>
            </a:r>
          </a:p>
          <a:p>
            <a:pPr lvl="1">
              <a:defRPr/>
            </a:pPr>
            <a:r>
              <a:rPr lang="en-US" dirty="0" smtClean="0"/>
              <a:t>By Joshua Bloch</a:t>
            </a:r>
          </a:p>
          <a:p>
            <a:pPr>
              <a:defRPr/>
            </a:pPr>
            <a:r>
              <a:rPr lang="en-US" dirty="0" smtClean="0"/>
              <a:t>Improved Type Inference for Generic Instance Creation</a:t>
            </a:r>
          </a:p>
          <a:p>
            <a:pPr lvl="1">
              <a:defRPr/>
            </a:pPr>
            <a:r>
              <a:rPr lang="en-US" dirty="0" smtClean="0"/>
              <a:t>By Jeremy Manson</a:t>
            </a:r>
          </a:p>
          <a:p>
            <a:pPr>
              <a:defRPr/>
            </a:pPr>
            <a:r>
              <a:rPr lang="en-US" dirty="0" smtClean="0"/>
              <a:t>Simplified Varargs Method Invocation</a:t>
            </a:r>
          </a:p>
          <a:p>
            <a:pPr lvl="1">
              <a:defRPr/>
            </a:pPr>
            <a:r>
              <a:rPr lang="en-US" dirty="0" smtClean="0"/>
              <a:t>By Bob Lee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Chosen Ones (2)</a:t>
            </a:r>
            <a:endParaRPr lang="bg-BG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Collection Literals</a:t>
            </a:r>
          </a:p>
          <a:p>
            <a:pPr lvl="1">
              <a:defRPr/>
            </a:pPr>
            <a:r>
              <a:rPr lang="en-US" dirty="0" smtClean="0"/>
              <a:t>By Joshua Bloch</a:t>
            </a:r>
          </a:p>
          <a:p>
            <a:pPr>
              <a:defRPr/>
            </a:pPr>
            <a:r>
              <a:rPr lang="en-US" dirty="0" smtClean="0"/>
              <a:t>Indexing access syntax for Lists and Maps</a:t>
            </a:r>
          </a:p>
          <a:p>
            <a:pPr lvl="1">
              <a:defRPr/>
            </a:pPr>
            <a:r>
              <a:rPr lang="en-US" dirty="0" smtClean="0"/>
              <a:t>By Shams Mahmood</a:t>
            </a:r>
          </a:p>
          <a:p>
            <a:pPr>
              <a:defRPr/>
            </a:pPr>
            <a:r>
              <a:rPr lang="en-US" dirty="0" smtClean="0"/>
              <a:t>Language support for JSR 292</a:t>
            </a:r>
          </a:p>
          <a:p>
            <a:pPr lvl="1">
              <a:defRPr/>
            </a:pPr>
            <a:r>
              <a:rPr lang="en-US" dirty="0" smtClean="0"/>
              <a:t>By John Rose</a:t>
            </a:r>
          </a:p>
          <a:p>
            <a:pPr>
              <a:defRPr/>
            </a:pPr>
            <a:r>
              <a:rPr lang="en-US" dirty="0" smtClean="0"/>
              <a:t>Binary Literals</a:t>
            </a:r>
          </a:p>
          <a:p>
            <a:pPr>
              <a:defRPr/>
            </a:pPr>
            <a:r>
              <a:rPr lang="en-US" dirty="0" smtClean="0"/>
              <a:t>Underscores in numbers</a:t>
            </a:r>
          </a:p>
          <a:p>
            <a:pPr marL="742950" lvl="2" indent="-342900">
              <a:defRPr/>
            </a:pPr>
            <a:r>
              <a:rPr lang="en-US" dirty="0" smtClean="0"/>
              <a:t>By Derek Foster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1" y="2571750"/>
            <a:ext cx="7143800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Strings in Switch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Strings in Switch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Syntactic sugar</a:t>
            </a:r>
          </a:p>
          <a:p>
            <a:pPr>
              <a:defRPr/>
            </a:pPr>
            <a:endParaRPr lang="bg-BG" dirty="0" smtClean="0"/>
          </a:p>
        </p:txBody>
      </p:sp>
      <p:sp>
        <p:nvSpPr>
          <p:cNvPr id="11268" name="Rectangle 5"/>
          <p:cNvSpPr txBox="1">
            <a:spLocks noChangeArrowheads="1"/>
          </p:cNvSpPr>
          <p:nvPr/>
        </p:nvSpPr>
        <p:spPr bwMode="auto">
          <a:xfrm>
            <a:off x="657225" y="1909120"/>
            <a:ext cx="7772400" cy="4520276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Finally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! - strings in switch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(s) {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"Edno"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out.println(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"1"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"Dve"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out.println(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"2"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out.println(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"Unknown BG number."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3" y="2373306"/>
            <a:ext cx="7286676" cy="227014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2. Automatic Resource Management (ARM)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ARM – The Problem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3366"/>
                </a:solidFill>
              </a:rPr>
              <a:t>resource</a:t>
            </a:r>
            <a:r>
              <a:rPr lang="en-US" dirty="0" smtClean="0"/>
              <a:t> is as an object that must be closed manually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InputStream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Reader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Writer</a:t>
            </a:r>
            <a:r>
              <a:rPr lang="en-US" dirty="0" smtClean="0"/>
              <a:t>, </a:t>
            </a:r>
            <a:r>
              <a:rPr lang="en-US" noProof="1" smtClean="0"/>
              <a:t>DB connection</a:t>
            </a:r>
            <a:endParaRPr lang="en-US" noProof="1" smtClean="0">
              <a:cs typeface="Consolas" pitchFamily="49" charset="0"/>
            </a:endParaRPr>
          </a:p>
          <a:p>
            <a:pPr>
              <a:defRPr/>
            </a:pPr>
            <a:r>
              <a:rPr lang="en-US" dirty="0" smtClean="0"/>
              <a:t>Manual resource termination has proven ugly and error prone</a:t>
            </a:r>
          </a:p>
          <a:p>
            <a:pPr lvl="1">
              <a:defRPr/>
            </a:pPr>
            <a:r>
              <a:rPr lang="en-US" dirty="0" smtClean="0"/>
              <a:t>Even good programmers get it wrong</a:t>
            </a:r>
          </a:p>
          <a:p>
            <a:pPr lvl="1">
              <a:defRPr/>
            </a:pPr>
            <a:r>
              <a:rPr lang="en-US" dirty="0" smtClean="0"/>
              <a:t>Resource leaks or even outright failures, which may be silent</a:t>
            </a:r>
          </a:p>
          <a:p>
            <a:pPr lvl="1">
              <a:defRPr/>
            </a:pPr>
            <a:r>
              <a:rPr lang="en-US" spc="-30" dirty="0" smtClean="0"/>
              <a:t>If an exception is thrown in the try block, and in the finally block, the second supplants the first</a:t>
            </a:r>
            <a:endParaRPr lang="bg-BG" spc="-3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ARM – The Problem (2)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Where’s the problem with this code?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342900" lvl="1" indent="-342900">
              <a:spcBef>
                <a:spcPts val="0"/>
              </a:spcBef>
              <a:defRPr/>
            </a:pPr>
            <a:r>
              <a:rPr lang="en-US" dirty="0" smtClean="0"/>
              <a:t>If an exception is thrown in the try block, and in the finally block, the second supplants the first</a:t>
            </a:r>
          </a:p>
          <a:p>
            <a:pPr marL="342900" lvl="1" indent="-342900">
              <a:defRPr/>
            </a:pPr>
            <a:r>
              <a:rPr lang="en-US" dirty="0" smtClean="0"/>
              <a:t>Was "Text" written successfully?</a:t>
            </a:r>
            <a:endParaRPr lang="bg-BG" dirty="0" smtClean="0"/>
          </a:p>
        </p:txBody>
      </p:sp>
      <p:sp>
        <p:nvSpPr>
          <p:cNvPr id="14340" name="Rectangle 5"/>
          <p:cNvSpPr txBox="1">
            <a:spLocks noChangeArrowheads="1"/>
          </p:cNvSpPr>
          <p:nvPr/>
        </p:nvSpPr>
        <p:spPr bwMode="auto">
          <a:xfrm>
            <a:off x="657225" y="1954213"/>
            <a:ext cx="7772400" cy="2511457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lIns="144000" tIns="91440" rIns="144000" bIns="109728">
            <a:spAutoFit/>
          </a:bodyPr>
          <a:lstStyle/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BufferedWriter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new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BufferedWriter(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FileWriter(path));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.write(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"Text"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br.close();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It’s Done (One Resource)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bg-BG" dirty="0" smtClean="0"/>
              <a:t> 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57225" y="2003488"/>
            <a:ext cx="7772400" cy="428303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BufferedWriter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br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new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BufferedWriter(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FileWriter(path));</a:t>
            </a:r>
          </a:p>
          <a:p>
            <a:pPr>
              <a:lnSpc>
                <a:spcPts val="2800"/>
              </a:lnSpc>
              <a:spcBef>
                <a:spcPts val="1200"/>
              </a:spcBef>
              <a:defRPr/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This exception is more important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br.write(</a:t>
            </a:r>
            <a:r>
              <a:rPr lang="en-US" sz="2000" noProof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"Text"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... than this one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br.close();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(IOException </a:t>
            </a:r>
            <a:r>
              <a:rPr lang="en-US" sz="2000" noProof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ioe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{}</a:t>
            </a:r>
          </a:p>
          <a:p>
            <a:pPr>
              <a:lnSpc>
                <a:spcPts val="28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931" y="1214422"/>
            <a:ext cx="8785225" cy="553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1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Try-finally – with one resource:</a:t>
            </a:r>
            <a:endParaRPr kumimoji="1" lang="bg-BG" sz="2800" b="1" i="0" u="none" strike="noStrike" kern="0" cap="none" spc="-3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071546"/>
            <a:ext cx="8785225" cy="547211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Java 7 – Introduction and Chronology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Dynamic Languages in JVM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Java Modularity – Project Jigsaw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Language Enhancements (Project Coin)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Clr>
                <a:srgbClr val="000066"/>
              </a:buClr>
            </a:pPr>
            <a:r>
              <a:rPr lang="en-US" dirty="0" smtClean="0">
                <a:solidFill>
                  <a:srgbClr val="000000"/>
                </a:solidFill>
              </a:rPr>
              <a:t>Closures for Java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Clr>
                <a:srgbClr val="000066"/>
              </a:buClr>
            </a:pPr>
            <a:r>
              <a:rPr lang="en-US" dirty="0" smtClean="0">
                <a:solidFill>
                  <a:srgbClr val="000000"/>
                </a:solidFill>
              </a:rPr>
              <a:t>JSR 203: NIO 2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Clr>
                <a:srgbClr val="000066"/>
              </a:buClr>
            </a:pPr>
            <a:r>
              <a:rPr lang="en-US" dirty="0" smtClean="0">
                <a:solidFill>
                  <a:srgbClr val="000000"/>
                </a:solidFill>
              </a:rPr>
              <a:t>Other new features: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Compressed 64-bit oops, Garbage-First GC, Upgraded Class-Loaders, </a:t>
            </a:r>
            <a:r>
              <a:rPr lang="en-US" noProof="1" smtClean="0">
                <a:latin typeface="Consolas" pitchFamily="49" charset="0"/>
              </a:rPr>
              <a:t>URLClassLoader. close()</a:t>
            </a:r>
            <a:r>
              <a:rPr lang="en-US" dirty="0" smtClean="0"/>
              <a:t>, Unicode 5.1, </a:t>
            </a:r>
            <a:r>
              <a:rPr lang="en-US" spc="-20" dirty="0" smtClean="0"/>
              <a:t>SCTP and </a:t>
            </a:r>
            <a:r>
              <a:rPr lang="en-US" dirty="0" smtClean="0"/>
              <a:t>SDP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It’s Done (Two Resources)</a:t>
            </a:r>
            <a:endParaRPr lang="en-US" sz="36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60334" y="1110537"/>
            <a:ext cx="8426508" cy="5604611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copy(String src, String dest)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InputStream in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FileInputStream(src);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OutputStream out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FileOutputStream(dest);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 buf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[8 * 1024];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n;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((n = in.read(buf)) &gt;= 0)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out.write(buf, 0, n);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out.close();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}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(IOException ioe) {}</a:t>
            </a:r>
          </a:p>
          <a:p>
            <a:pPr>
              <a:lnSpc>
                <a:spcPts val="1800"/>
              </a:lnSpc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in.close();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(IOException ioe) {}</a:t>
            </a:r>
          </a:p>
          <a:p>
            <a:pPr>
              <a:lnSpc>
                <a:spcPts val="1800"/>
              </a:lnSpc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ts val="1800"/>
              </a:lnSpc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142985"/>
            <a:ext cx="8785225" cy="552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endParaRPr lang="en-US" sz="3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3000"/>
              </a:spcBef>
              <a:spcAft>
                <a:spcPts val="3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Code is </a:t>
            </a:r>
            <a:r>
              <a:rPr 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now 4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lines</a:t>
            </a:r>
          </a:p>
          <a:p>
            <a:pPr marL="800100" lvl="1" indent="-342900">
              <a:spcBef>
                <a:spcPts val="600"/>
              </a:spcBef>
              <a:spcAft>
                <a:spcPts val="3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Removed the boring nested </a:t>
            </a:r>
            <a:r>
              <a:rPr 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try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catch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close()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clauses</a:t>
            </a:r>
            <a:endParaRPr lang="en-US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first exception is thrown if a problem occurs, the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close()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exception is hidden</a:t>
            </a:r>
            <a:endParaRPr lang="bg-BG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ARM Syntax – Two Resources</a:t>
            </a:r>
            <a:endParaRPr lang="en-US" sz="3600" dirty="0"/>
          </a:p>
        </p:txBody>
      </p:sp>
      <p:sp>
        <p:nvSpPr>
          <p:cNvPr id="18435" name="Rectangle 5"/>
          <p:cNvSpPr txBox="1">
            <a:spLocks noChangeArrowheads="1"/>
          </p:cNvSpPr>
          <p:nvPr/>
        </p:nvSpPr>
        <p:spPr bwMode="auto">
          <a:xfrm>
            <a:off x="500034" y="1285860"/>
            <a:ext cx="8143932" cy="260379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copy(String src, String dest)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(InputStream in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FileInputStream(src);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OutputStream out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FileOutputStream(dest)) {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 buf =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[8192];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n;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((n = in.read(buf)) &gt;= 0)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out.write(buf, 0, n);</a:t>
            </a:r>
          </a:p>
          <a:p>
            <a:pPr>
              <a:lnSpc>
                <a:spcPts val="1800"/>
              </a:lnSpc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ts val="1800"/>
              </a:lnSpc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Automatic Resource Management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en-US" dirty="0" smtClean="0"/>
              <a:t>ARM statement is a form of the try statement that declares one or more resources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/>
              <a:t>The scope of these resource declarations is limited to the statement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/>
              <a:t>When the statement completes, whether normally or abruptly, all of its resources are closed automatically</a:t>
            </a:r>
          </a:p>
          <a:p>
            <a:pPr>
              <a:lnSpc>
                <a:spcPts val="4000"/>
              </a:lnSpc>
              <a:defRPr/>
            </a:pPr>
            <a:r>
              <a:rPr lang="en-US" dirty="0" smtClean="0"/>
              <a:t>As of b89 ARM is not yet available, but definitely going to be inside JDK7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An Interface Must be Chosen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7"/>
            <a:ext cx="8785225" cy="559754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A class must implement a designated interface to make it eligible for automatic resource management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endParaRPr lang="en-US" sz="100" dirty="0" smtClean="0"/>
          </a:p>
          <a:p>
            <a:pPr>
              <a:spcBef>
                <a:spcPts val="4200"/>
              </a:spcBef>
              <a:spcAft>
                <a:spcPts val="300"/>
              </a:spcAft>
              <a:defRPr/>
            </a:pPr>
            <a:r>
              <a:rPr lang="en-US" dirty="0" smtClean="0"/>
              <a:t>An obvious choice would be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Closeable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close()</a:t>
            </a:r>
            <a:r>
              <a:rPr lang="en-US" dirty="0" smtClean="0"/>
              <a:t> method throws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IOException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What about general purpose resources?</a:t>
            </a:r>
            <a:endParaRPr lang="bg-BG" dirty="0" smtClean="0"/>
          </a:p>
        </p:txBody>
      </p:sp>
      <p:sp>
        <p:nvSpPr>
          <p:cNvPr id="19460" name="Rectangle 5"/>
          <p:cNvSpPr txBox="1">
            <a:spLocks noChangeArrowheads="1"/>
          </p:cNvSpPr>
          <p:nvPr/>
        </p:nvSpPr>
        <p:spPr bwMode="auto">
          <a:xfrm>
            <a:off x="642910" y="2665092"/>
            <a:ext cx="7858180" cy="2049792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package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java.io;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java.io.IOException;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Closeable {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close()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IOException;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500" dirty="0" smtClean="0"/>
              <a:t>An Interface Must be Chosen (2)</a:t>
            </a:r>
            <a:endParaRPr lang="en-US" sz="35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4"/>
            <a:ext cx="8785225" cy="54721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It is possible to retrofit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Closeable</a:t>
            </a:r>
            <a:r>
              <a:rPr lang="en-US" dirty="0" smtClean="0"/>
              <a:t> with a parameterized superinterface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dirty="0" smtClean="0"/>
              <a:t>Disposable would become: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1444" y="2321174"/>
            <a:ext cx="8001112" cy="1465016"/>
          </a:xfrm>
          <a:prstGeom prst="rect">
            <a:avLst/>
          </a:prstGeom>
          <a:noFill/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package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java.lang;</a:t>
            </a:r>
          </a:p>
          <a:p>
            <a:pPr>
              <a:spcBef>
                <a:spcPts val="1200"/>
              </a:spcBef>
              <a:defRPr/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Disposable&lt;X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Throwable&gt; {</a:t>
            </a:r>
            <a:endParaRPr lang="en-US" sz="1800" noProof="1" smtClean="0">
              <a:solidFill>
                <a:srgbClr val="000000"/>
              </a:solidFill>
              <a:highlight>
                <a:srgbClr val="D4D4D4"/>
              </a:highlight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void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close()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X;</a:t>
            </a:r>
          </a:p>
          <a:p>
            <a:pPr>
              <a:defRPr/>
            </a:pP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485" name="Rectangle 5"/>
          <p:cNvSpPr txBox="1">
            <a:spLocks noChangeArrowheads="1"/>
          </p:cNvSpPr>
          <p:nvPr/>
        </p:nvSpPr>
        <p:spPr bwMode="auto">
          <a:xfrm>
            <a:off x="571472" y="4500570"/>
            <a:ext cx="8001056" cy="1895904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package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java.io;</a:t>
            </a:r>
            <a:endParaRPr lang="en-US" sz="1800" noProof="1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java.io.IOException;</a:t>
            </a:r>
            <a:endParaRPr lang="en-US" sz="1800" noProof="1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Closeable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Disposable&lt;IOException&gt; {</a:t>
            </a:r>
          </a:p>
          <a:p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void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close() </a:t>
            </a:r>
            <a:r>
              <a:rPr lang="en-US" sz="18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IOException;</a:t>
            </a:r>
          </a:p>
          <a:p>
            <a:r>
              <a:rPr lang="en-US" sz="18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ARM – Notes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No interface is chosen, nor implemented yet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As of b89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Migration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Any resource that must be closed manually should be retrofitted to implement the </a:t>
            </a:r>
            <a:r>
              <a:rPr lang="en-US" dirty="0" smtClean="0">
                <a:latin typeface="Consolas" pitchFamily="49" charset="0"/>
              </a:rPr>
              <a:t>Disposable</a:t>
            </a:r>
            <a:r>
              <a:rPr lang="en-US" dirty="0" smtClean="0"/>
              <a:t> interface</a:t>
            </a:r>
          </a:p>
          <a:p>
            <a:pPr lvl="1">
              <a:lnSpc>
                <a:spcPts val="3800"/>
              </a:lnSpc>
              <a:defRPr/>
            </a:pPr>
            <a:r>
              <a:rPr lang="en-US" dirty="0" smtClean="0"/>
              <a:t>In the JDK, this includes:</a:t>
            </a:r>
          </a:p>
          <a:p>
            <a:pPr lvl="2">
              <a:lnSpc>
                <a:spcPts val="3800"/>
              </a:lnSpc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Closeable</a:t>
            </a:r>
            <a:r>
              <a:rPr lang="en-US" dirty="0" smtClean="0"/>
              <a:t> (all streams implement it)</a:t>
            </a:r>
          </a:p>
          <a:p>
            <a:pPr lvl="2">
              <a:lnSpc>
                <a:spcPts val="3800"/>
              </a:lnSpc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Connection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Statement</a:t>
            </a:r>
            <a:r>
              <a:rPr lang="en-US" dirty="0" smtClean="0"/>
              <a:t>, and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ResultSet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Suppressed Exceptions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dirty="0" smtClean="0"/>
              <a:t>ARM discards suppressed exceptions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Proposal implies they can be saved by adding them in suppressing exception via two new methods to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Throwable</a:t>
            </a:r>
            <a:r>
              <a:rPr lang="en-US" dirty="0" smtClean="0"/>
              <a:t>:</a:t>
            </a:r>
          </a:p>
          <a:p>
            <a:pPr lvl="1">
              <a:lnSpc>
                <a:spcPts val="3800"/>
              </a:lnSpc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void addSuppressedException(Throwable)</a:t>
            </a:r>
          </a:p>
          <a:p>
            <a:pPr lvl="1">
              <a:lnSpc>
                <a:spcPts val="3800"/>
              </a:lnSpc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Throwable[]getSuppressedExceptions()</a:t>
            </a:r>
          </a:p>
          <a:p>
            <a:pPr>
              <a:lnSpc>
                <a:spcPts val="3800"/>
              </a:lnSpc>
              <a:defRPr/>
            </a:pPr>
            <a:r>
              <a:rPr lang="en-US" dirty="0" smtClean="0"/>
              <a:t>As of b89 not implemented and it’s not clear whether they will be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572430" cy="269877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3. Improved Type Inference for Generic Instance Creation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What is the Fuss All About?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6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Simply this:</a:t>
            </a:r>
          </a:p>
          <a:p>
            <a:pPr>
              <a:defRPr/>
            </a:pPr>
            <a:endParaRPr lang="en-US" sz="4000" dirty="0" smtClean="0"/>
          </a:p>
          <a:p>
            <a:pPr>
              <a:spcBef>
                <a:spcPts val="1800"/>
              </a:spcBef>
              <a:defRPr/>
            </a:pPr>
            <a:r>
              <a:rPr lang="en-US" dirty="0" smtClean="0"/>
              <a:t>… becomes: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&lt;&gt;</a:t>
            </a:r>
            <a:r>
              <a:rPr lang="en-US" dirty="0" smtClean="0"/>
              <a:t> is called the ‘diamond‘</a:t>
            </a:r>
          </a:p>
          <a:p>
            <a:pPr lvl="1">
              <a:defRPr/>
            </a:pPr>
            <a:r>
              <a:rPr lang="en-US" dirty="0" smtClean="0"/>
              <a:t>Cannot be omitted because no difference can be made between raw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HashMap</a:t>
            </a:r>
            <a:r>
              <a:rPr lang="en-US" dirty="0" smtClean="0"/>
              <a:t> and a parameterized one</a:t>
            </a:r>
          </a:p>
          <a:p>
            <a:pPr lvl="1">
              <a:defRPr/>
            </a:pPr>
            <a:r>
              <a:rPr lang="en-US" noProof="1" smtClean="0"/>
              <a:t>[Ctrl+Shift+F]</a:t>
            </a:r>
            <a:r>
              <a:rPr lang="en-US" sz="1600" noProof="1" smtClean="0"/>
              <a:t> </a:t>
            </a:r>
            <a:r>
              <a:rPr lang="en-US" dirty="0" smtClean="0"/>
              <a:t>fails</a:t>
            </a:r>
            <a:r>
              <a:rPr lang="en-US" sz="2000" dirty="0" smtClean="0"/>
              <a:t> </a:t>
            </a:r>
            <a:r>
              <a:rPr lang="en-US" dirty="0" smtClean="0"/>
              <a:t>on</a:t>
            </a:r>
            <a:r>
              <a:rPr lang="en-US" sz="2000" dirty="0" smtClean="0"/>
              <a:t> </a:t>
            </a:r>
            <a:r>
              <a:rPr lang="en-US" dirty="0" smtClean="0"/>
              <a:t>diamond in NetBeans 6.9</a:t>
            </a:r>
          </a:p>
          <a:p>
            <a:pPr>
              <a:defRPr/>
            </a:pPr>
            <a:r>
              <a:rPr lang="en-US" dirty="0" smtClean="0"/>
              <a:t>Implemented in b89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28596" y="1681620"/>
            <a:ext cx="8286808" cy="818686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Map&lt;String, List&lt;String&gt;&gt; anagrams =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HashMap&lt;String, List&lt;String&gt;&gt;();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28596" y="3071810"/>
            <a:ext cx="8286808" cy="510909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Map&lt;String, List&lt;String&gt;&gt; anagrams = </a:t>
            </a:r>
            <a:r>
              <a:rPr lang="en-US" sz="2000" noProof="1" smtClean="0">
                <a:solidFill>
                  <a:srgbClr val="7F0055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HashMap&lt;&gt;();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Diamond &lt;&gt;: Advanced Example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This is supposed to work: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spcBef>
                <a:spcPts val="2400"/>
              </a:spcBef>
              <a:defRPr/>
            </a:pPr>
            <a:r>
              <a:rPr lang="en-US" dirty="0" smtClean="0"/>
              <a:t>…but does not yet (as of b89)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2910" y="1912027"/>
            <a:ext cx="7858180" cy="3588675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AdvancedExample {</a:t>
            </a:r>
          </a:p>
          <a:p>
            <a:pPr>
              <a:defRPr/>
            </a:pPr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method(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ArrayList&lt;&gt;(),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ArrayList&lt;&gt;());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defRPr/>
            </a:pPr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&lt;T&gt; T method(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T a, List&lt;T&gt; b, List&lt;Map&lt;T, T&gt;&gt; c) {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a;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defRPr/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highlight>
                <a:srgbClr val="E8F2FE"/>
              </a:highligh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Introduction and Chronology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4. Simplified Varargs Method Invocation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Simplified Varargs Method…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compiler currently generates an "unsafe operation" warning</a:t>
            </a:r>
          </a:p>
          <a:p>
            <a:pPr lvl="1">
              <a:defRPr/>
            </a:pPr>
            <a:r>
              <a:rPr lang="en-US" dirty="0" smtClean="0"/>
              <a:t>When a programmer tries to invoke a varargs method with a </a:t>
            </a:r>
            <a:r>
              <a:rPr lang="en-US" noProof="1" smtClean="0"/>
              <a:t>non-reifiable</a:t>
            </a:r>
            <a:r>
              <a:rPr lang="en-US" dirty="0" smtClean="0"/>
              <a:t> varargs type</a:t>
            </a:r>
          </a:p>
          <a:p>
            <a:pPr>
              <a:defRPr/>
            </a:pPr>
            <a:r>
              <a:rPr lang="en-US" dirty="0" smtClean="0"/>
              <a:t>JDK 7 will move the warning from the call site to the method declaration</a:t>
            </a:r>
          </a:p>
          <a:p>
            <a:pPr>
              <a:defRPr/>
            </a:pPr>
            <a:r>
              <a:rPr lang="en-US" dirty="0" smtClean="0"/>
              <a:t>Major advantages</a:t>
            </a:r>
          </a:p>
          <a:p>
            <a:pPr lvl="1">
              <a:defRPr/>
            </a:pPr>
            <a:r>
              <a:rPr lang="en-US" dirty="0" smtClean="0"/>
              <a:t>Reduces the total number of warnings reported to and suppressed by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3562" y="128588"/>
            <a:ext cx="7222755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A Picture is Worth a 1000 Words</a:t>
            </a:r>
            <a:endParaRPr lang="en-US" sz="36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1472" y="1500174"/>
            <a:ext cx="8001056" cy="4853701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b89, no change with jdk1.6.0_20 */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Callable&lt;String&gt; t =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600"/>
              </a:lnSpc>
              <a:defRPr/>
            </a:pP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//OLD: Warning: "uses unchecked or unsafe operations“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List&lt;Callable&lt;String&gt;&gt; merged = asList(t);</a:t>
            </a:r>
          </a:p>
          <a:p>
            <a:pPr>
              <a:lnSpc>
                <a:spcPts val="2600"/>
              </a:lnSpc>
              <a:defRPr/>
            </a:pP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System.out.println(merged);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ts val="2600"/>
              </a:lnSpc>
              <a:defRPr/>
            </a:pP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NEW: Warning: "unchecked generic array creation"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&lt;T&gt; List&lt;T&gt; asList(T... elements ) {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Arrays.asList(elements);</a:t>
            </a:r>
          </a:p>
          <a:p>
            <a:pPr>
              <a:lnSpc>
                <a:spcPts val="2600"/>
              </a:lnSpc>
              <a:defRPr/>
            </a:pP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highlight>
                <a:srgbClr val="E8F2FE"/>
              </a:highligh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Simplified Varargs – Example</a:t>
            </a:r>
            <a:endParaRPr lang="en-US" sz="36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1472" y="1142984"/>
            <a:ext cx="8001056" cy="5481501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Sink&lt;T&gt; {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add(T... a);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1200"/>
              </a:spcBef>
              <a:defRPr/>
            </a:pPr>
            <a:r>
              <a:rPr lang="en-US" sz="1900" noProof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b89, no change with jdk1.6.0_20 */</a:t>
            </a:r>
          </a:p>
          <a:p>
            <a:pPr>
              <a:defRPr/>
            </a:pP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BrokenSink&lt;T&gt;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Sink&lt;T&gt; {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OLD: no warning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NEW: Warning: "Overriddes non-reifiable varargs type with array"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add(T[] a);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1200"/>
              </a:spcBef>
              <a:defRPr/>
            </a:pPr>
            <a:r>
              <a:rPr lang="en-US" sz="1900" noProof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b89, no change with jdk1.6.0_20 */</a:t>
            </a:r>
          </a:p>
          <a:p>
            <a:pPr>
              <a:defRPr/>
            </a:pP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StringSink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Sink&lt;String&gt; {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OLD: no warning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9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NEW: Warning: "override generates a more specific varargs type erasure"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add(String... a) {}</a:t>
            </a:r>
          </a:p>
          <a:p>
            <a:pPr>
              <a:defRPr/>
            </a:pPr>
            <a:r>
              <a:rPr lang="en-US" sz="19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900" noProof="1">
              <a:solidFill>
                <a:srgbClr val="000000"/>
              </a:solidFill>
              <a:highlight>
                <a:srgbClr val="E8F2FE"/>
              </a:highligh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5. Collection Literals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Collection Literals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Again a syntax sugar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spcBef>
                <a:spcPts val="2400"/>
              </a:spcBef>
              <a:defRPr/>
            </a:pPr>
            <a:r>
              <a:rPr lang="en-US" dirty="0" smtClean="0"/>
              <a:t>Not yet available, so no demo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bg-BG" dirty="0" smtClean="0"/>
          </a:p>
        </p:txBody>
      </p:sp>
      <p:sp>
        <p:nvSpPr>
          <p:cNvPr id="35844" name="Rectangle 5"/>
          <p:cNvSpPr txBox="1">
            <a:spLocks noChangeArrowheads="1"/>
          </p:cNvSpPr>
          <p:nvPr/>
        </p:nvSpPr>
        <p:spPr bwMode="auto">
          <a:xfrm>
            <a:off x="571472" y="1912027"/>
            <a:ext cx="8001056" cy="3588675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 */</a:t>
            </a:r>
          </a:p>
          <a:p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main(String... args) {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List&lt;String&gt; list 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[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"Two"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Set&lt;String&gt; set = 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"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Two", "Three"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Map&lt;String, Integer&gt; map = 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 1,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"Two"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: 2};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Note: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Object s = { };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empty set;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Object m = {:};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empty map;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214554"/>
            <a:ext cx="6143670" cy="241301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6. Indexing Access Syntax for Lists and Maps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Collection Indexers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Syntax sugar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37892" name="Rectangle 5"/>
          <p:cNvSpPr txBox="1">
            <a:spLocks noChangeArrowheads="1"/>
          </p:cNvSpPr>
          <p:nvPr/>
        </p:nvSpPr>
        <p:spPr bwMode="auto">
          <a:xfrm>
            <a:off x="500034" y="1917392"/>
            <a:ext cx="8143932" cy="4512004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NOT WORKING in b89 */</a:t>
            </a:r>
          </a:p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main(String... args) {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List&lt;String&gt; list = 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Arrays.asList(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String[]{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Map&lt;Integer, String&gt; map = 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HashMap&lt;Integer, String&gt;(4);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OLD WAY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String firstElement = list.get(0);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map.put(1,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NEW WAY (NOT IMPLEMENTED YET)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String firstElement = list[0];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map[1] =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"One"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7" y="2285993"/>
            <a:ext cx="6858048" cy="227014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7. Language Support for JSR 292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JSR 292 Support in </a:t>
            </a:r>
            <a:r>
              <a:rPr lang="en-US" sz="3600" noProof="1" smtClean="0">
                <a:latin typeface="Consolas" pitchFamily="49" charset="0"/>
                <a:cs typeface="Consolas" pitchFamily="49" charset="0"/>
              </a:rPr>
              <a:t>javac</a:t>
            </a:r>
            <a:endParaRPr lang="en-US" sz="3600" noProof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java.dyn.InvokeDynamic</a:t>
            </a:r>
            <a:r>
              <a:rPr lang="en-US" sz="2800" dirty="0" smtClean="0"/>
              <a:t> will accept any method call and turn it into an </a:t>
            </a: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invokedynamic</a:t>
            </a:r>
            <a:r>
              <a:rPr lang="en-US" sz="2800" dirty="0" smtClean="0"/>
              <a:t> instruction</a:t>
            </a:r>
          </a:p>
          <a:p>
            <a:pPr>
              <a:defRPr/>
            </a:pPr>
            <a:r>
              <a:rPr lang="en-US" sz="2800" dirty="0" smtClean="0"/>
              <a:t>The type </a:t>
            </a: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java.dyn.MethodHandle</a:t>
            </a:r>
            <a:r>
              <a:rPr lang="en-US" sz="2800" dirty="0" smtClean="0"/>
              <a:t> will accept any argument and return types</a:t>
            </a:r>
          </a:p>
          <a:p>
            <a:pPr>
              <a:defRPr/>
            </a:pPr>
            <a:r>
              <a:rPr lang="en-US" sz="2800" dirty="0" smtClean="0"/>
              <a:t>Bytecode names acceptable to the JVM can be spelled from Java code, using #" "</a:t>
            </a:r>
          </a:p>
          <a:p>
            <a:pPr>
              <a:defRPr/>
            </a:pP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java.dyn.InvokeDynamic</a:t>
            </a:r>
            <a:r>
              <a:rPr lang="en-US" sz="2800" dirty="0" smtClean="0"/>
              <a:t> serves as a bare reference type: anything implicitly converts to it</a:t>
            </a:r>
          </a:p>
          <a:p>
            <a:pPr lvl="1">
              <a:defRPr/>
            </a:pPr>
            <a:r>
              <a:rPr lang="en-US" dirty="0" smtClean="0"/>
              <a:t>It can be cast to anything, but it is not a subtype of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java.lang.Object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OpenJDK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ts val="4200"/>
              </a:lnSpc>
              <a:defRPr/>
            </a:pPr>
            <a:r>
              <a:rPr lang="en-US" dirty="0" smtClean="0"/>
              <a:t>JDK7 is the second JDK done via the OpenJDK effort</a:t>
            </a:r>
          </a:p>
          <a:p>
            <a:pPr>
              <a:lnSpc>
                <a:spcPts val="4200"/>
              </a:lnSpc>
              <a:defRPr/>
            </a:pPr>
            <a:r>
              <a:rPr lang="en-US" dirty="0" smtClean="0"/>
              <a:t>OpenJDK is free, open-source and GPL licensed</a:t>
            </a:r>
          </a:p>
          <a:p>
            <a:pPr>
              <a:lnSpc>
                <a:spcPts val="4200"/>
              </a:lnSpc>
              <a:defRPr/>
            </a:pPr>
            <a:r>
              <a:rPr lang="en-US" dirty="0" smtClean="0"/>
              <a:t>A lot of the improvements of JDK7 are separate projects on OpenJDK</a:t>
            </a:r>
          </a:p>
          <a:p>
            <a:pPr>
              <a:lnSpc>
                <a:spcPts val="4200"/>
              </a:lnSpc>
              <a:defRPr/>
            </a:pPr>
            <a:r>
              <a:rPr lang="en-US" dirty="0" smtClean="0"/>
              <a:t>Some say that projects go under the cap of OpenJDK to avoid the cumbersome and slow JCP process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JSR 292 – Example</a:t>
            </a:r>
            <a:endParaRPr lang="en-US" sz="3600" dirty="0"/>
          </a:p>
        </p:txBody>
      </p:sp>
      <p:sp>
        <p:nvSpPr>
          <p:cNvPr id="43011" name="Rectangle 5"/>
          <p:cNvSpPr txBox="1">
            <a:spLocks noChangeArrowheads="1"/>
          </p:cNvSpPr>
          <p:nvPr/>
        </p:nvSpPr>
        <p:spPr bwMode="auto">
          <a:xfrm>
            <a:off x="571472" y="1428736"/>
            <a:ext cx="8001056" cy="481965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Works in b89</a:t>
            </a:r>
          </a:p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type (Object, int) -&gt; boolean</a:t>
            </a:r>
          </a:p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z = 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java.dyn.InvokeDynamic.&lt;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&gt;myEquals(x, y);</a:t>
            </a:r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endParaRPr lang="en-US" sz="2000" noProof="1" smtClean="0">
              <a:solidFill>
                <a:srgbClr val="3F7F5F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Works in b89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MethodHandle hndl = MethodHandles.lookup().findVirtual(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PrintStream.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"println"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MethodType.methodType(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String.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endParaRPr lang="en-US" sz="2000" noProof="1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hndl.invokeGeneric(System.out,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"Merhaba"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Works in b89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#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"g 1 $!$#%"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"Text"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System.out.println(#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"g 1 $!$#%"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9. Underscores in Numbers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Underscores in Numbers</a:t>
            </a:r>
            <a:endParaRPr lang="en-US" sz="3600" dirty="0"/>
          </a:p>
        </p:txBody>
      </p:sp>
      <p:sp>
        <p:nvSpPr>
          <p:cNvPr id="45059" name="Rectangle 5"/>
          <p:cNvSpPr txBox="1">
            <a:spLocks noChangeArrowheads="1"/>
          </p:cNvSpPr>
          <p:nvPr/>
        </p:nvSpPr>
        <p:spPr bwMode="auto">
          <a:xfrm>
            <a:off x="571472" y="2533671"/>
            <a:ext cx="8001056" cy="3895725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WORKING in b89 */</a:t>
            </a:r>
          </a:p>
          <a:p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main(String... args) {</a:t>
            </a:r>
          </a:p>
          <a:p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OLD WAY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oldBillion = 1000000000;</a:t>
            </a:r>
          </a:p>
          <a:p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NEW WAY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newBillion = 1_000_000_000;</a:t>
            </a:r>
          </a:p>
          <a:p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out.println(oldBillion);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out.println(newBillion);</a:t>
            </a:r>
          </a:p>
          <a:p>
            <a:r>
              <a:rPr lang="en-US" sz="2000" noProof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196975"/>
            <a:ext cx="87852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Too much sugar can cause diabetes</a:t>
            </a: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May seem useless,</a:t>
            </a:r>
            <a:r>
              <a:rPr lang="en-US" sz="2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but</a:t>
            </a:r>
            <a:r>
              <a:rPr lang="en-US" sz="2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don’t</a:t>
            </a:r>
            <a:r>
              <a:rPr lang="en-US" sz="2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judge</a:t>
            </a:r>
            <a:r>
              <a:rPr lang="en-US" sz="1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too</a:t>
            </a:r>
            <a:r>
              <a:rPr lang="en-US" sz="2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quickly</a:t>
            </a:r>
            <a:endParaRPr lang="bg-BG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smtClean="0"/>
              <a:t>10. </a:t>
            </a:r>
            <a:r>
              <a:rPr lang="en-US" dirty="0" smtClean="0"/>
              <a:t>Binary Literals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37063" y="3198813"/>
            <a:ext cx="2698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Binary Literals</a:t>
            </a:r>
            <a:endParaRPr lang="en-US" sz="3600" dirty="0"/>
          </a:p>
        </p:txBody>
      </p:sp>
      <p:sp>
        <p:nvSpPr>
          <p:cNvPr id="47107" name="Rectangle 5"/>
          <p:cNvSpPr txBox="1">
            <a:spLocks noChangeArrowheads="1"/>
          </p:cNvSpPr>
          <p:nvPr/>
        </p:nvSpPr>
        <p:spPr bwMode="auto">
          <a:xfrm>
            <a:off x="428596" y="2532945"/>
            <a:ext cx="8286808" cy="3896451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WORKING in b89 */</a:t>
            </a:r>
          </a:p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main(String... args) {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OLD WAY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oldBinary1 = 153;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oldBinary2 = 128 ^ 0 ^ 0 ^ 16 ^ 8 ^ 0 ^ 0 ^ 1;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THE NEW WAY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newBinary = </a:t>
            </a:r>
            <a:r>
              <a:rPr lang="en-US" sz="2000" u="sng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0b1001_1001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out.println(oldBinary1);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out.println(oldBinary2);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out.println(format(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"[0b1001_1001] is {0}"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newBinary));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8" y="1196975"/>
            <a:ext cx="87852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syntax is 0b11110000;</a:t>
            </a: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kern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See where underscores come in handy?</a:t>
            </a:r>
            <a:endParaRPr lang="bg-BG" sz="3000" kern="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500313"/>
            <a:ext cx="8143875" cy="984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Closures in Java</a:t>
            </a:r>
            <a:endParaRPr lang="bg-BG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4563"/>
            <a:ext cx="6400800" cy="9715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First-class Functions, Function Types and Lambda Expressions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are Closures?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43000"/>
            <a:ext cx="8785225" cy="55260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3366"/>
                </a:solidFill>
              </a:rPr>
              <a:t>Closures</a:t>
            </a:r>
            <a:r>
              <a:rPr lang="en-US" dirty="0" smtClean="0"/>
              <a:t> – definition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Closures are functions that are evaluated in an environment containing one or more bound variables [Wikipedia]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In English: a little snippet of code (function) that can be passed as argument of some method for subsequent execution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Closures come from functional programming languages like Lisp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Limited support for closures since JDK 1.1, in the form of anonymous classes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42875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First-class and Anonymous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First-class </a:t>
            </a:r>
            <a:r>
              <a:rPr lang="en-US" dirty="0" smtClean="0">
                <a:solidFill>
                  <a:srgbClr val="003366"/>
                </a:solidFill>
                <a:effectLst/>
              </a:rPr>
              <a:t>functions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smtClean="0"/>
              <a:t>are programming paradigm that supports</a:t>
            </a:r>
          </a:p>
          <a:p>
            <a:pPr lvl="1">
              <a:defRPr/>
            </a:pPr>
            <a:r>
              <a:rPr lang="en-US" dirty="0" smtClean="0"/>
              <a:t>Data structure holding a function with its parameters and return type</a:t>
            </a:r>
          </a:p>
          <a:p>
            <a:pPr lvl="1">
              <a:defRPr/>
            </a:pPr>
            <a:r>
              <a:rPr lang="en-US" dirty="0" smtClean="0"/>
              <a:t>Passing functions as arguments to other functions and invoking them</a:t>
            </a:r>
          </a:p>
          <a:p>
            <a:pPr lvl="1">
              <a:defRPr/>
            </a:pPr>
            <a:r>
              <a:rPr lang="en-US" dirty="0" smtClean="0"/>
              <a:t>Returning functions as result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Anonymous functions</a:t>
            </a:r>
          </a:p>
          <a:p>
            <a:pPr lvl="1">
              <a:defRPr/>
            </a:pPr>
            <a:r>
              <a:rPr lang="en-US" dirty="0" smtClean="0"/>
              <a:t>Functions without name (lambda functions)</a:t>
            </a:r>
          </a:p>
          <a:p>
            <a:pPr lvl="1">
              <a:defRPr/>
            </a:pPr>
            <a:r>
              <a:rPr lang="en-US" dirty="0" smtClean="0"/>
              <a:t>Take some parameters and return a value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Lambda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43000"/>
            <a:ext cx="8785225" cy="55260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Lambda calculus</a:t>
            </a:r>
          </a:p>
          <a:p>
            <a:pPr lvl="1">
              <a:defRPr/>
            </a:pPr>
            <a:r>
              <a:rPr lang="en-US" dirty="0" smtClean="0"/>
              <a:t>A formal mathematical system for function definition, function application and recursion</a:t>
            </a:r>
          </a:p>
          <a:p>
            <a:pPr lvl="1">
              <a:defRPr/>
            </a:pPr>
            <a:r>
              <a:rPr lang="en-US" dirty="0" smtClean="0"/>
              <a:t>Typed and untyped lambda calculus</a:t>
            </a:r>
          </a:p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Lambda expressions</a:t>
            </a:r>
          </a:p>
          <a:p>
            <a:pPr lvl="1">
              <a:defRPr/>
            </a:pPr>
            <a:r>
              <a:rPr lang="en-US" dirty="0" smtClean="0"/>
              <a:t>Anonymous functions that take parameters and return values, e.g.</a:t>
            </a:r>
          </a:p>
          <a:p>
            <a:pPr lvl="2">
              <a:defRPr/>
            </a:pPr>
            <a:r>
              <a:rPr lang="en-US" dirty="0" smtClean="0"/>
              <a:t>x → x*x</a:t>
            </a:r>
          </a:p>
          <a:p>
            <a:pPr lvl="2">
              <a:defRPr/>
            </a:pPr>
            <a:r>
              <a:rPr lang="en-US" dirty="0" smtClean="0"/>
              <a:t>(x, y) → x*x + y*y</a:t>
            </a:r>
          </a:p>
          <a:p>
            <a:pPr lvl="1">
              <a:defRPr/>
            </a:pPr>
            <a:r>
              <a:rPr lang="en-US" dirty="0" smtClean="0"/>
              <a:t>A.k.a. </a:t>
            </a:r>
            <a:r>
              <a:rPr lang="en-US" dirty="0" smtClean="0">
                <a:solidFill>
                  <a:srgbClr val="003366"/>
                </a:solidFill>
              </a:rPr>
              <a:t>lambda functions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Project 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Project Lambda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Goals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To formulate a proposal to add first-class functions, function types, and lambda expressions (informally, "closures") to Java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To implement a prototype suitable for inclusion in JDK 7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Official Web Site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>
                <a:hlinkClick r:id="rId2"/>
              </a:rPr>
              <a:t>http://openjdk.java.net/projects/lambda/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Status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Straw-man proposal, still no JSR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Java 7 – Milestones</a:t>
            </a:r>
            <a:endParaRPr lang="bg-BG" sz="3600" dirty="0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Began in August 2006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First supposed to be 7 milestones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Mark Reinhold extended them to 10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Current status: M7 finished, presentation made with build89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 smtClean="0"/>
              <a:t>M10 expected to finish 09.09.2010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00034" y="4574153"/>
            <a:ext cx="8140806" cy="1926681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800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“The last scheduled milestone cycle will be followed by a test and stabilization period of </a:t>
            </a:r>
            <a:r>
              <a:rPr lang="en-US" sz="2800" u="sng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indeterminate length</a:t>
            </a:r>
            <a:r>
              <a:rPr lang="en-US" sz="2800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, after which the final release will be declared”</a:t>
            </a:r>
            <a:endParaRPr lang="en-US" sz="28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Lambda Expressions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expressions in Java use the # syntax</a:t>
            </a:r>
          </a:p>
          <a:p>
            <a:pPr lvl="1">
              <a:defRPr/>
            </a:pPr>
            <a:r>
              <a:rPr lang="en-US" dirty="0" smtClean="0"/>
              <a:t>Function with no arguments, returns 42:</a:t>
            </a:r>
          </a:p>
          <a:p>
            <a:pPr lvl="1">
              <a:defRPr/>
            </a:pPr>
            <a:endParaRPr lang="en-US" dirty="0" smtClean="0"/>
          </a:p>
          <a:p>
            <a:pPr lvl="1">
              <a:spcBef>
                <a:spcPts val="2400"/>
              </a:spcBef>
              <a:defRPr/>
            </a:pPr>
            <a:r>
              <a:rPr lang="en-US" dirty="0" smtClean="0"/>
              <a:t>Function with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argument:</a:t>
            </a:r>
          </a:p>
          <a:p>
            <a:pPr lvl="1">
              <a:defRPr/>
            </a:pPr>
            <a:endParaRPr lang="en-US" dirty="0" smtClean="0"/>
          </a:p>
          <a:p>
            <a:pPr lvl="1">
              <a:spcBef>
                <a:spcPts val="2400"/>
              </a:spcBef>
              <a:defRPr/>
            </a:pPr>
            <a:r>
              <a:rPr lang="en-US" dirty="0" smtClean="0"/>
              <a:t>Function with two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arguments: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068388" y="2428875"/>
            <a:ext cx="7004050" cy="527050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#()(42)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071563" y="3714750"/>
            <a:ext cx="7004050" cy="527050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#(int x)(x + x)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071563" y="5045075"/>
            <a:ext cx="7004050" cy="527050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#(int x, int y)(x * 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Lambda Expressions with Code Block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expressions can have body</a:t>
            </a:r>
          </a:p>
          <a:p>
            <a:pPr lvl="1">
              <a:defRPr/>
            </a:pPr>
            <a:r>
              <a:rPr lang="en-US" dirty="0" smtClean="0"/>
              <a:t>A Java code block: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068388" y="2573338"/>
            <a:ext cx="7004050" cy="343376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#(int x, int y)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int z = (int)Math.sqrt(x*x + y*y);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if (z &lt; 10)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return x;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else if (z &gt; 10)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return y;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else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return 0;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smtClean="0"/>
              <a:t>Function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 smtClean="0"/>
              <a:t>Function types are data types that hold a reference to lambda function or method:</a:t>
            </a:r>
          </a:p>
          <a:p>
            <a:pPr>
              <a:spcBef>
                <a:spcPts val="600"/>
              </a:spcBef>
              <a:defRPr/>
            </a:pPr>
            <a:endParaRPr lang="en-US" dirty="0" smtClean="0"/>
          </a:p>
          <a:p>
            <a:pPr>
              <a:spcBef>
                <a:spcPts val="600"/>
              </a:spcBef>
              <a:defRPr/>
            </a:pPr>
            <a:endParaRPr lang="en-US" dirty="0" smtClean="0"/>
          </a:p>
          <a:p>
            <a:pPr>
              <a:spcBef>
                <a:spcPts val="600"/>
              </a:spcBef>
              <a:defRPr/>
            </a:pPr>
            <a:endParaRPr lang="en-US" dirty="0" smtClean="0"/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Functions stored in variable of function type can be invoked like any other function: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82638" y="2357438"/>
            <a:ext cx="7575550" cy="128111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#int() fortyTwo = #()(42);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#int(int) triple = #(int x)(3*x); #int(int,int) mult = #(int x, int y)(x * y); 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82638" y="5005388"/>
            <a:ext cx="7575550" cy="128111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System.out.println(fortyTwo());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 result = triple(5);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 multResult = mult(3, 5);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functions can be passed as arguments to a method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82638" y="2420938"/>
            <a:ext cx="7575550" cy="3794125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public long sum(int[] arr, #int(int) fn) {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long sum = 0;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for (int element : arr)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sum += fn(element);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return sum;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ts val="2800"/>
              </a:lnSpc>
              <a:defRPr/>
            </a:pPr>
            <a:endParaRPr lang="fr-FR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int[] arr = new int[] {1, 2, 3, 4};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long squaresSum = sum(arr, #(int x)(x*x));</a:t>
            </a:r>
          </a:p>
          <a:p>
            <a:pPr>
              <a:lnSpc>
                <a:spcPts val="2800"/>
              </a:lnSpc>
              <a:defRPr/>
            </a:pPr>
            <a:r>
              <a:rPr lang="fr-FR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System.out.println(squaresSum); // 30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Functions as Return Value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functions can be returned as result of method execution: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82638" y="2420938"/>
            <a:ext cx="7575550" cy="2357437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public #int(int) adder(int c)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return #(int x)(x + c);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ts val="2800"/>
              </a:lnSpc>
              <a:defRPr/>
            </a:pP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#int(int) a42 = adder(42);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System.out.println(a42(2)); // 44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Lambda functions can be converted to abstract class / interface defining a single method:</a:t>
            </a:r>
            <a:endParaRPr lang="en-US" sz="28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82638" y="2357438"/>
            <a:ext cx="7575550" cy="2357437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Thread th = new Thread(new Runnable() {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public void run()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doSomeStuff();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doMoreStuff();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}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});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85813" y="5302250"/>
            <a:ext cx="7575550" cy="912813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Thread th = new Thread(#(){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doSomeStuff(); doMoreStuff(); } )</a:t>
            </a:r>
          </a:p>
        </p:txBody>
      </p:sp>
      <p:cxnSp>
        <p:nvCxnSpPr>
          <p:cNvPr id="16390" name="Straight Arrow Connector 6"/>
          <p:cNvCxnSpPr>
            <a:cxnSpLocks noChangeShapeType="1"/>
          </p:cNvCxnSpPr>
          <p:nvPr/>
        </p:nvCxnSpPr>
        <p:spPr bwMode="auto">
          <a:xfrm rot="5400000">
            <a:off x="4357688" y="5000625"/>
            <a:ext cx="428625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Variable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can share local state between the body of a lambda expression and its enclosing scope</a:t>
            </a:r>
          </a:p>
          <a:p>
            <a:pPr lvl="1">
              <a:defRPr/>
            </a:pPr>
            <a:r>
              <a:rPr lang="en-US" dirty="0" smtClean="0"/>
              <a:t>A new keyword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shared</a:t>
            </a:r>
            <a:r>
              <a:rPr lang="en-US" dirty="0" smtClean="0"/>
              <a:t> is introduced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1200" y="3000375"/>
            <a:ext cx="7718425" cy="2716213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shared int comparisonsCount = 0;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Collections.sort(data, #(String a, String b)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comparisonsCount++;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return a.compareTo(b);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});</a:t>
            </a:r>
          </a:p>
          <a:p>
            <a:pPr>
              <a:lnSpc>
                <a:spcPts val="2800"/>
              </a:lnSpc>
              <a:defRPr/>
            </a:pP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System.out.println(comparisonsCount);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Instance Capture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reference of the enclosing class could be accessed in a lambda expression: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711200" y="2427288"/>
            <a:ext cx="7718425" cy="3433762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class CountingSorter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private int comparisonsCount = 0;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Collections.sort(data,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#(String a, String b) {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  comparisonsCount++;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  return a.compareTo(b);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Extension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66"/>
                </a:solidFill>
              </a:rPr>
              <a:t>Extension methods</a:t>
            </a:r>
            <a:r>
              <a:rPr lang="en-US" dirty="0" smtClean="0"/>
              <a:t> allow the author of an existing interface to add methods to that interface while preserving compatibility</a:t>
            </a:r>
          </a:p>
          <a:p>
            <a:pPr>
              <a:defRPr/>
            </a:pPr>
            <a:r>
              <a:rPr lang="en-US" dirty="0" smtClean="0"/>
              <a:t>For example, we need to add a method for filtering members from any collection by given Boolean condition: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9763" y="4432319"/>
            <a:ext cx="7861300" cy="1639887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Set&lt;Integer&gt; set = 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new Set&lt;Integer&gt;(new int[] {1,2,3,4,5});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Set&lt;Integer&gt; filteredSet =</a:t>
            </a:r>
          </a:p>
          <a:p>
            <a:pPr>
              <a:lnSpc>
                <a:spcPts val="28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set.filter(#boolean(int x)(x &lt; 3));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Extension Methods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Defining extension methods: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74675" y="1928813"/>
            <a:ext cx="7926388" cy="4511675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class Collections {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…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static &lt;T&gt; Set&lt;T&gt; filter(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Set&lt;T&gt; s, #boolean(T) pred) { … } 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static &lt;S,T&gt; Set&lt;S&gt; map(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Set&lt;T&gt; s, #S(T) func) { … }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ts val="2400"/>
              </a:lnSpc>
              <a:defRPr/>
            </a:pP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interface Set&lt;T&gt; extends Collection&lt;T&gt; {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…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Set&lt;T&gt; filter(#boolean(T)) import static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Collections.filter;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&lt;S&gt; map(#S(T)) import static Collections.map;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There’s No JSR Yet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A Java 7 JSR is supposed to be formed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Java SE 6 was under the 'Umbrella' JSR 270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JDK7 is in Eclipse’s low priority list because a lack of container JSR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JDK7 cannot be finalized without a JSR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There are some functionalities that also lack a JSR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/>
              </a:rPr>
              <a:t>While doing this presentation we used the term JSR TBD in lieu of the missing JSR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Extension Methods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extension methods: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2938" y="1928813"/>
            <a:ext cx="7858125" cy="1741487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 ints = new int[] { 1, 2, 3, 4, 5 };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int[] transformedInts = 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s.filter(#(int x)(x % 2 == 0))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.map(#(int x)(x + 3));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// transformedInts = { 5, 7 }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6113" y="4473575"/>
            <a:ext cx="7854950" cy="1741488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lIns="144000" tIns="91440" rIns="144000" bIns="109728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int[] transformedInts =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Collections.map(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Collections.filter(s, #(int x)(x % 2 == 0)),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    #(int x)(x + 3)</a:t>
            </a:r>
          </a:p>
          <a:p>
            <a:pPr>
              <a:lnSpc>
                <a:spcPts val="2400"/>
              </a:lnSpc>
              <a:defRPr/>
            </a:pPr>
            <a:r>
              <a:rPr lang="en-US" sz="2100" kern="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); </a:t>
            </a:r>
          </a:p>
        </p:txBody>
      </p:sp>
      <p:cxnSp>
        <p:nvCxnSpPr>
          <p:cNvPr id="21510" name="Straight Arrow Connector 5"/>
          <p:cNvCxnSpPr>
            <a:cxnSpLocks noChangeShapeType="1"/>
          </p:cNvCxnSpPr>
          <p:nvPr/>
        </p:nvCxnSpPr>
        <p:spPr bwMode="auto">
          <a:xfrm rot="5400000">
            <a:off x="4357688" y="4070350"/>
            <a:ext cx="428625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128588"/>
            <a:ext cx="7035800" cy="72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Parallel Arrays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noProof="1" smtClean="0">
                <a:latin typeface="Courier New" pitchFamily="49" charset="0"/>
                <a:cs typeface="Courier New" pitchFamily="49" charset="0"/>
              </a:rPr>
              <a:t>ParallelArray&lt;T&gt;</a:t>
            </a:r>
            <a:r>
              <a:rPr lang="en-US" dirty="0" smtClean="0"/>
              <a:t> is ideal candidate for extension methods</a:t>
            </a:r>
          </a:p>
          <a:p>
            <a:pPr lvl="1">
              <a:defRPr/>
            </a:pPr>
            <a:r>
              <a:rPr lang="en-US" dirty="0" smtClean="0"/>
              <a:t>Can utilize efficiently multi-core / multiprocessor systems</a:t>
            </a:r>
          </a:p>
          <a:p>
            <a:pPr>
              <a:defRPr/>
            </a:pPr>
            <a:r>
              <a:rPr lang="en-US" dirty="0" smtClean="0"/>
              <a:t>The class </a:t>
            </a:r>
            <a:r>
              <a:rPr lang="en-US" noProof="1" smtClean="0">
                <a:latin typeface="Courier New" pitchFamily="49" charset="0"/>
                <a:cs typeface="Courier New" pitchFamily="49" charset="0"/>
              </a:rPr>
              <a:t>ParallelArray&lt;T&gt;</a:t>
            </a:r>
            <a:r>
              <a:rPr lang="en-US" dirty="0" smtClean="0"/>
              <a:t> allows parallel aggregate operations over a collection</a:t>
            </a:r>
          </a:p>
          <a:p>
            <a:pPr lvl="1">
              <a:defRPr/>
            </a:pPr>
            <a:r>
              <a:rPr lang="en-US" dirty="0" smtClean="0"/>
              <a:t>Apply transformation to each element</a:t>
            </a:r>
          </a:p>
          <a:p>
            <a:pPr lvl="1">
              <a:defRPr/>
            </a:pPr>
            <a:r>
              <a:rPr lang="en-US" dirty="0" smtClean="0"/>
              <a:t>Map each element to a new element</a:t>
            </a:r>
          </a:p>
          <a:p>
            <a:pPr lvl="1">
              <a:defRPr/>
            </a:pPr>
            <a:r>
              <a:rPr lang="en-US" dirty="0" smtClean="0"/>
              <a:t>Select subset of the elements by predicate</a:t>
            </a:r>
          </a:p>
          <a:p>
            <a:pPr lvl="1">
              <a:defRPr/>
            </a:pPr>
            <a:r>
              <a:rPr lang="en-US" dirty="0" smtClean="0"/>
              <a:t>Reduce elements to a single value (e.g. sum)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785927"/>
            <a:ext cx="8215312" cy="32702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JSR 203:</a:t>
            </a:r>
            <a:br>
              <a:rPr lang="en-US" dirty="0" smtClean="0"/>
            </a:br>
            <a:r>
              <a:rPr lang="en-US" dirty="0" smtClean="0"/>
              <a:t>More New I/O APIs for the Java Platform (NIO.2)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NIO2 – Introduction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 I/O or non-blocking I/O, usually called NIO</a:t>
            </a:r>
          </a:p>
          <a:p>
            <a:pPr lvl="1">
              <a:defRPr/>
            </a:pPr>
            <a:r>
              <a:rPr lang="en-US" dirty="0" smtClean="0"/>
              <a:t>Collection of Java APIs that offer features for intensive I/O operations</a:t>
            </a:r>
          </a:p>
          <a:p>
            <a:pPr lvl="1">
              <a:defRPr/>
            </a:pPr>
            <a:r>
              <a:rPr lang="en-US" dirty="0" smtClean="0"/>
              <a:t>It was introduced with the J2SE 1.4 </a:t>
            </a:r>
          </a:p>
          <a:p>
            <a:pPr lvl="1">
              <a:defRPr/>
            </a:pPr>
            <a:r>
              <a:rPr lang="en-US" dirty="0" smtClean="0"/>
              <a:t>NIO was developed under the Java Community Process as JSR 51</a:t>
            </a:r>
          </a:p>
          <a:p>
            <a:pPr>
              <a:defRPr/>
            </a:pPr>
            <a:r>
              <a:rPr lang="en-US" dirty="0" smtClean="0"/>
              <a:t>As of 2006, an extension to NIO, called NIO2, is being developed under JSR 203</a:t>
            </a:r>
          </a:p>
          <a:p>
            <a:pPr lvl="1">
              <a:defRPr/>
            </a:pPr>
            <a:r>
              <a:rPr lang="en-US" dirty="0" smtClean="0"/>
              <a:t>JSR 203 is scheduled to be included in JDK 7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Cool New Things: resolve()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resolve()</a:t>
            </a:r>
            <a:r>
              <a:rPr lang="en-US" dirty="0" smtClean="0">
                <a:cs typeface="Consolas" pitchFamily="49" charset="0"/>
              </a:rPr>
              <a:t> – resolves a relative path</a:t>
            </a:r>
            <a:endParaRPr lang="bg-BG" dirty="0" smtClean="0">
              <a:cs typeface="Consolas" pitchFamily="49" charset="0"/>
            </a:endParaRPr>
          </a:p>
        </p:txBody>
      </p:sp>
      <p:sp>
        <p:nvSpPr>
          <p:cNvPr id="10244" name="Rectangle 5"/>
          <p:cNvSpPr txBox="1">
            <a:spLocks noChangeArrowheads="1"/>
          </p:cNvSpPr>
          <p:nvPr/>
        </p:nvSpPr>
        <p:spPr bwMode="auto">
          <a:xfrm>
            <a:off x="571473" y="2082820"/>
            <a:ext cx="7929618" cy="420370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resolve() {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FileSystem fileSystem = FileSystems.getDefault();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currentDir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"."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srcDir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"src"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file1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"./Test.java"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file2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“../Copy.java"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System.out.println(</a:t>
            </a:r>
            <a:b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"file2: 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b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currentDir.resolve(srcDir).resolve(file2));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Cool New Things: relativize()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relativize()</a:t>
            </a:r>
            <a:r>
              <a:rPr lang="en-US" dirty="0" smtClean="0">
                <a:cs typeface="Consolas" pitchFamily="49" charset="0"/>
              </a:rPr>
              <a:t> – makes path relative</a:t>
            </a:r>
            <a:endParaRPr lang="en-US" noProof="1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268" name="Rectangle 5"/>
          <p:cNvSpPr txBox="1">
            <a:spLocks noChangeArrowheads="1"/>
          </p:cNvSpPr>
          <p:nvPr/>
        </p:nvSpPr>
        <p:spPr bwMode="auto">
          <a:xfrm>
            <a:off x="642911" y="2011382"/>
            <a:ext cx="7786742" cy="420370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relativize() {</a:t>
            </a:r>
          </a:p>
          <a:p>
            <a:endParaRPr lang="en-US" sz="2000" noProof="1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FileSystem fileSystem = FileSystems.getDefault();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source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"."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temp = fileSystem.getPath(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"/temp"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noProof="1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Path relativeSource =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source.toAbsolutePath().</a:t>
            </a:r>
            <a:b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relativize(temp.toAbsolutePath());</a:t>
            </a:r>
          </a:p>
          <a:p>
            <a:endParaRPr lang="en-US" sz="2000" noProof="1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System.out.println(relativeSource);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to Copy a File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6"/>
            <a:ext cx="8785225" cy="559754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Up to Java 6 (w/o channels) it looks like this: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 smtClean="0"/>
          </a:p>
          <a:p>
            <a:pPr>
              <a:spcBef>
                <a:spcPts val="3000"/>
              </a:spcBef>
              <a:defRPr/>
            </a:pPr>
            <a:r>
              <a:rPr lang="en-US" dirty="0" smtClean="0"/>
              <a:t>Familiar?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/>
              <a:t>Most developers write this incorrectly</a:t>
            </a:r>
            <a:endParaRPr lang="bg-BG" dirty="0" smtClean="0"/>
          </a:p>
        </p:txBody>
      </p:sp>
      <p:sp>
        <p:nvSpPr>
          <p:cNvPr id="8196" name="Rectangle 5"/>
          <p:cNvSpPr txBox="1">
            <a:spLocks noChangeArrowheads="1"/>
          </p:cNvSpPr>
          <p:nvPr/>
        </p:nvSpPr>
        <p:spPr bwMode="auto">
          <a:xfrm>
            <a:off x="571473" y="1785926"/>
            <a:ext cx="7929618" cy="3434786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from =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FileInputStream(fromFile);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to =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FileOutputStream(toFile);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 buffer =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byte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[4096];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bytesRead;</a:t>
            </a:r>
          </a:p>
          <a:p>
            <a:pPr>
              <a:spcBef>
                <a:spcPts val="1200"/>
              </a:spcBef>
            </a:pP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((bytesRead = from.read(buffer)) != -1)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to.write(buffer, 0, bytesRead); </a:t>
            </a:r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write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finally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  // Close the streams "to" and "from"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How to Copy a File (2)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7"/>
            <a:ext cx="8785225" cy="5597542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java.io.File</a:t>
            </a:r>
            <a:r>
              <a:rPr lang="en-US" dirty="0" smtClean="0"/>
              <a:t> is used to represent a file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@since 1.0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/>
              <a:t>Is there a way to copy metadata?</a:t>
            </a: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JDK7: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java.io.File</a:t>
            </a:r>
            <a:r>
              <a:rPr lang="en-US" dirty="0" smtClean="0"/>
              <a:t> -&gt;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java.nio.file.Path</a:t>
            </a:r>
          </a:p>
          <a:p>
            <a:pPr>
              <a:spcBef>
                <a:spcPts val="600"/>
              </a:spcBef>
              <a:defRPr/>
            </a:pPr>
            <a:endParaRPr lang="en-US" dirty="0" smtClean="0"/>
          </a:p>
          <a:p>
            <a:pPr>
              <a:spcBef>
                <a:spcPts val="600"/>
              </a:spcBef>
              <a:buFontTx/>
              <a:buNone/>
              <a:defRPr/>
            </a:pPr>
            <a:endParaRPr lang="en-US" sz="3600" dirty="0" smtClean="0"/>
          </a:p>
          <a:p>
            <a:pPr lvl="1">
              <a:spcBef>
                <a:spcPts val="4200"/>
              </a:spcBef>
              <a:defRPr/>
            </a:pPr>
            <a:r>
              <a:rPr lang="en-US" sz="2700" noProof="1" smtClean="0">
                <a:latin typeface="Consolas" pitchFamily="49" charset="0"/>
                <a:ea typeface="+mn-ea"/>
                <a:cs typeface="Consolas" pitchFamily="49" charset="0"/>
              </a:rPr>
              <a:t>java.io.File</a:t>
            </a:r>
            <a:r>
              <a:rPr lang="en-US" sz="2700" dirty="0" smtClean="0"/>
              <a:t> won’t be deprecated, but should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 smtClean="0"/>
              <a:t>Path is a better name (might be a dir, right?)</a:t>
            </a:r>
            <a:endParaRPr lang="bg-BG" dirty="0" smtClean="0"/>
          </a:p>
        </p:txBody>
      </p:sp>
      <p:sp>
        <p:nvSpPr>
          <p:cNvPr id="9220" name="Rectangle 5"/>
          <p:cNvSpPr txBox="1">
            <a:spLocks noChangeArrowheads="1"/>
          </p:cNvSpPr>
          <p:nvPr/>
        </p:nvSpPr>
        <p:spPr bwMode="auto">
          <a:xfrm>
            <a:off x="714349" y="5786454"/>
            <a:ext cx="7643866" cy="819150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java.io.File -&gt; java.nio.filePath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Path p = </a:t>
            </a:r>
            <a:r>
              <a:rPr lang="en-US" sz="2000" noProof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000" noProof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"/foo/bar.txt"</a:t>
            </a:r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).toPath();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221" name="Rectangle 5"/>
          <p:cNvSpPr txBox="1">
            <a:spLocks noChangeArrowheads="1"/>
          </p:cNvSpPr>
          <p:nvPr/>
        </p:nvSpPr>
        <p:spPr bwMode="auto">
          <a:xfrm>
            <a:off x="714349" y="3281372"/>
            <a:ext cx="7643866" cy="1433512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FileSystem local = FileSystems.getDefault();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Path from = local.getPath(FileName);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Path to = local.getPath(toFileName);</a:t>
            </a:r>
          </a:p>
          <a:p>
            <a:r>
              <a:rPr lang="en-US" sz="2000" noProof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from.copyTo(to);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3" y="2428869"/>
            <a:ext cx="6572296" cy="19843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Upgrade Class-Loader Architecture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 Problem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71546"/>
            <a:ext cx="8785225" cy="552610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Bug ID: 4670071</a:t>
            </a:r>
          </a:p>
          <a:p>
            <a:pPr>
              <a:defRPr/>
            </a:pPr>
            <a:r>
              <a:rPr lang="en-US" dirty="0" smtClean="0"/>
              <a:t>Submit Date: 17-APR-2002</a:t>
            </a:r>
          </a:p>
          <a:p>
            <a:pPr>
              <a:defRPr/>
            </a:pPr>
            <a:r>
              <a:rPr lang="en-US" dirty="0" smtClean="0"/>
              <a:t>Release Fixed: 7 (b47)</a:t>
            </a:r>
          </a:p>
          <a:p>
            <a:pPr lvl="1">
              <a:defRPr/>
            </a:pPr>
            <a:r>
              <a:rPr lang="en-US" dirty="0" smtClean="0"/>
              <a:t>Means: Fixed in JDK7 (build 47)</a:t>
            </a:r>
          </a:p>
          <a:p>
            <a:pPr lvl="1">
              <a:defRPr/>
            </a:pPr>
            <a:r>
              <a:rPr lang="en-US" dirty="0" smtClean="0"/>
              <a:t>b47 got released Q1 2009</a:t>
            </a:r>
          </a:p>
          <a:p>
            <a:pPr>
              <a:defRPr/>
            </a:pPr>
            <a:r>
              <a:rPr lang="en-US" dirty="0" smtClean="0"/>
              <a:t>The bug is about a </a:t>
            </a:r>
            <a:r>
              <a:rPr lang="en-US" dirty="0" err="1" smtClean="0"/>
              <a:t>classloader</a:t>
            </a:r>
            <a:r>
              <a:rPr lang="en-US" dirty="0" smtClean="0"/>
              <a:t> deadlock</a:t>
            </a:r>
          </a:p>
          <a:p>
            <a:pPr lvl="1">
              <a:defRPr/>
            </a:pPr>
            <a:r>
              <a:rPr lang="en-US" dirty="0" smtClean="0"/>
              <a:t>deadlocks as caused by non-</a:t>
            </a:r>
            <a:r>
              <a:rPr lang="en-US" dirty="0" err="1" smtClean="0"/>
              <a:t>interceptible</a:t>
            </a:r>
            <a:r>
              <a:rPr lang="en-US" dirty="0" smtClean="0"/>
              <a:t>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loadClassInternal()</a:t>
            </a:r>
            <a:r>
              <a:rPr lang="en-US" dirty="0" smtClean="0"/>
              <a:t> calls</a:t>
            </a:r>
          </a:p>
          <a:p>
            <a:pPr>
              <a:defRPr/>
            </a:pPr>
            <a:r>
              <a:rPr lang="en-US" dirty="0" smtClean="0"/>
              <a:t>How many of you know about the existence of bug 4670071?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Source Control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Official SCM is SVN, still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b="0" dirty="0" smtClean="0">
              <a:effectLst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Note: it takes a 'while' (e.g. one night)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Unofficial Mercurial forest repositories available since November 2007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dirty="0" smtClean="0">
              <a:effectLst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Note: this also takes a 'while'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39736" y="1928802"/>
            <a:ext cx="7861354" cy="526298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&gt;svn co https://jdk7.dev.java.net/svn/jdk7/trunk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2910" y="4286256"/>
            <a:ext cx="7861354" cy="526298"/>
          </a:xfrm>
          <a:prstGeom prst="rect">
            <a:avLst/>
          </a:prstGeom>
          <a:solidFill>
            <a:srgbClr val="DDECFF">
              <a:alpha val="50000"/>
            </a:srgbClr>
          </a:solidFill>
          <a:ln w="3175" cap="flat" algn="ctr">
            <a:solidFill>
              <a:srgbClr val="0000B0"/>
            </a:solidFill>
            <a:miter lim="800000"/>
            <a:headEnd/>
            <a:tailEnd/>
          </a:ln>
          <a:effectLst/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100" kern="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  <a:cs typeface="Consolas" pitchFamily="49" charset="0"/>
              </a:rPr>
              <a:t>&gt;hg fclone http://hg.openjdk.java.net/</a:t>
            </a:r>
            <a:endParaRPr lang="en-US" sz="2100" kern="0" noProof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Compressed 64-bit Object Pointers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an oop?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42985"/>
            <a:ext cx="8785225" cy="5526104"/>
          </a:xfrm>
        </p:spPr>
        <p:txBody>
          <a:bodyPr/>
          <a:lstStyle/>
          <a:p>
            <a:pPr>
              <a:lnSpc>
                <a:spcPts val="3700"/>
              </a:lnSpc>
              <a:defRPr/>
            </a:pPr>
            <a:r>
              <a:rPr lang="en-US" dirty="0" smtClean="0"/>
              <a:t>An "oop", or "ordinary object pointer" in the JVM is a managed object pointer</a:t>
            </a:r>
          </a:p>
          <a:p>
            <a:pPr lvl="1">
              <a:lnSpc>
                <a:spcPts val="3700"/>
              </a:lnSpc>
              <a:defRPr/>
            </a:pPr>
            <a:r>
              <a:rPr lang="en-US" dirty="0" smtClean="0"/>
              <a:t>It is normally the same size as a native machine pointer</a:t>
            </a:r>
          </a:p>
          <a:p>
            <a:pPr lvl="2">
              <a:lnSpc>
                <a:spcPts val="3700"/>
              </a:lnSpc>
              <a:defRPr/>
            </a:pPr>
            <a:r>
              <a:rPr lang="en-US" dirty="0" smtClean="0"/>
              <a:t>64 bits on an 64-bit OS</a:t>
            </a:r>
          </a:p>
          <a:p>
            <a:pPr lvl="2">
              <a:lnSpc>
                <a:spcPts val="3700"/>
              </a:lnSpc>
              <a:defRPr/>
            </a:pPr>
            <a:r>
              <a:rPr lang="en-US" dirty="0" smtClean="0"/>
              <a:t>32 bits on an 32-bit OS</a:t>
            </a:r>
          </a:p>
          <a:p>
            <a:pPr>
              <a:lnSpc>
                <a:spcPts val="3700"/>
              </a:lnSpc>
              <a:defRPr/>
            </a:pPr>
            <a:r>
              <a:rPr lang="en-US" dirty="0" smtClean="0"/>
              <a:t>32-bit JVM can address less than 4GB</a:t>
            </a:r>
          </a:p>
          <a:p>
            <a:pPr>
              <a:lnSpc>
                <a:spcPts val="3700"/>
              </a:lnSpc>
              <a:defRPr/>
            </a:pPr>
            <a:r>
              <a:rPr lang="en-US" dirty="0" smtClean="0"/>
              <a:t>64-bit JVM can address all the available RAM</a:t>
            </a:r>
          </a:p>
          <a:p>
            <a:pPr lvl="1">
              <a:lnSpc>
                <a:spcPts val="3700"/>
              </a:lnSpc>
              <a:defRPr/>
            </a:pPr>
            <a:r>
              <a:rPr lang="en-US" dirty="0" smtClean="0"/>
              <a:t>But this costs a lot of memory lost in 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Compressed 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</a:rPr>
              <a:t>Compressed oops allow to address up to 32 GB RAM with 32-bit pointers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</a:rPr>
              <a:t>The address space is mapped using a 64-bit base and 32-bit oop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</a:rPr>
              <a:t>This allows applications to address up to four billion </a:t>
            </a:r>
            <a:r>
              <a:rPr lang="en-US" dirty="0" smtClean="0">
                <a:solidFill>
                  <a:schemeClr val="accent4"/>
                </a:solidFill>
                <a:effectLst/>
              </a:rPr>
              <a:t>objects</a:t>
            </a:r>
            <a:r>
              <a:rPr lang="en-US" dirty="0" smtClean="0">
                <a:effectLst/>
              </a:rPr>
              <a:t> (not bytes)</a:t>
            </a:r>
          </a:p>
          <a:p>
            <a:pPr lvl="1">
              <a:lnSpc>
                <a:spcPts val="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</a:rPr>
              <a:t>Java heap can grow up to 32 GB</a:t>
            </a:r>
            <a:endParaRPr lang="en-US" dirty="0"/>
          </a:p>
        </p:txBody>
      </p:sp>
    </p:spTree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Garbage-First GC (G1)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Garbage-First GC (G1)</a:t>
            </a:r>
            <a:endParaRPr lang="bg-BG" sz="3500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G1 (garbage-first) garbage collector</a:t>
            </a:r>
          </a:p>
          <a:p>
            <a:pPr lvl="1">
              <a:defRPr/>
            </a:pPr>
            <a:r>
              <a:rPr lang="en-US" dirty="0" smtClean="0"/>
              <a:t>Improved performance and less freeze time</a:t>
            </a:r>
          </a:p>
          <a:p>
            <a:pPr lvl="1">
              <a:defRPr/>
            </a:pPr>
            <a:r>
              <a:rPr lang="en-US" dirty="0" smtClean="0"/>
              <a:t>Server-style garbage collector</a:t>
            </a:r>
          </a:p>
          <a:p>
            <a:pPr lvl="2">
              <a:defRPr/>
            </a:pPr>
            <a:r>
              <a:rPr lang="en-US" dirty="0" smtClean="0"/>
              <a:t>Targeted for multi-processors with large memories</a:t>
            </a:r>
          </a:p>
          <a:p>
            <a:pPr lvl="2">
              <a:defRPr/>
            </a:pPr>
            <a:r>
              <a:rPr lang="en-US" dirty="0" smtClean="0"/>
              <a:t>Meets a soft real-time goal with high probability</a:t>
            </a:r>
            <a:endParaRPr lang="bg-BG" dirty="0" smtClean="0"/>
          </a:p>
          <a:p>
            <a:pPr>
              <a:defRPr/>
            </a:pPr>
            <a:r>
              <a:rPr lang="en-US" dirty="0" smtClean="0"/>
              <a:t>Added in Milestone1 (02.01.2009)</a:t>
            </a:r>
          </a:p>
          <a:p>
            <a:pPr>
              <a:defRPr/>
            </a:pPr>
            <a:r>
              <a:rPr lang="en-US" dirty="0" smtClean="0"/>
              <a:t>Released in Java 6 update 6u14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Method to close a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URLClassLoader</a:t>
            </a:r>
            <a:endParaRPr lang="en-US" noProof="1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600" noProof="1" smtClean="0">
                <a:latin typeface="Consolas" pitchFamily="49" charset="0"/>
              </a:rPr>
              <a:t>URLClassLoader.close</a:t>
            </a:r>
            <a:r>
              <a:rPr lang="en-US" sz="3600" dirty="0" smtClean="0"/>
              <a:t>()</a:t>
            </a:r>
            <a:endParaRPr lang="en-US" sz="3600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900"/>
              </a:spcBef>
              <a:defRPr/>
            </a:pPr>
            <a:r>
              <a:rPr lang="en-US" sz="3100" noProof="1" smtClean="0">
                <a:latin typeface="Consolas" pitchFamily="49" charset="0"/>
                <a:cs typeface="Consolas" pitchFamily="49" charset="0"/>
              </a:rPr>
              <a:t>URLClassLoader</a:t>
            </a:r>
            <a:r>
              <a:rPr lang="en-US" sz="3100" dirty="0" smtClean="0"/>
              <a:t> has new method called </a:t>
            </a:r>
            <a:r>
              <a:rPr lang="en-US" sz="3100" noProof="1" smtClean="0">
                <a:latin typeface="Consolas" pitchFamily="49" charset="0"/>
                <a:cs typeface="Consolas" pitchFamily="49" charset="0"/>
              </a:rPr>
              <a:t>close()</a:t>
            </a:r>
          </a:p>
          <a:p>
            <a:pPr lvl="1">
              <a:spcBef>
                <a:spcPts val="900"/>
              </a:spcBef>
              <a:defRPr/>
            </a:pPr>
            <a:endParaRPr lang="en-US" dirty="0" smtClean="0"/>
          </a:p>
          <a:p>
            <a:pPr lvl="1">
              <a:spcBef>
                <a:spcPts val="3000"/>
              </a:spcBef>
              <a:defRPr/>
            </a:pPr>
            <a:r>
              <a:rPr lang="en-US" dirty="0" smtClean="0"/>
              <a:t>since b48 of JDK 7</a:t>
            </a:r>
          </a:p>
          <a:p>
            <a:pPr lvl="1">
              <a:spcBef>
                <a:spcPts val="900"/>
              </a:spcBef>
              <a:defRPr/>
            </a:pPr>
            <a:r>
              <a:rPr lang="en-US" dirty="0" smtClean="0"/>
              <a:t>Closes any JAR files that were open by the loader</a:t>
            </a:r>
          </a:p>
          <a:p>
            <a:pPr lvl="2">
              <a:spcBef>
                <a:spcPts val="900"/>
              </a:spcBef>
              <a:defRPr/>
            </a:pPr>
            <a:r>
              <a:rPr lang="en-US" dirty="0" smtClean="0"/>
              <a:t>Allows the application to delete/replace these files and if necessary to create new loaders</a:t>
            </a:r>
          </a:p>
          <a:p>
            <a:pPr lvl="1">
              <a:spcBef>
                <a:spcPts val="900"/>
              </a:spcBef>
              <a:defRPr/>
            </a:pPr>
            <a:r>
              <a:rPr lang="en-US" dirty="0" smtClean="0"/>
              <a:t>Invalidates the loader, so that no new classes can be loaded from it</a:t>
            </a:r>
            <a:endParaRPr lang="bg-BG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714348" y="2418025"/>
            <a:ext cx="7643866" cy="510909"/>
          </a:xfrm>
          <a:prstGeom prst="rect">
            <a:avLst/>
          </a:prstGeom>
          <a:solidFill>
            <a:srgbClr val="DDECFF">
              <a:alpha val="50195"/>
            </a:srgbClr>
          </a:solidFill>
          <a:ln w="3175" algn="ctr">
            <a:solidFill>
              <a:srgbClr val="0000B0"/>
            </a:solidFill>
            <a:miter lim="800000"/>
            <a:headEnd/>
            <a:tailEnd/>
          </a:ln>
        </p:spPr>
        <p:txBody>
          <a:bodyPr wrap="square" lIns="144000" tIns="91440" rIns="144000" bIns="10972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  <a:r>
              <a:rPr lang="en-US" sz="2000" dirty="0">
                <a:solidFill>
                  <a:srgbClr val="7F9FBF"/>
                </a:solidFill>
                <a:latin typeface="Consolas" pitchFamily="49" charset="0"/>
                <a:cs typeface="Consolas" pitchFamily="49" charset="0"/>
              </a:rPr>
              <a:t>@since</a:t>
            </a:r>
            <a:r>
              <a:rPr lang="en-US" sz="20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1.7 */  </a:t>
            </a:r>
            <a:r>
              <a:rPr lang="en-US" sz="2000" noProof="1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urlClassLoader.close();</a:t>
            </a:r>
            <a:endParaRPr lang="en-US" sz="2000" noProof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88" y="2571750"/>
            <a:ext cx="6143625" cy="1698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Unicode 5.1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Unicode 5.1 in Java 7</a:t>
            </a:r>
            <a:endParaRPr lang="bg-BG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Java 6 is Unicode 4.0 compliant</a:t>
            </a:r>
          </a:p>
          <a:p>
            <a:pPr>
              <a:defRPr/>
            </a:pPr>
            <a:r>
              <a:rPr lang="en-US" dirty="0" smtClean="0"/>
              <a:t>Java 7 will be Unicode 5.1 compliant</a:t>
            </a:r>
          </a:p>
          <a:p>
            <a:pPr>
              <a:defRPr/>
            </a:pPr>
            <a:r>
              <a:rPr lang="en-US" dirty="0" smtClean="0"/>
              <a:t>Most up-to-date version of Unicode is 5.2 (October 2009)</a:t>
            </a:r>
          </a:p>
          <a:p>
            <a:pPr>
              <a:defRPr/>
            </a:pPr>
            <a:r>
              <a:rPr lang="en-US" dirty="0" smtClean="0"/>
              <a:t>What's new in Unicode 5 ?</a:t>
            </a:r>
          </a:p>
          <a:p>
            <a:pPr lvl="1">
              <a:defRPr/>
            </a:pPr>
            <a:r>
              <a:rPr lang="en-US" dirty="0" smtClean="0"/>
              <a:t>Unicode 5.0 will include 1,369 new characters and 9 new blocks (~alphabets)</a:t>
            </a:r>
          </a:p>
          <a:p>
            <a:pPr lvl="1">
              <a:defRPr/>
            </a:pPr>
            <a:r>
              <a:rPr lang="en-US" dirty="0" smtClean="0"/>
              <a:t>Unicode 5.1 will have 1,624 additional char</a:t>
            </a:r>
            <a:r>
              <a:rPr lang="bg-BG" dirty="0" smtClean="0"/>
              <a:t>’</a:t>
            </a:r>
            <a:r>
              <a:rPr lang="en-US" dirty="0" smtClean="0"/>
              <a:t>s making a grand total of 100,713 breaking the 100K mark for the first time</a:t>
            </a:r>
            <a:endParaRPr lang="bg-B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2214555"/>
            <a:ext cx="8143875" cy="241301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SCTP</a:t>
            </a:r>
            <a:br>
              <a:rPr lang="en-US" dirty="0" smtClean="0"/>
            </a:br>
            <a:r>
              <a:rPr lang="en-US" dirty="0" smtClean="0"/>
              <a:t> (Stream Control Transmission Protocol)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BASD">
  <a:themeElements>
    <a:clrScheme name="seminar5 10">
      <a:dk1>
        <a:srgbClr val="000066"/>
      </a:dk1>
      <a:lt1>
        <a:srgbClr val="FFCC99"/>
      </a:lt1>
      <a:dk2>
        <a:srgbClr val="FFCC00"/>
      </a:dk2>
      <a:lt2>
        <a:srgbClr val="000000"/>
      </a:lt2>
      <a:accent1>
        <a:srgbClr val="33CC33"/>
      </a:accent1>
      <a:accent2>
        <a:srgbClr val="FFFF66"/>
      </a:accent2>
      <a:accent3>
        <a:srgbClr val="FFE2CA"/>
      </a:accent3>
      <a:accent4>
        <a:srgbClr val="000056"/>
      </a:accent4>
      <a:accent5>
        <a:srgbClr val="ADE2AD"/>
      </a:accent5>
      <a:accent6>
        <a:srgbClr val="E7E75C"/>
      </a:accent6>
      <a:hlink>
        <a:srgbClr val="000099"/>
      </a:hlink>
      <a:folHlink>
        <a:srgbClr val="FFCCFF"/>
      </a:folHlink>
    </a:clrScheme>
    <a:fontScheme name="seminar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minar5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inar5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inar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inar5 5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FFFF00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6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CCECFF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7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000000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8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4D4D4D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9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808080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inar5 10">
        <a:dk1>
          <a:srgbClr val="000066"/>
        </a:dk1>
        <a:lt1>
          <a:srgbClr val="FFCC99"/>
        </a:lt1>
        <a:dk2>
          <a:srgbClr val="FFCC00"/>
        </a:dk2>
        <a:lt2>
          <a:srgbClr val="000000"/>
        </a:lt2>
        <a:accent1>
          <a:srgbClr val="33CC33"/>
        </a:accent1>
        <a:accent2>
          <a:srgbClr val="FFFF66"/>
        </a:accent2>
        <a:accent3>
          <a:srgbClr val="FFE2CA"/>
        </a:accent3>
        <a:accent4>
          <a:srgbClr val="000056"/>
        </a:accent4>
        <a:accent5>
          <a:srgbClr val="ADE2AD"/>
        </a:accent5>
        <a:accent6>
          <a:srgbClr val="E7E75C"/>
        </a:accent6>
        <a:hlink>
          <a:srgbClr val="000099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</TotalTime>
  <Words>5075</Words>
  <Application>Microsoft Office PowerPoint</Application>
  <PresentationFormat>On-screen Show (4:3)</PresentationFormat>
  <Paragraphs>969</Paragraphs>
  <Slides>121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121</vt:i4>
      </vt:variant>
    </vt:vector>
  </HeadingPairs>
  <TitlesOfParts>
    <vt:vector size="122" baseType="lpstr">
      <vt:lpstr>BASD</vt:lpstr>
      <vt:lpstr>Slide 1</vt:lpstr>
      <vt:lpstr>About the Speakers</vt:lpstr>
      <vt:lpstr>About the Speakers (2)</vt:lpstr>
      <vt:lpstr>Table of Contents</vt:lpstr>
      <vt:lpstr>Introduction and Chronology</vt:lpstr>
      <vt:lpstr>OpenJDK</vt:lpstr>
      <vt:lpstr>Java 7 – Milestones</vt:lpstr>
      <vt:lpstr>There’s No JSR Yet</vt:lpstr>
      <vt:lpstr>Source Control System</vt:lpstr>
      <vt:lpstr>Currently Supported IDEs</vt:lpstr>
      <vt:lpstr>Dynamic Languages in JVM</vt:lpstr>
      <vt:lpstr>The Da Vinci Machine Project</vt:lpstr>
      <vt:lpstr>Dynamic Languages in JVM</vt:lpstr>
      <vt:lpstr>Dynamic Languages in JVM (2)</vt:lpstr>
      <vt:lpstr>Dynamic Languages in JVM (3)</vt:lpstr>
      <vt:lpstr>Dynamic Languages in JVM (4)</vt:lpstr>
      <vt:lpstr>Dynamic Invoke – Example</vt:lpstr>
      <vt:lpstr>Dynamic Invoke – Example (2)</vt:lpstr>
      <vt:lpstr>Java Modularity</vt:lpstr>
      <vt:lpstr>Modularization – Introduction</vt:lpstr>
      <vt:lpstr>The Real Solution</vt:lpstr>
      <vt:lpstr>Alan Bateman: It’s Difficult</vt:lpstr>
      <vt:lpstr>How to Do It?</vt:lpstr>
      <vt:lpstr>Which Module System?</vt:lpstr>
      <vt:lpstr>Which Module System? (2)</vt:lpstr>
      <vt:lpstr>Status and Examples</vt:lpstr>
      <vt:lpstr>JSR 308: (Extended) Annotations on Java Types</vt:lpstr>
      <vt:lpstr>JSR 308 – Introduction</vt:lpstr>
      <vt:lpstr>JSR 308: Examples</vt:lpstr>
      <vt:lpstr>Small Language Enhancements (Project Coin)</vt:lpstr>
      <vt:lpstr>Project Coin – Introduction</vt:lpstr>
      <vt:lpstr>The Chosen Ones</vt:lpstr>
      <vt:lpstr>The Chosen Ones (2)</vt:lpstr>
      <vt:lpstr>1. Strings in Switch</vt:lpstr>
      <vt:lpstr>Strings in Switch</vt:lpstr>
      <vt:lpstr>2. Automatic Resource Management (ARM)</vt:lpstr>
      <vt:lpstr>ARM – The Problem</vt:lpstr>
      <vt:lpstr>ARM – The Problem (2)</vt:lpstr>
      <vt:lpstr>How It’s Done (One Resource)</vt:lpstr>
      <vt:lpstr>How It’s Done (Two Resources)</vt:lpstr>
      <vt:lpstr>ARM Syntax – Two Resources</vt:lpstr>
      <vt:lpstr>Automatic Resource Management</vt:lpstr>
      <vt:lpstr>An Interface Must be Chosen</vt:lpstr>
      <vt:lpstr>An Interface Must be Chosen (2)</vt:lpstr>
      <vt:lpstr>ARM – Notes</vt:lpstr>
      <vt:lpstr>Suppressed Exceptions</vt:lpstr>
      <vt:lpstr>3. Improved Type Inference for Generic Instance Creation</vt:lpstr>
      <vt:lpstr>What is the Fuss All About?</vt:lpstr>
      <vt:lpstr>Diamond &lt;&gt;: Advanced Example</vt:lpstr>
      <vt:lpstr>4. Simplified Varargs Method Invocation </vt:lpstr>
      <vt:lpstr>Simplified Varargs Method…</vt:lpstr>
      <vt:lpstr>A Picture is Worth a 1000 Words</vt:lpstr>
      <vt:lpstr>Simplified Varargs – Example</vt:lpstr>
      <vt:lpstr>5. Collection Literals</vt:lpstr>
      <vt:lpstr>Collection Literals</vt:lpstr>
      <vt:lpstr>6. Indexing Access Syntax for Lists and Maps</vt:lpstr>
      <vt:lpstr>Collection Indexers</vt:lpstr>
      <vt:lpstr>7. Language Support for JSR 292</vt:lpstr>
      <vt:lpstr>JSR 292 Support in javac</vt:lpstr>
      <vt:lpstr>JSR 292 – Example</vt:lpstr>
      <vt:lpstr>9. Underscores in Numbers</vt:lpstr>
      <vt:lpstr>Underscores in Numbers</vt:lpstr>
      <vt:lpstr>10. Binary Literals</vt:lpstr>
      <vt:lpstr>Binary Literals</vt:lpstr>
      <vt:lpstr>Closures in Java</vt:lpstr>
      <vt:lpstr>What are Closures?</vt:lpstr>
      <vt:lpstr>First-class and Anonymous Functions</vt:lpstr>
      <vt:lpstr>Lambda Expressions</vt:lpstr>
      <vt:lpstr>Project Lambda</vt:lpstr>
      <vt:lpstr>Lambda Expressions in Java</vt:lpstr>
      <vt:lpstr>Lambda Expressions with Code Block</vt:lpstr>
      <vt:lpstr>Function Types</vt:lpstr>
      <vt:lpstr>Functions as Arguments</vt:lpstr>
      <vt:lpstr>Functions as Return Value</vt:lpstr>
      <vt:lpstr>Function Conversions</vt:lpstr>
      <vt:lpstr>Variable Capture</vt:lpstr>
      <vt:lpstr>Instance Capture</vt:lpstr>
      <vt:lpstr>Extension Methods</vt:lpstr>
      <vt:lpstr>Extension Methods (2)</vt:lpstr>
      <vt:lpstr>Extension Methods (3)</vt:lpstr>
      <vt:lpstr>Parallel Arrays API</vt:lpstr>
      <vt:lpstr>JSR 203: More New I/O APIs for the Java Platform (NIO.2)</vt:lpstr>
      <vt:lpstr>NIO2 – Introduction</vt:lpstr>
      <vt:lpstr>Cool New Things: resolve()</vt:lpstr>
      <vt:lpstr>Cool New Things: relativize()</vt:lpstr>
      <vt:lpstr>How to Copy a File</vt:lpstr>
      <vt:lpstr>How to Copy a File (2)</vt:lpstr>
      <vt:lpstr>Upgrade Class-Loader Architecture</vt:lpstr>
      <vt:lpstr>The Problem</vt:lpstr>
      <vt:lpstr>Compressed 64-bit Object Pointers</vt:lpstr>
      <vt:lpstr>What is an oop?</vt:lpstr>
      <vt:lpstr>Compressed oops</vt:lpstr>
      <vt:lpstr>Garbage-First GC (G1)</vt:lpstr>
      <vt:lpstr>Garbage-First GC (G1)</vt:lpstr>
      <vt:lpstr>Method to close a URLClassLoader</vt:lpstr>
      <vt:lpstr>URLClassLoader.close()</vt:lpstr>
      <vt:lpstr>Unicode 5.1</vt:lpstr>
      <vt:lpstr>Unicode 5.1 in Java 7</vt:lpstr>
      <vt:lpstr>SCTP  (Stream Control Transmission Protocol)</vt:lpstr>
      <vt:lpstr>SCTP</vt:lpstr>
      <vt:lpstr>JDK7: The SCTP Project</vt:lpstr>
      <vt:lpstr>SDP  (Sockets Direct Protocol)</vt:lpstr>
      <vt:lpstr>SDP</vt:lpstr>
      <vt:lpstr>Questions?</vt:lpstr>
      <vt:lpstr>Resources – Java Chronology</vt:lpstr>
      <vt:lpstr>Resources – Dynamic Langs</vt:lpstr>
      <vt:lpstr>Resources – Project Jigsaw</vt:lpstr>
      <vt:lpstr>Resources – JSR 308</vt:lpstr>
      <vt:lpstr>Resources – Project Coin</vt:lpstr>
      <vt:lpstr>Resources – Project Coin (2)</vt:lpstr>
      <vt:lpstr>Resources – Project Coin (3)</vt:lpstr>
      <vt:lpstr>Resources – Closures</vt:lpstr>
      <vt:lpstr>Resources – NIO2</vt:lpstr>
      <vt:lpstr>Resources – Compressed oops</vt:lpstr>
      <vt:lpstr>Resources – Garbage Collection</vt:lpstr>
      <vt:lpstr>Resources – Upgrade ClassLoader Architecture</vt:lpstr>
      <vt:lpstr>Resources – URL ClassLoader</vt:lpstr>
      <vt:lpstr>Resources – Unicode 5.1</vt:lpstr>
      <vt:lpstr>Resources – SCTP</vt:lpstr>
      <vt:lpstr>Resources – SDP</vt:lpstr>
      <vt:lpstr>Resources – Authors</vt:lpstr>
    </vt:vector>
  </TitlesOfParts>
  <Company>Bulgarian Association of Software Developers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7 – New Features</dc:title>
  <dc:subject>BGOUG Seminar -April/2010</dc:subject>
  <dc:creator>Mihail Stoynov, Svetlin Nakov</dc:creator>
  <cp:keywords>Java 7</cp:keywords>
  <dc:description>Bulgarian Association of Software Developers
http://www.devbg.org</dc:description>
  <cp:lastModifiedBy>Svetlin Nakov</cp:lastModifiedBy>
  <cp:revision>338</cp:revision>
  <dcterms:created xsi:type="dcterms:W3CDTF">2003-11-24T23:05:59Z</dcterms:created>
  <dcterms:modified xsi:type="dcterms:W3CDTF">2010-05-21T19:45:42Z</dcterms:modified>
</cp:coreProperties>
</file>