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42"/>
  </p:notesMasterIdLst>
  <p:handoutMasterIdLst>
    <p:handoutMasterId r:id="rId43"/>
  </p:handoutMasterIdLst>
  <p:sldIdLst>
    <p:sldId id="274" r:id="rId2"/>
    <p:sldId id="567" r:id="rId3"/>
    <p:sldId id="514" r:id="rId4"/>
    <p:sldId id="547" r:id="rId5"/>
    <p:sldId id="568" r:id="rId6"/>
    <p:sldId id="595" r:id="rId7"/>
    <p:sldId id="607" r:id="rId8"/>
    <p:sldId id="580" r:id="rId9"/>
    <p:sldId id="592" r:id="rId10"/>
    <p:sldId id="579" r:id="rId11"/>
    <p:sldId id="593" r:id="rId12"/>
    <p:sldId id="608" r:id="rId13"/>
    <p:sldId id="598" r:id="rId14"/>
    <p:sldId id="599" r:id="rId15"/>
    <p:sldId id="600" r:id="rId16"/>
    <p:sldId id="601" r:id="rId17"/>
    <p:sldId id="609" r:id="rId18"/>
    <p:sldId id="596" r:id="rId19"/>
    <p:sldId id="581" r:id="rId20"/>
    <p:sldId id="569" r:id="rId21"/>
    <p:sldId id="584" r:id="rId22"/>
    <p:sldId id="576" r:id="rId23"/>
    <p:sldId id="585" r:id="rId24"/>
    <p:sldId id="586" r:id="rId25"/>
    <p:sldId id="587" r:id="rId26"/>
    <p:sldId id="588" r:id="rId27"/>
    <p:sldId id="594" r:id="rId28"/>
    <p:sldId id="610" r:id="rId29"/>
    <p:sldId id="589" r:id="rId30"/>
    <p:sldId id="604" r:id="rId31"/>
    <p:sldId id="602" r:id="rId32"/>
    <p:sldId id="603" r:id="rId33"/>
    <p:sldId id="606" r:id="rId34"/>
    <p:sldId id="590" r:id="rId35"/>
    <p:sldId id="572" r:id="rId36"/>
    <p:sldId id="605" r:id="rId37"/>
    <p:sldId id="611" r:id="rId38"/>
    <p:sldId id="578" r:id="rId39"/>
    <p:sldId id="575" r:id="rId40"/>
    <p:sldId id="50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D7F015D7-E94D-4827-8B1F-F9F946008D08}">
          <p14:sldIdLst>
            <p14:sldId id="274"/>
            <p14:sldId id="567"/>
            <p14:sldId id="514"/>
          </p14:sldIdLst>
        </p14:section>
        <p14:section name="AI for Business and Startups" id="{37EA2F8F-295F-444C-808C-A916D6627D98}">
          <p14:sldIdLst>
            <p14:sldId id="547"/>
            <p14:sldId id="568"/>
            <p14:sldId id="595"/>
            <p14:sldId id="607"/>
            <p14:sldId id="580"/>
            <p14:sldId id="592"/>
            <p14:sldId id="579"/>
            <p14:sldId id="593"/>
            <p14:sldId id="608"/>
            <p14:sldId id="598"/>
            <p14:sldId id="599"/>
            <p14:sldId id="600"/>
            <p14:sldId id="601"/>
            <p14:sldId id="609"/>
            <p14:sldId id="596"/>
            <p14:sldId id="581"/>
            <p14:sldId id="569"/>
            <p14:sldId id="584"/>
            <p14:sldId id="576"/>
            <p14:sldId id="585"/>
            <p14:sldId id="586"/>
            <p14:sldId id="587"/>
            <p14:sldId id="588"/>
            <p14:sldId id="594"/>
            <p14:sldId id="610"/>
            <p14:sldId id="589"/>
            <p14:sldId id="604"/>
            <p14:sldId id="602"/>
            <p14:sldId id="603"/>
            <p14:sldId id="606"/>
            <p14:sldId id="590"/>
            <p14:sldId id="572"/>
            <p14:sldId id="605"/>
            <p14:sldId id="611"/>
            <p14:sldId id="578"/>
            <p14:sldId id="575"/>
          </p14:sldIdLst>
        </p14:section>
        <p14:section name="Conclusion" id="{CC7E1EBB-FE08-4CEC-B2AF-29147AC1F69E}">
          <p14:sldIdLst>
            <p14:sldId id="5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2F54"/>
    <a:srgbClr val="234465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5214" autoAdjust="0"/>
  </p:normalViewPr>
  <p:slideViewPr>
    <p:cSldViewPr showGuides="1">
      <p:cViewPr varScale="1">
        <p:scale>
          <a:sx n="75" d="100"/>
          <a:sy n="75" d="100"/>
        </p:scale>
        <p:origin x="850" y="53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-998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566"/>
    </p:cViewPr>
  </p:sorterViewPr>
  <p:notesViewPr>
    <p:cSldViewPr>
      <p:cViewPr varScale="1">
        <p:scale>
          <a:sx n="62" d="100"/>
          <a:sy n="62" d="100"/>
        </p:scale>
        <p:origin x="3154" y="72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hyperlink" Target="https://softuni.org/" TargetMode="Externa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F20103-83CC-4A54-8FDE-9D37FC2629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A53962-26EF-44E4-9E69-61B1727AB1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87215-0C8F-4762-A664-737A353EC9A4}" type="datetimeFigureOut">
              <a:rPr lang="bg-BG" smtClean="0"/>
              <a:t>17.11.2023 г.</a:t>
            </a:fld>
            <a:endParaRPr lang="bg-B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A6967E-448F-4887-8FCB-34482EFBCC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-1" y="8847000"/>
            <a:ext cx="6443999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z="1100" dirty="0"/>
              <a:t>© SoftUni – </a:t>
            </a:r>
            <a:r>
              <a:rPr lang="en-US" sz="1100" u="sng" dirty="0">
                <a:hlinkClick r:id="rId2"/>
              </a:rPr>
              <a:t>https://softuni.org</a:t>
            </a:r>
            <a:r>
              <a:rPr lang="en-US" sz="1100" dirty="0"/>
              <a:t>. Copyrighted document. Unauthorized copy or reproduction is not permitted.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6554C2-DDBA-40E2-9536-53A07EC502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443999" y="8847000"/>
            <a:ext cx="412413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318AE-53F9-47EA-B5FE-E9473933AF11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15060296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hyperlink" Target="https://softuni.org/" TargetMode="External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84649-876A-46C9-8472-14CB09C070D8}" type="datetimeFigureOut">
              <a:rPr lang="en-US" smtClean="0"/>
              <a:t>17-Nov-23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488999" y="8847000"/>
            <a:ext cx="367414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067CD-8E6B-4360-9AA8-C5DF2A48A6D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3A49B-3196-44DF-AC28-085C72EFBFF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-1" y="8847000"/>
            <a:ext cx="6488999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/>
            </a:lvl1pPr>
          </a:lstStyle>
          <a:p>
            <a:r>
              <a:rPr lang="en-US" dirty="0"/>
              <a:t>© SoftUni – </a:t>
            </a:r>
            <a:r>
              <a:rPr lang="en-US" u="sng" dirty="0">
                <a:hlinkClick r:id="rId2"/>
              </a:rPr>
              <a:t>https://softuni.org</a:t>
            </a:r>
            <a:r>
              <a:rPr lang="en-US" dirty="0"/>
              <a:t>. Copyrighted document. Unauthorized copy or reproduction is not permitted.</a:t>
            </a:r>
          </a:p>
        </p:txBody>
      </p:sp>
    </p:spTree>
    <p:extLst>
      <p:ext uri="{BB962C8B-B14F-4D97-AF65-F5344CB8AC3E}">
        <p14:creationId xmlns:p14="http://schemas.microsoft.com/office/powerpoint/2010/main" val="153084769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uni.org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uni.org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uni.org/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AD4FC103-09EE-469D-9AE4-134CE873D3E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-1" y="8847000"/>
            <a:ext cx="6488999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/>
            </a:lvl1pPr>
          </a:lstStyle>
          <a:p>
            <a:r>
              <a:rPr lang="en-US" dirty="0"/>
              <a:t>© SoftUni – </a:t>
            </a:r>
            <a:r>
              <a:rPr lang="en-US" u="sng" dirty="0">
                <a:hlinkClick r:id="rId3"/>
              </a:rPr>
              <a:t>https://softuni.org</a:t>
            </a:r>
            <a:r>
              <a:rPr lang="en-US" dirty="0"/>
              <a:t>. Copyrighted document. Unauthorized copy or reproduction is not permitted.</a:t>
            </a:r>
          </a:p>
        </p:txBody>
      </p:sp>
    </p:spTree>
    <p:extLst>
      <p:ext uri="{BB962C8B-B14F-4D97-AF65-F5344CB8AC3E}">
        <p14:creationId xmlns:p14="http://schemas.microsoft.com/office/powerpoint/2010/main" val="3543901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SoftUni – </a:t>
            </a:r>
            <a:r>
              <a:rPr lang="en-US" u="sng">
                <a:hlinkClick r:id="rId3"/>
              </a:rPr>
              <a:t>https://softuni.org</a:t>
            </a:r>
            <a:r>
              <a:rPr lang="en-US"/>
              <a:t>. Copyrighted document. Unauthorized copy or reproduction is not permitted.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257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49B984-F964-47FF-8179-0A3007CE21CD}"/>
              </a:ext>
            </a:extLst>
          </p:cNvPr>
          <p:cNvSpPr txBox="1">
            <a:spLocks/>
          </p:cNvSpPr>
          <p:nvPr/>
        </p:nvSpPr>
        <p:spPr>
          <a:xfrm>
            <a:off x="6488999" y="8847000"/>
            <a:ext cx="367414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BA5BD7-F043-4D1B-AA17-CD412FC534D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8ED309EA-542F-40B6-96FF-65DFCD00AAF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-1" y="8847000"/>
            <a:ext cx="6488999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/>
            </a:lvl1pPr>
          </a:lstStyle>
          <a:p>
            <a:r>
              <a:rPr lang="en-US" dirty="0"/>
              <a:t>© SoftUni – </a:t>
            </a:r>
            <a:r>
              <a:rPr lang="en-US" u="sng" dirty="0">
                <a:hlinkClick r:id="rId3"/>
              </a:rPr>
              <a:t>https://softuni.org</a:t>
            </a:r>
            <a:r>
              <a:rPr lang="en-US" dirty="0"/>
              <a:t>. Copyrighted document. Unauthorized copy or reproduction is not permitted.</a:t>
            </a:r>
          </a:p>
        </p:txBody>
      </p:sp>
    </p:spTree>
    <p:extLst>
      <p:ext uri="{BB962C8B-B14F-4D97-AF65-F5344CB8AC3E}">
        <p14:creationId xmlns:p14="http://schemas.microsoft.com/office/powerpoint/2010/main" val="4192778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softuni.org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Bottom">
            <a:extLst>
              <a:ext uri="{FF2B5EF4-FFF2-40B4-BE49-F238E27FC236}">
                <a16:creationId xmlns:a16="http://schemas.microsoft.com/office/drawing/2014/main" id="{6854D183-0374-4B3E-B2CE-32F308A81591}"/>
              </a:ext>
            </a:extLst>
          </p:cNvPr>
          <p:cNvSpPr/>
          <p:nvPr/>
        </p:nvSpPr>
        <p:spPr>
          <a:xfrm>
            <a:off x="0" y="6702676"/>
            <a:ext cx="12195176" cy="1553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398" b="0" i="0" u="none" strike="noStrike" kern="1200" cap="none" spc="0" normalizeH="0" baseline="0" noProof="0">
              <a:ln>
                <a:noFill/>
              </a:ln>
              <a:solidFill>
                <a:srgbClr val="F7C86D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1" name="Text Placeholder Company Site">
            <a:extLst>
              <a:ext uri="{FF2B5EF4-FFF2-40B4-BE49-F238E27FC236}">
                <a16:creationId xmlns:a16="http://schemas.microsoft.com/office/drawing/2014/main" id="{3E6B87B7-9D33-4EBB-BD4F-C0436BA3FD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8708505" y="6130863"/>
            <a:ext cx="2951518" cy="341556"/>
          </a:xfrm>
          <a:prstGeom prst="rect">
            <a:avLst/>
          </a:prstGeom>
          <a:noFill/>
          <a:effectLst/>
        </p:spPr>
        <p:txBody>
          <a:bodyPr wrap="square" lIns="36000" tIns="36000" rIns="36000" bIns="36000" rtlCol="0" anchor="ctr" anchorCtr="0">
            <a:noAutofit/>
          </a:bodyPr>
          <a:lstStyle>
            <a:lvl1pPr marL="0" indent="0" algn="r" rtl="0" fontAlgn="base" latinLnBrk="0">
              <a:spcBef>
                <a:spcPct val="0"/>
              </a:spcBef>
              <a:spcAft>
                <a:spcPct val="0"/>
              </a:spcAft>
              <a:buNone/>
              <a:defRPr lang="en-US" sz="1798" b="1" kern="1200" dirty="0" smtClean="0">
                <a:solidFill>
                  <a:schemeClr val="tx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 dirty="0"/>
              <a:t>Company Web Site</a:t>
            </a:r>
          </a:p>
        </p:txBody>
      </p:sp>
      <p:sp>
        <p:nvSpPr>
          <p:cNvPr id="30" name="Text Placeholder Company Name">
            <a:extLst>
              <a:ext uri="{FF2B5EF4-FFF2-40B4-BE49-F238E27FC236}">
                <a16:creationId xmlns:a16="http://schemas.microsoft.com/office/drawing/2014/main" id="{2EA92DCA-4DB5-4D03-ACD3-A6A296592D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8708505" y="5756628"/>
            <a:ext cx="2951518" cy="367080"/>
          </a:xfrm>
          <a:prstGeom prst="rect">
            <a:avLst/>
          </a:prstGeom>
          <a:noFill/>
          <a:effectLst/>
        </p:spPr>
        <p:txBody>
          <a:bodyPr wrap="square" lIns="36000" tIns="36000" rIns="36000" bIns="36000" rtlCol="0" anchor="ctr" anchorCtr="0">
            <a:noAutofit/>
          </a:bodyPr>
          <a:lstStyle>
            <a:lvl1pPr marL="0" indent="0" algn="r" rtl="0" fontAlgn="base" latinLnBrk="0">
              <a:spcBef>
                <a:spcPct val="0"/>
              </a:spcBef>
              <a:spcAft>
                <a:spcPct val="0"/>
              </a:spcAft>
              <a:buNone/>
              <a:defRPr lang="en-US" sz="1998" b="1" kern="1200" dirty="0" smtClean="0">
                <a:solidFill>
                  <a:schemeClr val="tx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 dirty="0"/>
              <a:t>Company Name</a:t>
            </a:r>
          </a:p>
        </p:txBody>
      </p:sp>
      <p:sp>
        <p:nvSpPr>
          <p:cNvPr id="40" name="Text Placeholder Author Position">
            <a:extLst>
              <a:ext uri="{FF2B5EF4-FFF2-40B4-BE49-F238E27FC236}">
                <a16:creationId xmlns:a16="http://schemas.microsoft.com/office/drawing/2014/main" id="{CD940256-851E-46C8-8BFB-A5ECA6C7DA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553082" y="5344180"/>
            <a:ext cx="2980696" cy="444793"/>
          </a:xfrm>
          <a:prstGeom prst="rect">
            <a:avLst/>
          </a:prstGeom>
          <a:noFill/>
          <a:effectLst/>
        </p:spPr>
        <p:txBody>
          <a:bodyPr wrap="square" lIns="36000" tIns="36000" rIns="36000" bIns="36000" rtlCol="0" anchor="ctr" anchorCtr="0">
            <a:spAutoFit/>
          </a:bodyPr>
          <a:lstStyle>
            <a:lvl1pPr marL="0" indent="0" algn="l" rtl="0" fontAlgn="base" latinLnBrk="0">
              <a:spcBef>
                <a:spcPct val="0"/>
              </a:spcBef>
              <a:spcAft>
                <a:spcPct val="0"/>
              </a:spcAft>
              <a:buNone/>
              <a:defRPr lang="en-US" sz="2398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 dirty="0"/>
              <a:t>Position</a:t>
            </a:r>
          </a:p>
        </p:txBody>
      </p:sp>
      <p:sp>
        <p:nvSpPr>
          <p:cNvPr id="36" name="Text Placeholder Author Name">
            <a:extLst>
              <a:ext uri="{FF2B5EF4-FFF2-40B4-BE49-F238E27FC236}">
                <a16:creationId xmlns:a16="http://schemas.microsoft.com/office/drawing/2014/main" id="{3B21F47B-DE1F-442D-A2B7-6866F87867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553082" y="4851838"/>
            <a:ext cx="2980696" cy="454398"/>
          </a:xfrm>
          <a:prstGeom prst="rect">
            <a:avLst/>
          </a:prstGeom>
          <a:noFill/>
          <a:effectLst/>
        </p:spPr>
        <p:txBody>
          <a:bodyPr wrap="square" lIns="36000" tIns="36000" rIns="36000" bIns="36000" rtlCol="0" anchor="ctr" anchorCtr="0">
            <a:noAutofit/>
          </a:bodyPr>
          <a:lstStyle>
            <a:lvl1pPr marL="0" indent="0" algn="l" rtl="0" fontAlgn="base" latinLnBrk="0">
              <a:spcBef>
                <a:spcPct val="0"/>
              </a:spcBef>
              <a:spcAft>
                <a:spcPct val="0"/>
              </a:spcAft>
              <a:buNone/>
              <a:defRPr lang="en-US" sz="2798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 dirty="0"/>
              <a:t>Author Name</a:t>
            </a:r>
          </a:p>
        </p:txBody>
      </p:sp>
      <p:sp>
        <p:nvSpPr>
          <p:cNvPr id="33" name="Picture Placeholder Title Image">
            <a:extLst>
              <a:ext uri="{FF2B5EF4-FFF2-40B4-BE49-F238E27FC236}">
                <a16:creationId xmlns:a16="http://schemas.microsoft.com/office/drawing/2014/main" id="{A04D819A-89E2-4714-8C56-1838BF467E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3082" y="2740913"/>
            <a:ext cx="4642919" cy="1936503"/>
          </a:xfrm>
        </p:spPr>
        <p:txBody>
          <a:bodyPr/>
          <a:lstStyle>
            <a:lvl1pPr marL="0" indent="0" algn="ctr" latinLnBrk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43" name="Presentation Subtitle">
            <a:extLst>
              <a:ext uri="{FF2B5EF4-FFF2-40B4-BE49-F238E27FC236}">
                <a16:creationId xmlns:a16="http://schemas.microsoft.com/office/drawing/2014/main" id="{37BDB812-1395-4B02-ABCF-6A331EEE23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4182" y="1258272"/>
            <a:ext cx="11083636" cy="1315728"/>
          </a:xfrm>
        </p:spPr>
        <p:txBody>
          <a:bodyPr anchor="t" anchorCtr="0">
            <a:normAutofit/>
          </a:bodyPr>
          <a:lstStyle>
            <a:lvl1pPr marL="0" indent="0" algn="ctr" latinLnBrk="0">
              <a:buNone/>
              <a:defRPr sz="3598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Presentation Subtitle</a:t>
            </a:r>
          </a:p>
        </p:txBody>
      </p:sp>
      <p:sp>
        <p:nvSpPr>
          <p:cNvPr id="2" name="Presentation Title">
            <a:extLst>
              <a:ext uri="{FF2B5EF4-FFF2-40B4-BE49-F238E27FC236}">
                <a16:creationId xmlns:a16="http://schemas.microsoft.com/office/drawing/2014/main" id="{A4DF3AB8-E6E3-4FCE-8A4A-ECD147720A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21502"/>
            <a:ext cx="11083636" cy="882654"/>
          </a:xfrm>
        </p:spPr>
        <p:txBody>
          <a:bodyPr/>
          <a:lstStyle>
            <a:lvl1pPr algn="ctr" latinLnBrk="0">
              <a:defRPr sz="4798"/>
            </a:lvl1pPr>
          </a:lstStyle>
          <a:p>
            <a:r>
              <a:rPr lang="en-US" noProof="0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97017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>
            <a:extLst>
              <a:ext uri="{FF2B5EF4-FFF2-40B4-BE49-F238E27FC236}">
                <a16:creationId xmlns:a16="http://schemas.microsoft.com/office/drawing/2014/main" id="{F888EE71-82B3-40F1-A63F-7417422FB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3030" y="6444000"/>
            <a:ext cx="367414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2BF067CD-8E6B-4360-9AA8-C5DF2A48A6D1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Text Placeholder Body">
            <a:extLst>
              <a:ext uri="{FF2B5EF4-FFF2-40B4-BE49-F238E27FC236}">
                <a16:creationId xmlns:a16="http://schemas.microsoft.com/office/drawing/2014/main" id="{A2ABE920-240F-4CF6-AD45-23ED489FAD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69002" y="1353866"/>
            <a:ext cx="7426234" cy="5219931"/>
          </a:xfrm>
        </p:spPr>
        <p:txBody>
          <a:bodyPr/>
          <a:lstStyle>
            <a:lvl1pPr latinLnBrk="0">
              <a:defRPr/>
            </a:lvl1pPr>
            <a:lvl2pPr latinLnBrk="0">
              <a:defRPr/>
            </a:lvl2pPr>
            <a:lvl3pPr latinLnBrk="0">
              <a:defRPr/>
            </a:lvl3pPr>
            <a:lvl4pPr latinLnBrk="0">
              <a:defRPr/>
            </a:lvl4pPr>
            <a:lvl5pPr latinLnBrk="0"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Picture Placeholder Left"/>
          <p:cNvSpPr>
            <a:spLocks noGrp="1"/>
          </p:cNvSpPr>
          <p:nvPr>
            <p:ph type="pic" idx="1" hasCustomPrompt="1"/>
          </p:nvPr>
        </p:nvSpPr>
        <p:spPr>
          <a:xfrm>
            <a:off x="190405" y="1355077"/>
            <a:ext cx="3889373" cy="536640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 latinLnBrk="0">
              <a:buNone/>
              <a:defRPr sz="2131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609219" indent="0">
              <a:buNone/>
              <a:defRPr sz="3731"/>
            </a:lvl2pPr>
            <a:lvl3pPr marL="1218438" indent="0">
              <a:buNone/>
              <a:defRPr sz="3198"/>
            </a:lvl3pPr>
            <a:lvl4pPr marL="1827657" indent="0">
              <a:buNone/>
              <a:defRPr sz="2665"/>
            </a:lvl4pPr>
            <a:lvl5pPr marL="2436876" indent="0">
              <a:buNone/>
              <a:defRPr sz="2665"/>
            </a:lvl5pPr>
            <a:lvl6pPr marL="3046096" indent="0">
              <a:buNone/>
              <a:defRPr sz="2665"/>
            </a:lvl6pPr>
            <a:lvl7pPr marL="3655315" indent="0">
              <a:buNone/>
              <a:defRPr sz="2665"/>
            </a:lvl7pPr>
            <a:lvl8pPr marL="4264533" indent="0">
              <a:buNone/>
              <a:defRPr sz="2665"/>
            </a:lvl8pPr>
            <a:lvl9pPr marL="4873752" indent="0">
              <a:buNone/>
              <a:defRPr sz="2665"/>
            </a:lvl9pPr>
          </a:lstStyle>
          <a:p>
            <a:r>
              <a:rPr lang="en-US" altLang="ko-KR" noProof="0"/>
              <a:t>Your Picture Here</a:t>
            </a:r>
          </a:p>
        </p:txBody>
      </p:sp>
      <p:sp>
        <p:nvSpPr>
          <p:cNvPr id="3" name="Rectangle Left Second"/>
          <p:cNvSpPr/>
          <p:nvPr/>
        </p:nvSpPr>
        <p:spPr>
          <a:xfrm>
            <a:off x="4127777" y="1748999"/>
            <a:ext cx="240001" cy="3360000"/>
          </a:xfrm>
          <a:prstGeom prst="rect">
            <a:avLst/>
          </a:prstGeom>
          <a:solidFill>
            <a:srgbClr val="072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398" b="0" i="0" u="none" strike="noStrike" kern="1200" cap="none" spc="0" normalizeH="0" baseline="0" noProof="0">
              <a:ln>
                <a:noFill/>
              </a:ln>
              <a:solidFill>
                <a:srgbClr val="F7C86D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" name="Rectangle Left First"/>
          <p:cNvSpPr/>
          <p:nvPr/>
        </p:nvSpPr>
        <p:spPr>
          <a:xfrm>
            <a:off x="4079775" y="1355073"/>
            <a:ext cx="48001" cy="5502926"/>
          </a:xfrm>
          <a:prstGeom prst="rect">
            <a:avLst/>
          </a:prstGeom>
          <a:solidFill>
            <a:srgbClr val="072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398" b="0" i="0" u="none" strike="noStrike" kern="1200" cap="none" spc="0" normalizeH="0" baseline="0" noProof="0">
              <a:ln>
                <a:noFill/>
              </a:ln>
              <a:solidFill>
                <a:srgbClr val="F7C86D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Rectangle Down">
            <a:extLst>
              <a:ext uri="{FF2B5EF4-FFF2-40B4-BE49-F238E27FC236}">
                <a16:creationId xmlns:a16="http://schemas.microsoft.com/office/drawing/2014/main" id="{E9B994EC-35A8-4A11-98CB-25DC28852F94}"/>
              </a:ext>
            </a:extLst>
          </p:cNvPr>
          <p:cNvSpPr/>
          <p:nvPr/>
        </p:nvSpPr>
        <p:spPr>
          <a:xfrm>
            <a:off x="2" y="6721482"/>
            <a:ext cx="12192000" cy="136518"/>
          </a:xfrm>
          <a:prstGeom prst="rect">
            <a:avLst/>
          </a:prstGeom>
          <a:solidFill>
            <a:srgbClr val="072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398" b="0" i="0" u="none" strike="noStrike" kern="1200" cap="none" spc="0" normalizeH="0" baseline="0" noProof="0">
              <a:ln>
                <a:noFill/>
              </a:ln>
              <a:solidFill>
                <a:srgbClr val="F7C86D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" name="Rectangle Top">
            <a:extLst>
              <a:ext uri="{FF2B5EF4-FFF2-40B4-BE49-F238E27FC236}">
                <a16:creationId xmlns:a16="http://schemas.microsoft.com/office/drawing/2014/main" id="{274B8F05-DFCE-47BD-BAFD-DF93E1A63BDD}"/>
              </a:ext>
            </a:extLst>
          </p:cNvPr>
          <p:cNvSpPr/>
          <p:nvPr userDrawn="1"/>
        </p:nvSpPr>
        <p:spPr>
          <a:xfrm>
            <a:off x="0" y="0"/>
            <a:ext cx="12196800" cy="1095376"/>
          </a:xfrm>
          <a:prstGeom prst="rect">
            <a:avLst/>
          </a:prstGeom>
          <a:solidFill>
            <a:srgbClr val="072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398" b="0" i="0" u="none" strike="noStrike" kern="1200" cap="none" spc="0" normalizeH="0" baseline="0" noProof="0">
              <a:ln>
                <a:noFill/>
              </a:ln>
              <a:solidFill>
                <a:srgbClr val="F7C86D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Slide Title">
            <a:extLst>
              <a:ext uri="{FF2B5EF4-FFF2-40B4-BE49-F238E27FC236}">
                <a16:creationId xmlns:a16="http://schemas.microsoft.com/office/drawing/2014/main" id="{3F218E34-55D7-4290-BFE4-80F31F9415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406" y="100750"/>
            <a:ext cx="9715594" cy="882654"/>
          </a:xfrm>
        </p:spPr>
        <p:txBody>
          <a:bodyPr/>
          <a:lstStyle>
            <a:lvl1pPr latinLnBrk="0"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Slide Title</a:t>
            </a:r>
          </a:p>
        </p:txBody>
      </p:sp>
      <p:pic>
        <p:nvPicPr>
          <p:cNvPr id="6" name="Logo SoftUni">
            <a:extLst>
              <a:ext uri="{FF2B5EF4-FFF2-40B4-BE49-F238E27FC236}">
                <a16:creationId xmlns:a16="http://schemas.microsoft.com/office/drawing/2014/main" id="{67311C66-2678-CF98-EBF0-19ADE3B159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44000" y="253184"/>
            <a:ext cx="1934372" cy="59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1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Bottom">
            <a:extLst>
              <a:ext uri="{FF2B5EF4-FFF2-40B4-BE49-F238E27FC236}">
                <a16:creationId xmlns:a16="http://schemas.microsoft.com/office/drawing/2014/main" id="{550A59F9-9A9D-4956-95B4-F78CC0DB1D59}"/>
              </a:ext>
            </a:extLst>
          </p:cNvPr>
          <p:cNvSpPr/>
          <p:nvPr userDrawn="1"/>
        </p:nvSpPr>
        <p:spPr>
          <a:xfrm>
            <a:off x="0" y="6371332"/>
            <a:ext cx="12195176" cy="487230"/>
          </a:xfrm>
          <a:prstGeom prst="rect">
            <a:avLst/>
          </a:prstGeom>
          <a:solidFill>
            <a:srgbClr val="072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398" b="0" i="0" u="none" strike="noStrike" kern="1200" cap="none" spc="0" normalizeH="0" baseline="0" noProof="0">
              <a:ln>
                <a:noFill/>
              </a:ln>
              <a:solidFill>
                <a:srgbClr val="F7C86D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3" name="Rectangle Bottom Copyright">
            <a:extLst>
              <a:ext uri="{FF2B5EF4-FFF2-40B4-BE49-F238E27FC236}">
                <a16:creationId xmlns:a16="http://schemas.microsoft.com/office/drawing/2014/main" id="{B07FB7FB-DA6C-4F5D-B068-357F0FCE27D8}"/>
              </a:ext>
            </a:extLst>
          </p:cNvPr>
          <p:cNvSpPr/>
          <p:nvPr userDrawn="1"/>
        </p:nvSpPr>
        <p:spPr>
          <a:xfrm>
            <a:off x="111000" y="6397925"/>
            <a:ext cx="11970000" cy="4162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noProof="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SoftUni </a:t>
            </a:r>
            <a:r>
              <a:rPr lang="en-US" sz="2000" noProof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en-US" sz="2000" u="none" noProof="0">
                <a:solidFill>
                  <a:srgbClr val="F2AC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</a:t>
            </a:r>
            <a:r>
              <a:rPr lang="en-US" sz="2000" u="none" noProof="0">
                <a:solidFill>
                  <a:schemeClr val="bg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://softuni.org</a:t>
            </a:r>
            <a:endParaRPr lang="en-US" sz="3200" u="none" noProof="0" dirty="0">
              <a:solidFill>
                <a:schemeClr val="bg1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lide Title">
            <a:extLst>
              <a:ext uri="{FF2B5EF4-FFF2-40B4-BE49-F238E27FC236}">
                <a16:creationId xmlns:a16="http://schemas.microsoft.com/office/drawing/2014/main" id="{7CFDBB16-985C-4CC7-B6DB-B81B36037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8" y="703244"/>
            <a:ext cx="5916372" cy="1033303"/>
          </a:xfrm>
          <a:prstGeom prst="rect">
            <a:avLst/>
          </a:prstGeom>
        </p:spPr>
        <p:txBody>
          <a:bodyPr wrap="none" lIns="0" tIns="0" rIns="0" bIns="0" anchor="ctr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l" defTabSz="913852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E">
                  <a:lumMod val="40000"/>
                  <a:lumOff val="60000"/>
                </a:srgbClr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kumimoji="0" lang="en-US" sz="8797" b="1" i="0" u="none" strike="noStrike" kern="1200" cap="none" spc="0" normalizeH="0" baseline="0" noProof="0" dirty="0">
                <a:ln>
                  <a:noFill/>
                </a:ln>
                <a:solidFill>
                  <a:srgbClr val="2344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Questions?</a:t>
            </a:r>
            <a:endParaRPr kumimoji="0" lang="en-US" sz="8797" b="1" i="0" u="none" strike="noStrike" kern="1200" cap="none" spc="150" normalizeH="0" baseline="0" noProof="0" dirty="0">
              <a:ln w="11430"/>
              <a:solidFill>
                <a:srgbClr val="234465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Logo SoftUni">
            <a:extLst>
              <a:ext uri="{FF2B5EF4-FFF2-40B4-BE49-F238E27FC236}">
                <a16:creationId xmlns:a16="http://schemas.microsoft.com/office/drawing/2014/main" id="{E8CA4B0D-29A8-B945-7B23-700B894DFD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67572" y="324000"/>
            <a:ext cx="1943428" cy="5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6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enter Icon"/>
          <p:cNvSpPr>
            <a:spLocks noChangeAspect="1"/>
          </p:cNvSpPr>
          <p:nvPr/>
        </p:nvSpPr>
        <p:spPr>
          <a:xfrm>
            <a:off x="4319736" y="867751"/>
            <a:ext cx="3552529" cy="3552529"/>
          </a:xfrm>
          <a:prstGeom prst="ellipse">
            <a:avLst/>
          </a:prstGeom>
          <a:solidFill>
            <a:srgbClr val="072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398" b="0" i="0" u="none" strike="noStrike" kern="1200" cap="none" spc="0" normalizeH="0" baseline="0" noProof="0">
              <a:ln>
                <a:noFill/>
              </a:ln>
              <a:solidFill>
                <a:srgbClr val="F7C86D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" name="Slide Subtitle"/>
          <p:cNvSpPr>
            <a:spLocks noGrp="1"/>
          </p:cNvSpPr>
          <p:nvPr>
            <p:ph type="subTitle" sz="quarter" idx="11" hasCustomPrompt="1"/>
          </p:nvPr>
        </p:nvSpPr>
        <p:spPr>
          <a:xfrm>
            <a:off x="615109" y="5585916"/>
            <a:ext cx="10961783" cy="7680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latinLnBrk="0">
              <a:buNone/>
              <a:defRPr sz="3998" b="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noProof="0" dirty="0"/>
              <a:t>Click to Edit Section Subtitle</a:t>
            </a:r>
          </a:p>
        </p:txBody>
      </p:sp>
      <p:sp>
        <p:nvSpPr>
          <p:cNvPr id="10" name="Slide Title"/>
          <p:cNvSpPr>
            <a:spLocks noGrp="1"/>
          </p:cNvSpPr>
          <p:nvPr>
            <p:ph type="title" sz="quarter" idx="10" hasCustomPrompt="1"/>
          </p:nvPr>
        </p:nvSpPr>
        <p:spPr>
          <a:xfrm>
            <a:off x="615109" y="4704825"/>
            <a:ext cx="10961783" cy="7680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latinLnBrk="0">
              <a:buNone/>
              <a:defRPr sz="5396" b="1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noProof="0" dirty="0"/>
              <a:t>Click to Edit Section Title</a:t>
            </a:r>
            <a:endParaRPr lang="en-US" altLang="ko-KR" noProof="0" dirty="0"/>
          </a:p>
        </p:txBody>
      </p:sp>
    </p:spTree>
    <p:extLst>
      <p:ext uri="{BB962C8B-B14F-4D97-AF65-F5344CB8AC3E}">
        <p14:creationId xmlns:p14="http://schemas.microsoft.com/office/powerpoint/2010/main" val="352921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C1780DB1-0AF0-4108-AFE1-9DA99F0DBC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1753030" y="6507000"/>
            <a:ext cx="367414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2BF067CD-8E6B-4360-9AA8-C5DF2A48A6D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Slide Body Text">
            <a:extLst>
              <a:ext uri="{FF2B5EF4-FFF2-40B4-BE49-F238E27FC236}">
                <a16:creationId xmlns:a16="http://schemas.microsoft.com/office/drawing/2014/main" id="{5A9D2960-6D42-439F-82E8-812822013A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402" y="1196125"/>
            <a:ext cx="11818096" cy="5528766"/>
          </a:xfrm>
        </p:spPr>
        <p:txBody>
          <a:bodyPr/>
          <a:lstStyle>
            <a:lvl1pPr latinLnBrk="0">
              <a:defRPr/>
            </a:lvl1pPr>
            <a:lvl2pPr latinLnBrk="0">
              <a:defRPr/>
            </a:lvl2pPr>
            <a:lvl3pPr latinLnBrk="0">
              <a:defRPr/>
            </a:lvl3pPr>
            <a:lvl4pPr latinLnBrk="0">
              <a:defRPr/>
            </a:lvl4pPr>
            <a:lvl5pPr latinLnBrk="0">
              <a:defRPr/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Rectangle Top">
            <a:extLst>
              <a:ext uri="{FF2B5EF4-FFF2-40B4-BE49-F238E27FC236}">
                <a16:creationId xmlns:a16="http://schemas.microsoft.com/office/drawing/2014/main" id="{391AFA4E-7870-4561-A1B8-AC956B0C8931}"/>
              </a:ext>
            </a:extLst>
          </p:cNvPr>
          <p:cNvSpPr/>
          <p:nvPr userDrawn="1"/>
        </p:nvSpPr>
        <p:spPr>
          <a:xfrm>
            <a:off x="0" y="0"/>
            <a:ext cx="12196800" cy="1095376"/>
          </a:xfrm>
          <a:prstGeom prst="rect">
            <a:avLst/>
          </a:prstGeom>
          <a:solidFill>
            <a:srgbClr val="072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398" b="0" i="0" u="none" strike="noStrike" kern="1200" cap="none" spc="0" normalizeH="0" baseline="0" noProof="0">
              <a:ln>
                <a:noFill/>
              </a:ln>
              <a:solidFill>
                <a:srgbClr val="072F54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" name="Slide Title">
            <a:extLst>
              <a:ext uri="{FF2B5EF4-FFF2-40B4-BE49-F238E27FC236}">
                <a16:creationId xmlns:a16="http://schemas.microsoft.com/office/drawing/2014/main" id="{19B5B676-7892-440F-8191-7109B2C598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406" y="100750"/>
            <a:ext cx="9715594" cy="882654"/>
          </a:xfrm>
        </p:spPr>
        <p:txBody>
          <a:bodyPr/>
          <a:lstStyle>
            <a:lvl1pPr latinLnBrk="0"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Slide Title</a:t>
            </a:r>
          </a:p>
        </p:txBody>
      </p:sp>
      <p:pic>
        <p:nvPicPr>
          <p:cNvPr id="4" name="Logo SoftUni">
            <a:extLst>
              <a:ext uri="{FF2B5EF4-FFF2-40B4-BE49-F238E27FC236}">
                <a16:creationId xmlns:a16="http://schemas.microsoft.com/office/drawing/2014/main" id="{52FF4530-3680-5A3D-A1A2-6F2486B9CF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44000" y="253184"/>
            <a:ext cx="1934372" cy="59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7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 Conce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>
            <a:extLst>
              <a:ext uri="{FF2B5EF4-FFF2-40B4-BE49-F238E27FC236}">
                <a16:creationId xmlns:a16="http://schemas.microsoft.com/office/drawing/2014/main" id="{0020EB61-2079-41A3-B356-B1D8D48D78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3030" y="6507000"/>
            <a:ext cx="367414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2BF067CD-8E6B-4360-9AA8-C5DF2A48A6D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Rectangle Left"/>
          <p:cNvSpPr/>
          <p:nvPr/>
        </p:nvSpPr>
        <p:spPr>
          <a:xfrm>
            <a:off x="0" y="0"/>
            <a:ext cx="1153830" cy="6858000"/>
          </a:xfrm>
          <a:prstGeom prst="rect">
            <a:avLst/>
          </a:prstGeom>
          <a:solidFill>
            <a:srgbClr val="072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398" b="0" i="0" u="none" strike="noStrike" kern="1200" cap="none" spc="0" normalizeH="0" baseline="0" noProof="0" dirty="0">
              <a:ln>
                <a:noFill/>
              </a:ln>
              <a:solidFill>
                <a:srgbClr val="F7C86D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3074" name="Picture Bulb" descr="Bul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5205" y="1792355"/>
            <a:ext cx="1830304" cy="406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Body Text">
            <a:extLst>
              <a:ext uri="{FF2B5EF4-FFF2-40B4-BE49-F238E27FC236}">
                <a16:creationId xmlns:a16="http://schemas.microsoft.com/office/drawing/2014/main" id="{CB4CB13C-66A1-466B-A6C1-B0BABF5CFE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66000" y="1121143"/>
            <a:ext cx="10129234" cy="5546589"/>
          </a:xfrm>
        </p:spPr>
        <p:txBody>
          <a:bodyPr/>
          <a:lstStyle>
            <a:lvl1pPr latinLnBrk="0">
              <a:defRPr>
                <a:solidFill>
                  <a:schemeClr val="tx1"/>
                </a:solidFill>
              </a:defRPr>
            </a:lvl1pPr>
            <a:lvl2pPr latinLnBrk="0">
              <a:defRPr>
                <a:solidFill>
                  <a:schemeClr val="tx1"/>
                </a:solidFill>
              </a:defRPr>
            </a:lvl2pPr>
            <a:lvl3pPr latinLnBrk="0">
              <a:defRPr>
                <a:solidFill>
                  <a:schemeClr val="tx1"/>
                </a:solidFill>
              </a:defRPr>
            </a:lvl3pPr>
            <a:lvl4pPr latinLnBrk="0">
              <a:defRPr>
                <a:solidFill>
                  <a:schemeClr val="tx1"/>
                </a:solidFill>
              </a:defRPr>
            </a:lvl4pPr>
            <a:lvl5pPr latinLnBrk="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Slide Title">
            <a:extLst>
              <a:ext uri="{FF2B5EF4-FFF2-40B4-BE49-F238E27FC236}">
                <a16:creationId xmlns:a16="http://schemas.microsoft.com/office/drawing/2014/main" id="{E2DA9691-CDF5-499C-94BB-AAA61DAC1B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6957" y="100750"/>
            <a:ext cx="8625520" cy="882654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US" noProof="0" dirty="0"/>
              <a:t>Slide Title</a:t>
            </a:r>
          </a:p>
        </p:txBody>
      </p:sp>
      <p:pic>
        <p:nvPicPr>
          <p:cNvPr id="2" name="Logo SoftUni">
            <a:extLst>
              <a:ext uri="{FF2B5EF4-FFF2-40B4-BE49-F238E27FC236}">
                <a16:creationId xmlns:a16="http://schemas.microsoft.com/office/drawing/2014/main" id="{8C8BACF9-E996-4974-09B0-34802E6D18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44000" y="253184"/>
            <a:ext cx="1943428" cy="5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3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ortant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>
            <a:extLst>
              <a:ext uri="{FF2B5EF4-FFF2-40B4-BE49-F238E27FC236}">
                <a16:creationId xmlns:a16="http://schemas.microsoft.com/office/drawing/2014/main" id="{1865BF6B-7F07-4E9C-879F-80E36EEB34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3030" y="6507000"/>
            <a:ext cx="367414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2BF067CD-8E6B-4360-9AA8-C5DF2A48A6D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2" name="Rectangle Left">
            <a:extLst>
              <a:ext uri="{FF2B5EF4-FFF2-40B4-BE49-F238E27FC236}">
                <a16:creationId xmlns:a16="http://schemas.microsoft.com/office/drawing/2014/main" id="{345FB1C8-7F66-4D5C-ACCE-AE919936BCFD}"/>
              </a:ext>
            </a:extLst>
          </p:cNvPr>
          <p:cNvSpPr/>
          <p:nvPr/>
        </p:nvSpPr>
        <p:spPr>
          <a:xfrm>
            <a:off x="0" y="0"/>
            <a:ext cx="1153830" cy="6858000"/>
          </a:xfrm>
          <a:prstGeom prst="rect">
            <a:avLst/>
          </a:prstGeom>
          <a:solidFill>
            <a:srgbClr val="072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398" b="0" i="0" u="none" strike="noStrike" kern="1200" cap="none" spc="0" normalizeH="0" baseline="0" noProof="0" dirty="0">
              <a:ln>
                <a:noFill/>
              </a:ln>
              <a:solidFill>
                <a:srgbClr val="F7C86D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3074" name="Picture Bulb" descr="Bul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0027" y="3314704"/>
            <a:ext cx="1260665" cy="279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Body Text">
            <a:extLst>
              <a:ext uri="{FF2B5EF4-FFF2-40B4-BE49-F238E27FC236}">
                <a16:creationId xmlns:a16="http://schemas.microsoft.com/office/drawing/2014/main" id="{6157C8DE-E0AF-422B-BBB1-F0AF1264B5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3561" y="1121143"/>
            <a:ext cx="10321675" cy="5546589"/>
          </a:xfrm>
        </p:spPr>
        <p:txBody>
          <a:bodyPr/>
          <a:lstStyle>
            <a:lvl1pPr latinLnBrk="0">
              <a:defRPr>
                <a:solidFill>
                  <a:schemeClr val="tx1"/>
                </a:solidFill>
              </a:defRPr>
            </a:lvl1pPr>
            <a:lvl2pPr latinLnBrk="0">
              <a:defRPr>
                <a:solidFill>
                  <a:schemeClr val="tx1"/>
                </a:solidFill>
              </a:defRPr>
            </a:lvl2pPr>
            <a:lvl3pPr latinLnBrk="0">
              <a:defRPr>
                <a:solidFill>
                  <a:schemeClr val="tx1"/>
                </a:solidFill>
              </a:defRPr>
            </a:lvl3pPr>
            <a:lvl4pPr latinLnBrk="0">
              <a:defRPr>
                <a:solidFill>
                  <a:schemeClr val="tx1"/>
                </a:solidFill>
              </a:defRPr>
            </a:lvl4pPr>
            <a:lvl5pPr latinLnBrk="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Slide Title">
            <a:extLst>
              <a:ext uri="{FF2B5EF4-FFF2-40B4-BE49-F238E27FC236}">
                <a16:creationId xmlns:a16="http://schemas.microsoft.com/office/drawing/2014/main" id="{0D5CC956-5C4A-44BE-8F8B-327FAFA51E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6957" y="100750"/>
            <a:ext cx="8669044" cy="882654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US" noProof="0" dirty="0"/>
              <a:t>Slide Title</a:t>
            </a:r>
          </a:p>
        </p:txBody>
      </p:sp>
      <p:pic>
        <p:nvPicPr>
          <p:cNvPr id="3" name="Logo SoftUni">
            <a:extLst>
              <a:ext uri="{FF2B5EF4-FFF2-40B4-BE49-F238E27FC236}">
                <a16:creationId xmlns:a16="http://schemas.microsoft.com/office/drawing/2014/main" id="{E84839E4-6522-3199-ED5A-86D3315D59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44000" y="253184"/>
            <a:ext cx="1943428" cy="5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5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">
            <a:extLst>
              <a:ext uri="{FF2B5EF4-FFF2-40B4-BE49-F238E27FC236}">
                <a16:creationId xmlns:a16="http://schemas.microsoft.com/office/drawing/2014/main" id="{F0B8C963-1813-4B69-AD27-6D02EBBBB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3030" y="6507000"/>
            <a:ext cx="367414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2BF067CD-8E6B-4360-9AA8-C5DF2A48A6D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Rectangle Left">
            <a:extLst>
              <a:ext uri="{FF2B5EF4-FFF2-40B4-BE49-F238E27FC236}">
                <a16:creationId xmlns:a16="http://schemas.microsoft.com/office/drawing/2014/main" id="{345FB1C8-7F66-4D5C-ACCE-AE919936BCFD}"/>
              </a:ext>
            </a:extLst>
          </p:cNvPr>
          <p:cNvSpPr/>
          <p:nvPr userDrawn="1"/>
        </p:nvSpPr>
        <p:spPr>
          <a:xfrm>
            <a:off x="0" y="0"/>
            <a:ext cx="429471" cy="6858000"/>
          </a:xfrm>
          <a:prstGeom prst="rect">
            <a:avLst/>
          </a:prstGeom>
          <a:solidFill>
            <a:srgbClr val="072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398" b="0" i="0" u="none" strike="noStrike" kern="1200" cap="none" spc="0" normalizeH="0" baseline="0" noProof="0" dirty="0">
              <a:ln>
                <a:noFill/>
              </a:ln>
              <a:solidFill>
                <a:srgbClr val="F7C86D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4" name="Picture Bulb" descr="Bul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000" y="5098868"/>
            <a:ext cx="779209" cy="172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Body Text">
            <a:extLst>
              <a:ext uri="{FF2B5EF4-FFF2-40B4-BE49-F238E27FC236}">
                <a16:creationId xmlns:a16="http://schemas.microsoft.com/office/drawing/2014/main" id="{7296EDA7-D37D-4B31-A888-371F080412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5176" y="1121143"/>
            <a:ext cx="11410061" cy="5546589"/>
          </a:xfrm>
        </p:spPr>
        <p:txBody>
          <a:bodyPr/>
          <a:lstStyle>
            <a:lvl1pPr latinLnBrk="0">
              <a:defRPr>
                <a:solidFill>
                  <a:schemeClr val="tx1"/>
                </a:solidFill>
              </a:defRPr>
            </a:lvl1pPr>
            <a:lvl2pPr latinLnBrk="0">
              <a:defRPr>
                <a:solidFill>
                  <a:schemeClr val="tx1"/>
                </a:solidFill>
              </a:defRPr>
            </a:lvl2pPr>
            <a:lvl3pPr latinLnBrk="0">
              <a:defRPr>
                <a:solidFill>
                  <a:schemeClr val="tx1"/>
                </a:solidFill>
              </a:defRPr>
            </a:lvl3pPr>
            <a:lvl4pPr latinLnBrk="0">
              <a:defRPr>
                <a:solidFill>
                  <a:schemeClr val="tx1"/>
                </a:solidFill>
              </a:defRPr>
            </a:lvl4pPr>
            <a:lvl5pPr latinLnBrk="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Slide Title">
            <a:extLst>
              <a:ext uri="{FF2B5EF4-FFF2-40B4-BE49-F238E27FC236}">
                <a16:creationId xmlns:a16="http://schemas.microsoft.com/office/drawing/2014/main" id="{55A88B09-3557-48A3-BF27-42699C2692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177" y="100750"/>
            <a:ext cx="9380824" cy="882654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US" noProof="0" dirty="0"/>
              <a:t>Slide Title</a:t>
            </a:r>
          </a:p>
        </p:txBody>
      </p:sp>
      <p:pic>
        <p:nvPicPr>
          <p:cNvPr id="2" name="Logo SoftUni">
            <a:extLst>
              <a:ext uri="{FF2B5EF4-FFF2-40B4-BE49-F238E27FC236}">
                <a16:creationId xmlns:a16="http://schemas.microsoft.com/office/drawing/2014/main" id="{B4AC3AFD-29DF-FC4C-81C2-DCF188F216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44000" y="253184"/>
            <a:ext cx="1943428" cy="5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6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rce Code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509D954E-A844-4072-A556-DE584BEB93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3030" y="6507000"/>
            <a:ext cx="367414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2BF067CD-8E6B-4360-9AA8-C5DF2A48A6D1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Code Box">
            <a:extLst>
              <a:ext uri="{FF2B5EF4-FFF2-40B4-BE49-F238E27FC236}">
                <a16:creationId xmlns:a16="http://schemas.microsoft.com/office/drawing/2014/main" id="{3278A82F-5546-4977-9F75-2A933B4159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234" y="1931154"/>
            <a:ext cx="10949531" cy="1362846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tx1">
                <a:lumMod val="50000"/>
              </a:schemeClr>
            </a:solidFill>
          </a:ln>
        </p:spPr>
        <p:txBody>
          <a:bodyPr wrap="square" lIns="144000" tIns="108000" rIns="144000" bIns="108000">
            <a:spAutoFit/>
          </a:bodyPr>
          <a:lstStyle>
            <a:lvl1pPr marL="0" indent="0" latinLnBrk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lang="en-US" sz="2398" b="1" noProof="1" smtClean="0">
                <a:solidFill>
                  <a:schemeClr val="tx1"/>
                </a:solidFill>
                <a:effectLst/>
                <a:latin typeface="Consolas" pitchFamily="49" charset="0"/>
                <a:cs typeface="Consolas" pitchFamily="49" charset="0"/>
              </a:defRPr>
            </a:lvl1pPr>
          </a:lstStyle>
          <a:p>
            <a:pPr marL="0" lvl="0"/>
            <a:r>
              <a:rPr lang="en-US" noProof="1"/>
              <a:t>Source code box</a:t>
            </a:r>
          </a:p>
          <a:p>
            <a:pPr marL="0" lvl="0"/>
            <a:r>
              <a:rPr lang="en-US" noProof="1"/>
              <a:t>…</a:t>
            </a:r>
          </a:p>
          <a:p>
            <a:pPr marL="0" lvl="0"/>
            <a:r>
              <a:rPr lang="en-US" noProof="1"/>
              <a:t>…</a:t>
            </a:r>
          </a:p>
        </p:txBody>
      </p:sp>
      <p:sp>
        <p:nvSpPr>
          <p:cNvPr id="21" name="Slide Body Text">
            <a:extLst>
              <a:ext uri="{FF2B5EF4-FFF2-40B4-BE49-F238E27FC236}">
                <a16:creationId xmlns:a16="http://schemas.microsoft.com/office/drawing/2014/main" id="{04F318BE-2BAD-4677-871C-D78A4BF0CB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501" y="1196126"/>
            <a:ext cx="11811097" cy="5561124"/>
          </a:xfrm>
        </p:spPr>
        <p:txBody>
          <a:bodyPr/>
          <a:lstStyle>
            <a:lvl1pPr marL="0" indent="0" latinLnBrk="0">
              <a:buNone/>
              <a:defRPr>
                <a:solidFill>
                  <a:schemeClr val="tx1"/>
                </a:solidFill>
              </a:defRPr>
            </a:lvl1pPr>
            <a:lvl2pPr marL="609219" indent="0">
              <a:buNone/>
              <a:defRPr/>
            </a:lvl2pPr>
          </a:lstStyle>
          <a:p>
            <a:pPr lvl="0"/>
            <a:r>
              <a:rPr lang="en-US" noProof="0"/>
              <a:t>Sample source code:</a:t>
            </a:r>
          </a:p>
        </p:txBody>
      </p:sp>
      <p:sp>
        <p:nvSpPr>
          <p:cNvPr id="9" name="Rectangle Top">
            <a:extLst>
              <a:ext uri="{FF2B5EF4-FFF2-40B4-BE49-F238E27FC236}">
                <a16:creationId xmlns:a16="http://schemas.microsoft.com/office/drawing/2014/main" id="{A15CE03A-0933-4E5D-9EA1-718D4F802FFC}"/>
              </a:ext>
            </a:extLst>
          </p:cNvPr>
          <p:cNvSpPr/>
          <p:nvPr userDrawn="1"/>
        </p:nvSpPr>
        <p:spPr>
          <a:xfrm>
            <a:off x="0" y="0"/>
            <a:ext cx="12196800" cy="1095376"/>
          </a:xfrm>
          <a:prstGeom prst="rect">
            <a:avLst/>
          </a:prstGeom>
          <a:solidFill>
            <a:srgbClr val="072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398" b="0" i="0" u="none" strike="noStrike" kern="1200" cap="none" spc="0" normalizeH="0" baseline="0" noProof="0">
              <a:ln>
                <a:noFill/>
              </a:ln>
              <a:solidFill>
                <a:srgbClr val="F7C86D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" name="Slide Title">
            <a:extLst>
              <a:ext uri="{FF2B5EF4-FFF2-40B4-BE49-F238E27FC236}">
                <a16:creationId xmlns:a16="http://schemas.microsoft.com/office/drawing/2014/main" id="{47D60833-F0A9-4F29-8C06-A963A7C8BE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406" y="100750"/>
            <a:ext cx="9715594" cy="882654"/>
          </a:xfrm>
        </p:spPr>
        <p:txBody>
          <a:bodyPr/>
          <a:lstStyle>
            <a:lvl1pPr latinLnBrk="0"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Slide Title</a:t>
            </a:r>
          </a:p>
        </p:txBody>
      </p:sp>
      <p:pic>
        <p:nvPicPr>
          <p:cNvPr id="4" name="Logo SoftUni">
            <a:extLst>
              <a:ext uri="{FF2B5EF4-FFF2-40B4-BE49-F238E27FC236}">
                <a16:creationId xmlns:a16="http://schemas.microsoft.com/office/drawing/2014/main" id="{05DEDA90-5371-05B2-F56C-0687280770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44000" y="253184"/>
            <a:ext cx="1934372" cy="59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2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">
            <a:extLst>
              <a:ext uri="{FF2B5EF4-FFF2-40B4-BE49-F238E27FC236}">
                <a16:creationId xmlns:a16="http://schemas.microsoft.com/office/drawing/2014/main" id="{39DDE17E-5472-41F3-AF5F-54DFF10DC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3030" y="6507000"/>
            <a:ext cx="367414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2BF067CD-8E6B-4360-9AA8-C5DF2A48A6D1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3" name="Slide Body Text">
            <a:extLst>
              <a:ext uri="{FF2B5EF4-FFF2-40B4-BE49-F238E27FC236}">
                <a16:creationId xmlns:a16="http://schemas.microsoft.com/office/drawing/2014/main" id="{889D93F4-ABFA-46BF-8E5D-FE6562ACB2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6766" y="1371604"/>
            <a:ext cx="9049234" cy="5207396"/>
          </a:xfrm>
        </p:spPr>
        <p:txBody>
          <a:bodyPr>
            <a:normAutofit/>
          </a:bodyPr>
          <a:lstStyle>
            <a:lvl1pPr marL="514042" indent="-514042" latinLnBrk="0">
              <a:buFont typeface="+mj-lt"/>
              <a:buAutoNum type="arabicPeriod"/>
              <a:defRPr sz="3600">
                <a:solidFill>
                  <a:schemeClr val="tx1"/>
                </a:solidFill>
              </a:defRPr>
            </a:lvl1pPr>
            <a:lvl2pPr>
              <a:defRPr sz="3400"/>
            </a:lvl2pPr>
          </a:lstStyle>
          <a:p>
            <a:pPr lvl="0"/>
            <a:r>
              <a:rPr lang="en-US" noProof="0"/>
              <a:t>…</a:t>
            </a:r>
          </a:p>
          <a:p>
            <a:pPr lvl="1"/>
            <a:r>
              <a:rPr lang="en-US" noProof="0"/>
              <a:t>…</a:t>
            </a:r>
          </a:p>
          <a:p>
            <a:pPr lvl="1"/>
            <a:r>
              <a:rPr lang="en-US" noProof="0"/>
              <a:t>…</a:t>
            </a:r>
          </a:p>
          <a:p>
            <a:pPr lvl="0"/>
            <a:r>
              <a:rPr lang="en-US" noProof="0"/>
              <a:t>…</a:t>
            </a:r>
          </a:p>
          <a:p>
            <a:pPr lvl="1"/>
            <a:r>
              <a:rPr lang="en-US" noProof="0"/>
              <a:t>…</a:t>
            </a:r>
          </a:p>
          <a:p>
            <a:pPr lvl="1"/>
            <a:r>
              <a:rPr lang="en-US" noProof="0"/>
              <a:t>…</a:t>
            </a:r>
          </a:p>
          <a:p>
            <a:pPr lvl="0"/>
            <a:r>
              <a:rPr lang="en-US" noProof="0"/>
              <a:t>…</a:t>
            </a:r>
          </a:p>
        </p:txBody>
      </p:sp>
      <p:sp>
        <p:nvSpPr>
          <p:cNvPr id="8" name="Rectangle Top">
            <a:extLst>
              <a:ext uri="{FF2B5EF4-FFF2-40B4-BE49-F238E27FC236}">
                <a16:creationId xmlns:a16="http://schemas.microsoft.com/office/drawing/2014/main" id="{930E0800-9260-4369-8330-8264DD33C5CE}"/>
              </a:ext>
            </a:extLst>
          </p:cNvPr>
          <p:cNvSpPr/>
          <p:nvPr userDrawn="1"/>
        </p:nvSpPr>
        <p:spPr>
          <a:xfrm>
            <a:off x="0" y="0"/>
            <a:ext cx="12196800" cy="1095376"/>
          </a:xfrm>
          <a:prstGeom prst="rect">
            <a:avLst/>
          </a:prstGeom>
          <a:solidFill>
            <a:srgbClr val="072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398" b="0" i="0" u="none" strike="noStrike" kern="1200" cap="none" spc="0" normalizeH="0" baseline="0" noProof="0">
              <a:ln>
                <a:noFill/>
              </a:ln>
              <a:solidFill>
                <a:srgbClr val="F7C86D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Slide Title">
            <a:extLst>
              <a:ext uri="{FF2B5EF4-FFF2-40B4-BE49-F238E27FC236}">
                <a16:creationId xmlns:a16="http://schemas.microsoft.com/office/drawing/2014/main" id="{357D7BE1-6358-42CC-94F3-7BCDD91DCB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406" y="100750"/>
            <a:ext cx="9715594" cy="882654"/>
          </a:xfrm>
        </p:spPr>
        <p:txBody>
          <a:bodyPr/>
          <a:lstStyle>
            <a:lvl1pPr latinLnBrk="0"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Table of Contents</a:t>
            </a:r>
          </a:p>
        </p:txBody>
      </p:sp>
      <p:pic>
        <p:nvPicPr>
          <p:cNvPr id="3" name="Logo SoftUni">
            <a:extLst>
              <a:ext uri="{FF2B5EF4-FFF2-40B4-BE49-F238E27FC236}">
                <a16:creationId xmlns:a16="http://schemas.microsoft.com/office/drawing/2014/main" id="{A37F07A4-03BA-D08A-8387-C0E04FB70C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44000" y="253184"/>
            <a:ext cx="1934372" cy="59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2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Bottom"/>
          <p:cNvSpPr/>
          <p:nvPr/>
        </p:nvSpPr>
        <p:spPr>
          <a:xfrm>
            <a:off x="2" y="6264000"/>
            <a:ext cx="12192000" cy="594000"/>
          </a:xfrm>
          <a:prstGeom prst="rect">
            <a:avLst/>
          </a:prstGeom>
          <a:solidFill>
            <a:srgbClr val="072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56" tIns="60928" rIns="121856" bIns="609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398" b="0" i="0" u="none" strike="noStrike" kern="1200" cap="none" spc="0" normalizeH="0" baseline="0" noProof="0">
              <a:ln>
                <a:noFill/>
              </a:ln>
              <a:solidFill>
                <a:srgbClr val="F7C86D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6750ECE4-94E0-469B-B8E4-562792823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3030" y="6462000"/>
            <a:ext cx="367414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2BF067CD-8E6B-4360-9AA8-C5DF2A48A6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Oval Logo Holder"/>
          <p:cNvSpPr/>
          <p:nvPr/>
        </p:nvSpPr>
        <p:spPr>
          <a:xfrm>
            <a:off x="5161650" y="4824665"/>
            <a:ext cx="1868701" cy="1868701"/>
          </a:xfrm>
          <a:prstGeom prst="ellipse">
            <a:avLst/>
          </a:prstGeom>
          <a:solidFill>
            <a:srgbClr val="072F54"/>
          </a:solidFill>
          <a:ln w="635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398" b="0" i="0" u="none" strike="noStrike" kern="1200" cap="none" spc="0" normalizeH="0" baseline="0" noProof="0">
              <a:ln>
                <a:noFill/>
              </a:ln>
              <a:solidFill>
                <a:srgbClr val="F7C86D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Rectangle Top">
            <a:extLst>
              <a:ext uri="{FF2B5EF4-FFF2-40B4-BE49-F238E27FC236}">
                <a16:creationId xmlns:a16="http://schemas.microsoft.com/office/drawing/2014/main" id="{E03301DA-D0AF-46FD-8740-2F761250203A}"/>
              </a:ext>
            </a:extLst>
          </p:cNvPr>
          <p:cNvSpPr/>
          <p:nvPr userDrawn="1"/>
        </p:nvSpPr>
        <p:spPr>
          <a:xfrm>
            <a:off x="0" y="0"/>
            <a:ext cx="12196800" cy="1095376"/>
          </a:xfrm>
          <a:prstGeom prst="rect">
            <a:avLst/>
          </a:prstGeom>
          <a:solidFill>
            <a:srgbClr val="072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398" b="0" i="0" u="none" strike="noStrike" kern="1200" cap="none" spc="0" normalizeH="0" baseline="0" noProof="0">
              <a:ln>
                <a:noFill/>
              </a:ln>
              <a:solidFill>
                <a:srgbClr val="F7C86D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5" name="Slide Title">
            <a:extLst>
              <a:ext uri="{FF2B5EF4-FFF2-40B4-BE49-F238E27FC236}">
                <a16:creationId xmlns:a16="http://schemas.microsoft.com/office/drawing/2014/main" id="{EA9A94D1-F9F6-4D7B-85E3-896A987B6A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406" y="100750"/>
            <a:ext cx="9715594" cy="882654"/>
          </a:xfrm>
        </p:spPr>
        <p:txBody>
          <a:bodyPr/>
          <a:lstStyle>
            <a:lvl1pPr latinLnBrk="0"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Slide Title</a:t>
            </a:r>
          </a:p>
        </p:txBody>
      </p:sp>
      <p:pic>
        <p:nvPicPr>
          <p:cNvPr id="3" name="Logo SoftUni">
            <a:extLst>
              <a:ext uri="{FF2B5EF4-FFF2-40B4-BE49-F238E27FC236}">
                <a16:creationId xmlns:a16="http://schemas.microsoft.com/office/drawing/2014/main" id="{3F99E04B-1818-AC2B-6D7C-922DE19880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44000" y="253184"/>
            <a:ext cx="1934372" cy="595457"/>
          </a:xfrm>
          <a:prstGeom prst="rect">
            <a:avLst/>
          </a:prstGeom>
        </p:spPr>
      </p:pic>
      <p:pic>
        <p:nvPicPr>
          <p:cNvPr id="6" name="Logo SoftUni">
            <a:extLst>
              <a:ext uri="{FF2B5EF4-FFF2-40B4-BE49-F238E27FC236}">
                <a16:creationId xmlns:a16="http://schemas.microsoft.com/office/drawing/2014/main" id="{18C2D8D2-B082-91A9-AB57-E789FFDE2E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52167" y="5546624"/>
            <a:ext cx="1453323" cy="447376"/>
          </a:xfrm>
          <a:prstGeom prst="rect">
            <a:avLst/>
          </a:prstGeom>
        </p:spPr>
      </p:pic>
      <p:sp>
        <p:nvSpPr>
          <p:cNvPr id="9" name="Text Placeholder Left">
            <a:extLst>
              <a:ext uri="{FF2B5EF4-FFF2-40B4-BE49-F238E27FC236}">
                <a16:creationId xmlns:a16="http://schemas.microsoft.com/office/drawing/2014/main" id="{C8A626D2-456B-41EF-9818-EA8DD7E314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402" y="1195931"/>
            <a:ext cx="5545598" cy="4957073"/>
          </a:xfrm>
        </p:spPr>
        <p:txBody>
          <a:bodyPr/>
          <a:lstStyle>
            <a:lvl1pPr latinLnBrk="0">
              <a:defRPr/>
            </a:lvl1pPr>
            <a:lvl2pPr latinLnBrk="0">
              <a:defRPr/>
            </a:lvl2pPr>
            <a:lvl3pPr latinLnBrk="0">
              <a:defRPr/>
            </a:lvl3pPr>
            <a:lvl4pPr latinLnBrk="0">
              <a:defRPr/>
            </a:lvl4pPr>
            <a:lvl5pPr latinLnBrk="0">
              <a:defRPr/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 Placeholder Right">
            <a:extLst>
              <a:ext uri="{FF2B5EF4-FFF2-40B4-BE49-F238E27FC236}">
                <a16:creationId xmlns:a16="http://schemas.microsoft.com/office/drawing/2014/main" id="{AF69A59F-C564-4A04-B1CC-31C2614999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000" y="1195931"/>
            <a:ext cx="5545597" cy="4957073"/>
          </a:xfrm>
        </p:spPr>
        <p:txBody>
          <a:bodyPr/>
          <a:lstStyle>
            <a:lvl1pPr latinLnBrk="0">
              <a:defRPr/>
            </a:lvl1pPr>
            <a:lvl2pPr latinLnBrk="0">
              <a:defRPr/>
            </a:lvl2pPr>
            <a:lvl3pPr latinLnBrk="0">
              <a:defRPr/>
            </a:lvl3pPr>
            <a:lvl4pPr latinLnBrk="0">
              <a:defRPr/>
            </a:lvl4pPr>
            <a:lvl5pPr latinLnBrk="0">
              <a:defRPr/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40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Background" descr="SoftUni Background">
            <a:extLst>
              <a:ext uri="{FF2B5EF4-FFF2-40B4-BE49-F238E27FC236}">
                <a16:creationId xmlns:a16="http://schemas.microsoft.com/office/drawing/2014/main" id="{5BE90A63-DDD9-4B3B-A234-DF69B9BC81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1672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Slide Body Text">
            <a:extLst>
              <a:ext uri="{FF2B5EF4-FFF2-40B4-BE49-F238E27FC236}">
                <a16:creationId xmlns:a16="http://schemas.microsoft.com/office/drawing/2014/main" id="{90CBFB32-9F46-4F2F-8A54-9EE8BED27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404" y="1138844"/>
            <a:ext cx="11804830" cy="5530156"/>
          </a:xfrm>
          <a:prstGeom prst="rect">
            <a:avLst/>
          </a:prstGeom>
        </p:spPr>
        <p:txBody>
          <a:bodyPr vert="horz" lIns="108000" tIns="36000" rIns="108000" bIns="36000" rtlCol="0">
            <a:norm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0" name="Slide Title">
            <a:extLst>
              <a:ext uri="{FF2B5EF4-FFF2-40B4-BE49-F238E27FC236}">
                <a16:creationId xmlns:a16="http://schemas.microsoft.com/office/drawing/2014/main" id="{B770C392-3003-4C35-9625-BB041F825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05" y="100750"/>
            <a:ext cx="11804829" cy="882654"/>
          </a:xfrm>
          <a:prstGeom prst="rect">
            <a:avLst/>
          </a:prstGeom>
        </p:spPr>
        <p:txBody>
          <a:bodyPr vert="horz" lIns="108000" tIns="36000" rIns="108000" bIns="3600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78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9" r:id="rId2"/>
    <p:sldLayoutId id="2147483681" r:id="rId3"/>
    <p:sldLayoutId id="2147483679" r:id="rId4"/>
    <p:sldLayoutId id="2147483680" r:id="rId5"/>
    <p:sldLayoutId id="2147483688" r:id="rId6"/>
    <p:sldLayoutId id="2147483684" r:id="rId7"/>
    <p:sldLayoutId id="2147483677" r:id="rId8"/>
    <p:sldLayoutId id="2147483683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hf hdr="0" ftr="0" dt="0"/>
  <p:txStyles>
    <p:titleStyle>
      <a:lvl1pPr algn="l" defTabSz="1218438" rtl="0" eaLnBrk="1" latinLnBrk="0" hangingPunct="1">
        <a:spcBef>
          <a:spcPct val="0"/>
        </a:spcBef>
        <a:buNone/>
        <a:defRPr sz="3998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363" indent="-360363" algn="l" defTabSz="1218438" rtl="0" eaLnBrk="1" latinLnBrk="0" hangingPunct="1">
        <a:lnSpc>
          <a:spcPct val="105000"/>
        </a:lnSpc>
        <a:spcBef>
          <a:spcPts val="600"/>
        </a:spcBef>
        <a:spcAft>
          <a:spcPts val="600"/>
        </a:spcAft>
        <a:buFont typeface="Wingdings" panose="05000000000000000000" pitchFamily="2" charset="2"/>
        <a:buChar char="§"/>
        <a:defRPr sz="3398" kern="1200">
          <a:solidFill>
            <a:schemeClr val="tx1"/>
          </a:solidFill>
          <a:latin typeface="+mn-lt"/>
          <a:ea typeface="+mn-ea"/>
          <a:cs typeface="+mn-cs"/>
        </a:defRPr>
      </a:lvl1pPr>
      <a:lvl2pPr marL="803275" indent="-360363" algn="l" defTabSz="1218438" rtl="0" eaLnBrk="1" latinLnBrk="0" hangingPunct="1">
        <a:lnSpc>
          <a:spcPct val="105000"/>
        </a:lnSpc>
        <a:spcBef>
          <a:spcPts val="600"/>
        </a:spcBef>
        <a:spcAft>
          <a:spcPts val="600"/>
        </a:spcAft>
        <a:buFont typeface="Wingdings" panose="05000000000000000000" pitchFamily="2" charset="2"/>
        <a:buChar char="§"/>
        <a:defRPr sz="3198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60363" algn="l" defTabSz="1218438" rtl="0" eaLnBrk="1" latinLnBrk="0" hangingPunct="1">
        <a:lnSpc>
          <a:spcPct val="105000"/>
        </a:lnSpc>
        <a:spcBef>
          <a:spcPts val="600"/>
        </a:spcBef>
        <a:spcAft>
          <a:spcPts val="600"/>
        </a:spcAft>
        <a:buFont typeface="Wingdings" panose="05000000000000000000" pitchFamily="2" charset="2"/>
        <a:buChar char="§"/>
        <a:defRPr sz="2998" kern="1200">
          <a:solidFill>
            <a:schemeClr val="tx1"/>
          </a:solidFill>
          <a:latin typeface="+mn-lt"/>
          <a:ea typeface="+mn-ea"/>
          <a:cs typeface="+mn-cs"/>
        </a:defRPr>
      </a:lvl3pPr>
      <a:lvl4pPr marL="1700213" indent="-352425" algn="l" defTabSz="1218438" rtl="0" eaLnBrk="1" latinLnBrk="0" hangingPunct="1">
        <a:lnSpc>
          <a:spcPct val="105000"/>
        </a:lnSpc>
        <a:spcBef>
          <a:spcPts val="600"/>
        </a:spcBef>
        <a:spcAft>
          <a:spcPts val="600"/>
        </a:spcAft>
        <a:buFont typeface="Wingdings" panose="05000000000000000000" pitchFamily="2" charset="2"/>
        <a:buChar char="§"/>
        <a:defRPr sz="2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8988" indent="-266700" algn="l" defTabSz="1218438" rtl="0" eaLnBrk="1" latinLnBrk="0" hangingPunct="1">
        <a:lnSpc>
          <a:spcPct val="105000"/>
        </a:lnSpc>
        <a:spcBef>
          <a:spcPts val="600"/>
        </a:spcBef>
        <a:spcAft>
          <a:spcPts val="600"/>
        </a:spcAft>
        <a:buFont typeface="Wingdings" panose="05000000000000000000" pitchFamily="2" charset="2"/>
        <a:buChar char="§"/>
        <a:defRPr sz="2598" kern="1200">
          <a:solidFill>
            <a:schemeClr val="tx1"/>
          </a:solidFill>
          <a:latin typeface="+mn-lt"/>
          <a:ea typeface="+mn-ea"/>
          <a:cs typeface="+mn-cs"/>
        </a:defRPr>
      </a:lvl5pPr>
      <a:lvl6pPr marL="3350704" indent="-304610" algn="l" defTabSz="1218438" rtl="0" eaLnBrk="1" latinLnBrk="1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59924" indent="-304610" algn="l" defTabSz="1218438" rtl="0" eaLnBrk="1" latinLnBrk="1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69143" indent="-304610" algn="l" defTabSz="1218438" rtl="0" eaLnBrk="1" latinLnBrk="1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78362" indent="-304610" algn="l" defTabSz="1218438" rtl="0" eaLnBrk="1" latinLnBrk="1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8438" rtl="0" eaLnBrk="1" latinLnBrk="1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219" algn="l" defTabSz="1218438" rtl="0" eaLnBrk="1" latinLnBrk="1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438" algn="l" defTabSz="1218438" rtl="0" eaLnBrk="1" latinLnBrk="1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657" algn="l" defTabSz="1218438" rtl="0" eaLnBrk="1" latinLnBrk="1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876" algn="l" defTabSz="1218438" rtl="0" eaLnBrk="1" latinLnBrk="1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6096" algn="l" defTabSz="1218438" rtl="0" eaLnBrk="1" latinLnBrk="1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5315" algn="l" defTabSz="1218438" rtl="0" eaLnBrk="1" latinLnBrk="1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4533" algn="l" defTabSz="1218438" rtl="0" eaLnBrk="1" latinLnBrk="1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3752" algn="l" defTabSz="1218438" rtl="0" eaLnBrk="1" latinLnBrk="1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184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nakov.com/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softuni.org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s://chat.openai.com/share/59e5f1ca-2edf-4531-bba2-7bb4c97d9d6b" TargetMode="External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hyperlink" Target="https://chat.openai.com/share/e3985f05-8103-4715-b096-b2ed80493f95" TargetMode="Externa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hat.openai.com/g/g-ofnFzNglw-chat-icon-generator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bard.google.com/" TargetMode="Externa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g.co/bard/share/f631fcb124a7" TargetMode="External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hyperlink" Target="https://chat.openai.com/share/c15cd4db-b6c5-43ee-82a1-d753fde22f57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.openai.com/share/c15cd4db-b6c5-43ee-82a1-d753fde22f57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hyperlink" Target="https://chat.openai.com/share/09a18bb8-2743-4d83-b758-62f214a690e9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chat.openai.com/share/e71d9fbe-cbde-4091-8dd7-19c91e06674c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chat.openai.com/share/727a0c4b-23b7-4fba-8c16-7615e73ee3e9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hyperlink" Target="https://g.co/bard/share/41e14bd8b1f9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hyperlink" Target="https://g.co/bard/share/943b39c4806d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hyperlink" Target="https://softuni.org/franchise/" TargetMode="External"/><Relationship Id="rId7" Type="http://schemas.openxmlformats.org/officeDocument/2006/relationships/image" Target="../media/image10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hyperlink" Target="https://chat.openai.com/share/d1c0ac16-a428-4dc7-8d55-6a68d6ba6d09" TargetMode="External"/><Relationship Id="rId9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nakov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hyperlink" Target="https://softuni.bg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hyperlink" Target="https://chat.openai.com/share/d4394601-0fd0-453a-9c27-f2334c19c0a4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hat.openai.com/share/ad365876-a40f-4e60-bf14-3427060b12c9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hat.openai.com/share/ad365876-a40f-4e60-bf14-3427060b12c9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claude.ai/" TargetMode="Externa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runwayml.com/" TargetMode="External"/><Relationship Id="rId2" Type="http://schemas.openxmlformats.org/officeDocument/2006/relationships/hyperlink" Target="https://looka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jpeg"/><Relationship Id="rId5" Type="http://schemas.openxmlformats.org/officeDocument/2006/relationships/hyperlink" Target="https://typeset.io/" TargetMode="External"/><Relationship Id="rId4" Type="http://schemas.openxmlformats.org/officeDocument/2006/relationships/hyperlink" Target="https://poe.com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hyperlink" Target="https://digital.softuni.bg/trainings/3738/ai-for-business-october-2023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chat.openai.com/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chat.openai.com/share/78dc132f-9034-4da1-9073-df199b25cba8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hyperlink" Target="https://chat.openai.com/share/03fd2865-74b8-4c06-87ce-13e40ad1462d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741000" y="1678678"/>
            <a:ext cx="10710000" cy="1447435"/>
          </a:xfrm>
        </p:spPr>
        <p:txBody>
          <a:bodyPr>
            <a:noAutofit/>
          </a:bodyPr>
          <a:lstStyle/>
          <a:p>
            <a:r>
              <a:rPr lang="en-US" sz="4000" dirty="0"/>
              <a:t>Examples of Creativity, Daily Tasks, Marketing, Data Analysis with ChatGPT, Bard, Claude, DALL-E</a:t>
            </a:r>
            <a:endParaRPr lang="bg-BG" sz="4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5975" y="509633"/>
            <a:ext cx="11380050" cy="1035337"/>
          </a:xfrm>
        </p:spPr>
        <p:txBody>
          <a:bodyPr>
            <a:noAutofit/>
          </a:bodyPr>
          <a:lstStyle/>
          <a:p>
            <a:pPr>
              <a:lnSpc>
                <a:spcPct val="95000"/>
              </a:lnSpc>
            </a:pPr>
            <a:r>
              <a:rPr lang="en-US" sz="5400"/>
              <a:t>AI </a:t>
            </a:r>
            <a:r>
              <a:rPr lang="en-US" sz="5400" dirty="0"/>
              <a:t>for Business and Startups</a:t>
            </a:r>
            <a:endParaRPr lang="bg-BG" sz="5400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116BFB33-212D-4C6D-98D2-C116633E57CF}"/>
              </a:ext>
            </a:extLst>
          </p:cNvPr>
          <p:cNvSpPr txBox="1">
            <a:spLocks/>
          </p:cNvSpPr>
          <p:nvPr/>
        </p:nvSpPr>
        <p:spPr bwMode="auto">
          <a:xfrm>
            <a:off x="559693" y="3449320"/>
            <a:ext cx="4467919" cy="568865"/>
          </a:xfrm>
          <a:prstGeom prst="rect">
            <a:avLst/>
          </a:prstGeom>
          <a:noFill/>
          <a:effectLst/>
        </p:spPr>
        <p:txBody>
          <a:bodyPr vert="horz" wrap="square" lIns="36000" tIns="36000" rIns="36000" bIns="36000" rtlCol="0" anchor="ctr" anchorCtr="0">
            <a:spAutoFit/>
          </a:bodyPr>
          <a:lstStyle>
            <a:lvl1pPr marL="0" indent="0" algn="l" defTabSz="1218438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  <a:defRPr lang="en-US" sz="2798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803275" indent="-360363" algn="l" defTabSz="1218438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3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60363" algn="l" defTabSz="1218438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0213" indent="-352425" algn="l" defTabSz="1218438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2650" indent="-360363" algn="l" defTabSz="1218438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0704" indent="-304610" algn="l" defTabSz="12184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9924" indent="-304610" algn="l" defTabSz="12184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9143" indent="-304610" algn="l" defTabSz="12184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8362" indent="-304610" algn="l" defTabSz="12184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438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1">
                <a:ln>
                  <a:noFill/>
                </a:ln>
                <a:solidFill>
                  <a:srgbClr val="2344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Svetlin Nakov, PhD</a:t>
            </a:r>
            <a:endParaRPr kumimoji="0" lang="bg-BG" sz="3200" b="1" i="0" u="none" strike="noStrike" kern="1200" cap="none" spc="0" normalizeH="0" baseline="0" noProof="1">
              <a:ln>
                <a:noFill/>
              </a:ln>
              <a:solidFill>
                <a:srgbClr val="2344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C9E15CEE-F9BC-4C5B-88E5-06A693B803C1}"/>
              </a:ext>
            </a:extLst>
          </p:cNvPr>
          <p:cNvSpPr txBox="1">
            <a:spLocks/>
          </p:cNvSpPr>
          <p:nvPr/>
        </p:nvSpPr>
        <p:spPr bwMode="auto">
          <a:xfrm>
            <a:off x="559693" y="4041875"/>
            <a:ext cx="3286307" cy="705953"/>
          </a:xfrm>
          <a:prstGeom prst="rect">
            <a:avLst/>
          </a:prstGeom>
          <a:noFill/>
          <a:effectLst/>
        </p:spPr>
        <p:txBody>
          <a:bodyPr vert="horz" wrap="square" lIns="36000" tIns="36000" rIns="36000" bIns="36000" rtlCol="0" anchor="ctr" anchorCtr="0">
            <a:spAutoFit/>
          </a:bodyPr>
          <a:lstStyle>
            <a:lvl1pPr marL="0" indent="0" algn="l" defTabSz="1218438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  <a:defRPr lang="en-US" sz="2000" b="1" kern="12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803275" indent="-360363" algn="l" defTabSz="1218438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3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60363" algn="l" defTabSz="1218438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0213" indent="-352425" algn="l" defTabSz="1218438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2650" indent="-360363" algn="l" defTabSz="1218438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0704" indent="-304610" algn="l" defTabSz="12184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9924" indent="-304610" algn="l" defTabSz="12184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9143" indent="-304610" algn="l" defTabSz="12184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8362" indent="-304610" algn="l" defTabSz="12184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438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C86D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Co-Founder, Innovations Director </a:t>
            </a:r>
            <a:r>
              <a:rPr kumimoji="0" lang="bg-BG" sz="2000" b="1" i="0" u="none" strike="noStrike" kern="1200" cap="none" spc="0" normalizeH="0" baseline="0" noProof="0" dirty="0">
                <a:ln>
                  <a:noFill/>
                </a:ln>
                <a:solidFill>
                  <a:srgbClr val="F7C86D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C86D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SoftUni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7C86D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C16FF363-A0E9-4E07-8BEE-06CC87E4C2EB}"/>
              </a:ext>
            </a:extLst>
          </p:cNvPr>
          <p:cNvSpPr txBox="1">
            <a:spLocks/>
          </p:cNvSpPr>
          <p:nvPr/>
        </p:nvSpPr>
        <p:spPr bwMode="auto">
          <a:xfrm>
            <a:off x="559693" y="4714506"/>
            <a:ext cx="4467919" cy="786745"/>
          </a:xfrm>
          <a:prstGeom prst="rect">
            <a:avLst/>
          </a:prstGeom>
          <a:noFill/>
          <a:effectLst/>
        </p:spPr>
        <p:txBody>
          <a:bodyPr vert="horz" wrap="square" lIns="36000" tIns="36000" rIns="36000" bIns="36000" rtlCol="0" anchor="ctr" anchorCtr="0">
            <a:spAutoFit/>
          </a:bodyPr>
          <a:lstStyle>
            <a:lvl1pPr marL="0" indent="0" algn="l" defTabSz="1218438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  <a:defRPr lang="en-US" sz="2398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89981" indent="-380762" algn="l" defTabSz="1218438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3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048" indent="-304610" algn="l" defTabSz="1218438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2267" indent="-304610" algn="l" defTabSz="1218438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1485" indent="-304610" algn="l" defTabSz="1218438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0704" indent="-304610" algn="l" defTabSz="12184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9924" indent="-304610" algn="l" defTabSz="12184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9143" indent="-304610" algn="l" defTabSz="12184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8362" indent="-304610" algn="l" defTabSz="12184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438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C86D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https://softuni.bg</a:t>
            </a:r>
          </a:p>
          <a:p>
            <a:pPr marL="0" marR="0" lvl="0" indent="0" algn="l" defTabSz="1218438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C86D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https://nakov.com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7C86D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Logo Software University" descr="Software University logo">
            <a:hlinkClick r:id="rId4"/>
            <a:extLst>
              <a:ext uri="{FF2B5EF4-FFF2-40B4-BE49-F238E27FC236}">
                <a16:creationId xmlns:a16="http://schemas.microsoft.com/office/drawing/2014/main" id="{25AA2EE7-C7F5-B0FB-8174-6773F5ECEEE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00" y="5725390"/>
            <a:ext cx="2056978" cy="705953"/>
          </a:xfrm>
          <a:prstGeom prst="rect">
            <a:avLst/>
          </a:prstGeom>
        </p:spPr>
      </p:pic>
      <p:pic>
        <p:nvPicPr>
          <p:cNvPr id="1026" name="Picture 2" descr="Innowave Summit Logo">
            <a:extLst>
              <a:ext uri="{FF2B5EF4-FFF2-40B4-BE49-F238E27FC236}">
                <a16:creationId xmlns:a16="http://schemas.microsoft.com/office/drawing/2014/main" id="{85432844-D509-B7D8-E32C-67BE1EA9D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000" y="4672456"/>
            <a:ext cx="2919580" cy="69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E5E80D-5ED6-F632-C81C-716D9CA6FC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8267" y="3815384"/>
            <a:ext cx="4347000" cy="24840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3996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31545E-B098-4E6B-4AC5-6287F4CB24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62C26B-9F9D-9A67-ADC5-FCE52C17B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ChatGPT in Daily Tasks: Rental Contract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C7E284-859E-0B6A-34B3-785854E39D07}"/>
              </a:ext>
            </a:extLst>
          </p:cNvPr>
          <p:cNvSpPr txBox="1"/>
          <p:nvPr/>
        </p:nvSpPr>
        <p:spPr>
          <a:xfrm>
            <a:off x="335999" y="1336706"/>
            <a:ext cx="4881406" cy="3862596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b="0" i="0" dirty="0">
                <a:solidFill>
                  <a:srgbClr val="0F0F0F"/>
                </a:solidFill>
                <a:effectLst/>
                <a:latin typeface="Söhne"/>
              </a:rPr>
              <a:t>Write a </a:t>
            </a:r>
            <a:r>
              <a:rPr lang="en-US" sz="2000" b="1" i="0" dirty="0">
                <a:solidFill>
                  <a:srgbClr val="0F0F0F"/>
                </a:solidFill>
                <a:effectLst/>
                <a:latin typeface="Söhne"/>
              </a:rPr>
              <a:t>rental contract </a:t>
            </a:r>
            <a:r>
              <a:rPr lang="en-US" sz="2000" b="0" i="0" dirty="0">
                <a:solidFill>
                  <a:srgbClr val="0F0F0F"/>
                </a:solidFill>
                <a:effectLst/>
                <a:latin typeface="Söhne"/>
              </a:rPr>
              <a:t>for renting out a two-room apartment for </a:t>
            </a:r>
            <a:r>
              <a:rPr lang="en-US" sz="2000" b="1" i="0" dirty="0">
                <a:solidFill>
                  <a:srgbClr val="0F0F0F"/>
                </a:solidFill>
                <a:effectLst/>
                <a:latin typeface="Söhne"/>
              </a:rPr>
              <a:t>1200 USD per month</a:t>
            </a:r>
            <a:r>
              <a:rPr lang="en-US" sz="2000" b="0" i="0" dirty="0">
                <a:solidFill>
                  <a:srgbClr val="0F0F0F"/>
                </a:solidFill>
                <a:effectLst/>
                <a:latin typeface="Söhne"/>
              </a:rPr>
              <a:t>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b="0" i="0" dirty="0">
                <a:solidFill>
                  <a:srgbClr val="0F0F0F"/>
                </a:solidFill>
                <a:effectLst/>
                <a:latin typeface="Söhne"/>
              </a:rPr>
              <a:t>The apartment consists of a kitchen with a living room, a bedroom, and a bathroom with a toilet, 63 sqm.</a:t>
            </a:r>
            <a:endParaRPr lang="en-US" sz="2000" dirty="0">
              <a:solidFill>
                <a:srgbClr val="0F0F0F"/>
              </a:solidFill>
              <a:latin typeface="Söhne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b="1" i="0" dirty="0">
                <a:solidFill>
                  <a:srgbClr val="0F0F0F"/>
                </a:solidFill>
                <a:effectLst/>
                <a:latin typeface="Söhne"/>
              </a:rPr>
              <a:t>Location</a:t>
            </a:r>
            <a:r>
              <a:rPr lang="en-US" sz="2000" b="0" i="0" dirty="0">
                <a:solidFill>
                  <a:srgbClr val="0F0F0F"/>
                </a:solidFill>
                <a:effectLst/>
                <a:latin typeface="Söhne"/>
              </a:rPr>
              <a:t>: Sofia, 17 Imaginary Street, fl. 2, apt. 33.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b="1" i="0" dirty="0">
                <a:solidFill>
                  <a:srgbClr val="0F0F0F"/>
                </a:solidFill>
                <a:effectLst/>
                <a:latin typeface="Söhne"/>
              </a:rPr>
              <a:t>Owner</a:t>
            </a:r>
            <a:r>
              <a:rPr lang="en-US" sz="2000" b="0" i="0" dirty="0">
                <a:solidFill>
                  <a:srgbClr val="0F0F0F"/>
                </a:solidFill>
                <a:effectLst/>
                <a:latin typeface="Söhne"/>
              </a:rPr>
              <a:t>: Ivan Imaginary.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b="1" i="0" dirty="0">
                <a:solidFill>
                  <a:srgbClr val="0F0F0F"/>
                </a:solidFill>
                <a:effectLst/>
                <a:latin typeface="Söhne"/>
              </a:rPr>
              <a:t>Tenant</a:t>
            </a:r>
            <a:r>
              <a:rPr lang="en-US" sz="2000" b="0" i="0" dirty="0">
                <a:solidFill>
                  <a:srgbClr val="0F0F0F"/>
                </a:solidFill>
                <a:effectLst/>
                <a:latin typeface="Söhne"/>
              </a:rPr>
              <a:t>: Homeless </a:t>
            </a:r>
            <a:r>
              <a:rPr lang="en-US" sz="2000" b="0" i="0" dirty="0" err="1">
                <a:solidFill>
                  <a:srgbClr val="0F0F0F"/>
                </a:solidFill>
                <a:effectLst/>
                <a:latin typeface="Söhne"/>
              </a:rPr>
              <a:t>Rentman</a:t>
            </a:r>
            <a:endParaRPr lang="en-US" sz="2000" b="0" i="0" dirty="0">
              <a:solidFill>
                <a:srgbClr val="0F0F0F"/>
              </a:solidFill>
              <a:effectLst/>
              <a:latin typeface="Söhne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b="0" i="0" dirty="0">
                <a:solidFill>
                  <a:srgbClr val="0F0F0F"/>
                </a:solidFill>
                <a:effectLst/>
                <a:latin typeface="Söhne"/>
              </a:rPr>
              <a:t>There should be one month's </a:t>
            </a:r>
            <a:r>
              <a:rPr lang="en-US" sz="2000" b="1" i="0" dirty="0">
                <a:solidFill>
                  <a:srgbClr val="0F0F0F"/>
                </a:solidFill>
                <a:effectLst/>
                <a:latin typeface="Söhne"/>
              </a:rPr>
              <a:t>rent deposit</a:t>
            </a:r>
            <a:r>
              <a:rPr lang="en-US" sz="2000" b="0" i="0" dirty="0">
                <a:solidFill>
                  <a:srgbClr val="0F0F0F"/>
                </a:solidFill>
                <a:effectLst/>
                <a:latin typeface="Söhne"/>
              </a:rPr>
              <a:t>, which is returned at the end.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283333-8FF5-F8B1-01BB-DCB5213AD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405" y="1336706"/>
            <a:ext cx="6368595" cy="527836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EA7DD5-95D5-7026-BE24-C0266640F2B6}"/>
              </a:ext>
            </a:extLst>
          </p:cNvPr>
          <p:cNvSpPr txBox="1"/>
          <p:nvPr/>
        </p:nvSpPr>
        <p:spPr>
          <a:xfrm>
            <a:off x="336000" y="5907188"/>
            <a:ext cx="4881406" cy="738664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100" dirty="0">
                <a:hlinkClick r:id="rId3"/>
              </a:rPr>
              <a:t>https://chat.openai.com/share/59e5f1ca-2edf-4531-bba2-7bb4c97d9d6b</a:t>
            </a:r>
            <a:endParaRPr lang="en-US" sz="21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1E7C43-821C-A9E2-77E8-22DC21837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256" y="1708802"/>
            <a:ext cx="6133744" cy="4688654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B9B4BC-8112-F9B0-A0E0-B14C6CB5B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090" y="1491184"/>
            <a:ext cx="5399910" cy="5015816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37ABB8-F86B-C085-8CEC-E421BEAC5A35}"/>
              </a:ext>
            </a:extLst>
          </p:cNvPr>
          <p:cNvSpPr txBox="1"/>
          <p:nvPr/>
        </p:nvSpPr>
        <p:spPr>
          <a:xfrm>
            <a:off x="335999" y="5368890"/>
            <a:ext cx="4881406" cy="400110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b="1" i="0" dirty="0">
                <a:solidFill>
                  <a:srgbClr val="0F0F0F"/>
                </a:solidFill>
                <a:effectLst/>
                <a:latin typeface="Söhne"/>
              </a:rPr>
              <a:t>Export</a:t>
            </a:r>
            <a:r>
              <a:rPr lang="en-US" sz="2000" b="0" i="0" dirty="0">
                <a:solidFill>
                  <a:srgbClr val="0F0F0F"/>
                </a:solidFill>
                <a:effectLst/>
                <a:latin typeface="Söhne"/>
              </a:rPr>
              <a:t> to </a:t>
            </a:r>
            <a:r>
              <a:rPr lang="en-US" sz="2000" b="1" i="0" dirty="0">
                <a:solidFill>
                  <a:srgbClr val="0F0F0F"/>
                </a:solidFill>
                <a:effectLst/>
                <a:latin typeface="Söhne"/>
              </a:rPr>
              <a:t>MS Word</a:t>
            </a:r>
            <a:endParaRPr lang="en-US" sz="20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8EAAC58-2237-7DE6-BC7E-7B5F48A86E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7961" y="2882421"/>
            <a:ext cx="5688039" cy="3804406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1C65CA-D5A3-B784-22CC-CF034DF55A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4593" y="2710214"/>
            <a:ext cx="4881406" cy="3687242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5AEFD5-5036-45CA-6A88-25E6FE9CBF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6000" y="1939660"/>
            <a:ext cx="5709444" cy="374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0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B3548C-C561-11D0-D371-47C3B50ED8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1753030" y="6507000"/>
            <a:ext cx="367414" cy="297000"/>
          </a:xfrm>
        </p:spPr>
        <p:txBody>
          <a:bodyPr/>
          <a:lstStyle/>
          <a:p>
            <a:fld id="{2BF067CD-8E6B-4360-9AA8-C5DF2A48A6D1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BAED85-DD2F-A36F-6FA1-D3B782DCC4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402" y="1196125"/>
            <a:ext cx="4845030" cy="5528766"/>
          </a:xfrm>
        </p:spPr>
        <p:txBody>
          <a:bodyPr/>
          <a:lstStyle/>
          <a:p>
            <a:r>
              <a:rPr lang="en-US" dirty="0"/>
              <a:t>Use the magic phrase "</a:t>
            </a:r>
            <a:r>
              <a:rPr lang="en-US" b="1" dirty="0">
                <a:highlight>
                  <a:srgbClr val="FFFF00"/>
                </a:highlight>
              </a:rPr>
              <a:t>ask me for details</a:t>
            </a:r>
            <a:r>
              <a:rPr lang="en-US" dirty="0"/>
              <a:t>"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48BEB4-8E31-34B7-8654-2116BD4B4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06" y="100750"/>
            <a:ext cx="9715594" cy="882654"/>
          </a:xfrm>
        </p:spPr>
        <p:txBody>
          <a:bodyPr/>
          <a:lstStyle/>
          <a:p>
            <a:r>
              <a:rPr lang="en-US" dirty="0"/>
              <a:t>Writing a Business Offer with ChatGPT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F4B12F-57FF-3127-EF40-F97DC61CF3A6}"/>
              </a:ext>
            </a:extLst>
          </p:cNvPr>
          <p:cNvSpPr txBox="1"/>
          <p:nvPr/>
        </p:nvSpPr>
        <p:spPr>
          <a:xfrm>
            <a:off x="445432" y="2525609"/>
            <a:ext cx="4590000" cy="2015936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F0F0F"/>
                </a:solidFill>
                <a:latin typeface="Söhne"/>
              </a:rPr>
              <a:t>I want to write a </a:t>
            </a:r>
            <a:r>
              <a:rPr lang="en-US" sz="2400" b="1" dirty="0">
                <a:solidFill>
                  <a:srgbClr val="0F0F0F"/>
                </a:solidFill>
                <a:latin typeface="Söhne"/>
              </a:rPr>
              <a:t>formal offer </a:t>
            </a:r>
            <a:r>
              <a:rPr lang="en-US" sz="2400" dirty="0">
                <a:solidFill>
                  <a:srgbClr val="0F0F0F"/>
                </a:solidFill>
                <a:latin typeface="Söhne"/>
              </a:rPr>
              <a:t>to a client. The offer is for delivery and installation of </a:t>
            </a:r>
            <a:r>
              <a:rPr lang="en-US" sz="2400" b="1" dirty="0">
                <a:solidFill>
                  <a:srgbClr val="0F0F0F"/>
                </a:solidFill>
                <a:latin typeface="Söhne"/>
              </a:rPr>
              <a:t>air conditioner</a:t>
            </a:r>
            <a:r>
              <a:rPr lang="en-US" sz="2400" dirty="0">
                <a:solidFill>
                  <a:srgbClr val="0F0F0F"/>
                </a:solidFill>
                <a:latin typeface="Söhne"/>
              </a:rPr>
              <a:t>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F0F0F"/>
                </a:solidFill>
                <a:latin typeface="Söhne"/>
              </a:rPr>
              <a:t>Please </a:t>
            </a:r>
            <a:r>
              <a:rPr lang="en-US" sz="2400" b="1" dirty="0">
                <a:solidFill>
                  <a:srgbClr val="0F0F0F"/>
                </a:solidFill>
                <a:highlight>
                  <a:srgbClr val="FFFF00"/>
                </a:highlight>
                <a:latin typeface="Söhne"/>
              </a:rPr>
              <a:t>ask me for the necessary details</a:t>
            </a:r>
            <a:r>
              <a:rPr lang="en-US" sz="2400" b="1" dirty="0">
                <a:solidFill>
                  <a:srgbClr val="0F0F0F"/>
                </a:solidFill>
                <a:latin typeface="Söhne"/>
              </a:rPr>
              <a:t> </a:t>
            </a:r>
            <a:r>
              <a:rPr lang="en-US" sz="2400" dirty="0">
                <a:solidFill>
                  <a:srgbClr val="0F0F0F"/>
                </a:solidFill>
                <a:latin typeface="Söhne"/>
              </a:rPr>
              <a:t>to prepare the offer.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92FEFB-1BA0-8A8A-4DA2-25B183162831}"/>
              </a:ext>
            </a:extLst>
          </p:cNvPr>
          <p:cNvSpPr txBox="1"/>
          <p:nvPr/>
        </p:nvSpPr>
        <p:spPr>
          <a:xfrm>
            <a:off x="445433" y="5737722"/>
            <a:ext cx="4590000" cy="769441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200" dirty="0">
                <a:hlinkClick r:id="rId3"/>
              </a:rPr>
              <a:t>https://chat.openai.com/share/e3985f05-8103-4715-b096-b2ed80493f95</a:t>
            </a:r>
            <a:endParaRPr lang="en-US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0C95BD-8AD9-A8CD-D8D1-4DDBD0B1B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000" y="1314000"/>
            <a:ext cx="6261730" cy="5122628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73917C-7918-FB81-3017-522BC1E4D3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6000" y="1399194"/>
            <a:ext cx="4995000" cy="5180736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316FD4-F2CD-C20C-0590-8DF79B4C80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2624" y="2079000"/>
            <a:ext cx="5565673" cy="4276913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2D7998-0B62-86E9-EEF9-92C2A235E4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0149" y="1690966"/>
            <a:ext cx="4319684" cy="4745662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D52E28-3B60-E5C3-9F06-581B4415CA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8241" y="2503007"/>
            <a:ext cx="5152759" cy="4161633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7A1AEF-071E-81EF-1697-768E01604B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5033" y="2742367"/>
            <a:ext cx="4819972" cy="4015620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0AD1FFB-29AC-3280-295E-86AB1C74DE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3256" y="2201587"/>
            <a:ext cx="4970809" cy="4332413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22E386-E768-A826-95A4-D7D404DC0E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7000" y="2484000"/>
            <a:ext cx="4280624" cy="3293212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DB234A2-E2AC-0A12-2651-6D524E735C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8876" y="3789000"/>
            <a:ext cx="3988597" cy="2448138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A053CD7-69DB-5B87-C3BB-2826BA715B05}"/>
              </a:ext>
            </a:extLst>
          </p:cNvPr>
          <p:cNvSpPr txBox="1"/>
          <p:nvPr/>
        </p:nvSpPr>
        <p:spPr>
          <a:xfrm>
            <a:off x="445432" y="4724135"/>
            <a:ext cx="4590000" cy="830997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b="1" i="0" dirty="0">
                <a:solidFill>
                  <a:srgbClr val="0F0F0F"/>
                </a:solidFill>
                <a:effectLst/>
                <a:latin typeface="Söhne"/>
              </a:rPr>
              <a:t>Export</a:t>
            </a:r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 this as well formatted </a:t>
            </a:r>
            <a:r>
              <a:rPr lang="en-US" sz="2400" b="1" i="0" dirty="0">
                <a:solidFill>
                  <a:srgbClr val="0F0F0F"/>
                </a:solidFill>
                <a:effectLst/>
                <a:latin typeface="Söhne"/>
              </a:rPr>
              <a:t>DOCX</a:t>
            </a:r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 file (MS </a:t>
            </a:r>
            <a:r>
              <a:rPr lang="en-US" sz="2400" b="0" i="0">
                <a:solidFill>
                  <a:srgbClr val="0F0F0F"/>
                </a:solidFill>
                <a:effectLst/>
                <a:latin typeface="Söhne"/>
              </a:rPr>
              <a:t>Word document).</a:t>
            </a:r>
            <a:endParaRPr lang="en-US" sz="24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0714D7B-024A-F1E9-041E-AF7DF27F3E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56978" y="3550497"/>
            <a:ext cx="5070593" cy="2408833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BC07ECC-667C-457D-72CE-2461174534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26000" y="898670"/>
            <a:ext cx="5280749" cy="576081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8E3CD41-7A21-0935-F9A1-6E3E05A38FA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37237" y="810020"/>
            <a:ext cx="4351873" cy="566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9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4D0F06-8500-19A1-A6CD-5DBD69198CEC}"/>
              </a:ext>
            </a:extLst>
          </p:cNvPr>
          <p:cNvSpPr>
            <a:spLocks noGrp="1"/>
          </p:cNvSpPr>
          <p:nvPr>
            <p:ph type="title" sz="quarter" idx="10"/>
          </p:nvPr>
        </p:nvSpPr>
        <p:spPr>
          <a:xfrm>
            <a:off x="615109" y="5135916"/>
            <a:ext cx="10961783" cy="768084"/>
          </a:xfrm>
        </p:spPr>
        <p:txBody>
          <a:bodyPr/>
          <a:lstStyle/>
          <a:p>
            <a:r>
              <a:rPr lang="en-US" dirty="0"/>
              <a:t>AI Images </a:t>
            </a:r>
            <a:r>
              <a:rPr lang="en-US" b="0" dirty="0"/>
              <a:t>for Your </a:t>
            </a:r>
            <a:r>
              <a:rPr lang="en-US" dirty="0"/>
              <a:t>Business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C82BD7-6C13-2DC6-207A-65CD7B3EC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862" y="898120"/>
            <a:ext cx="3554276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1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0108C0-1C27-7925-9AAF-C27B8C6F23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CFDB0F-DADA-A7ED-6BDC-49B5778C1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Visualization with DALL-E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649E4A-858D-AE5F-569B-D82849912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704" y="1404000"/>
            <a:ext cx="2944296" cy="515251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A56D1F-47DD-7940-7A64-A2152789E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407" y="1404000"/>
            <a:ext cx="3496234" cy="520145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8BE91A-7156-AA20-B587-1559D1806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1873" y="1404000"/>
            <a:ext cx="2916000" cy="51030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5010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632FA0-3FFB-E5E8-C3B1-6CC1BB24BB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B84894-B3A3-1F0D-3F24-7E796D7FF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Everyday Images with ChatGPT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DC0474-82A2-C98C-1AFF-8419333C7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00" y="1547812"/>
            <a:ext cx="7886700" cy="376237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32D446-0E1B-22AF-BF3F-F65DBD7A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333" y="1213250"/>
            <a:ext cx="5478347" cy="55440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8217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0CA910-F947-5B03-C46D-F2D4547888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62A75B-FAB4-5BD0-3579-489D823B3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Creating a </a:t>
            </a:r>
            <a:r>
              <a:rPr lang="en-US" sz="38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Custom GPT Chatbot</a:t>
            </a:r>
            <a:r>
              <a:rPr lang="en-US" sz="3800" dirty="0"/>
              <a:t> for Chat Icons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F28F51-8677-999B-DC0E-3B00AD4B1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0" y="1494000"/>
            <a:ext cx="5572125" cy="18288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8AF024-625C-9606-7080-0E365D083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481" y="1297787"/>
            <a:ext cx="5639519" cy="532621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A8258E-EB99-AC45-B9B6-37BA86BA6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740" y="1584000"/>
            <a:ext cx="6737991" cy="47700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049" name="Picture 1" descr="User">
            <a:extLst>
              <a:ext uri="{FF2B5EF4-FFF2-40B4-BE49-F238E27FC236}">
                <a16:creationId xmlns:a16="http://schemas.microsoft.com/office/drawing/2014/main" id="{5CB2F107-A931-C027-F63D-4F3E7FAE4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00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97D5633-6836-81EA-9619-9ECEA417B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69" y="1383680"/>
            <a:ext cx="6251691" cy="21330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0CA910-F947-5B03-C46D-F2D4547888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16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62A75B-FAB4-5BD0-3579-489D823B3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 GPT </a:t>
            </a:r>
            <a:r>
              <a:rPr lang="en-US" dirty="0"/>
              <a:t>Chatbot for Generating Chat Icons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2B13C5-31FF-93C5-1747-1E3B6C33B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149" y="1341099"/>
            <a:ext cx="5127542" cy="46800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A8FEB6-7E70-4955-81FD-0B41B37C6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200" y="3381070"/>
            <a:ext cx="3371370" cy="329474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7E9E05-57AB-9C4E-3819-489C48543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314" y="3686838"/>
            <a:ext cx="2687307" cy="28201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C1345D-3F96-AAA4-4E10-E8B0DD0F2686}"/>
              </a:ext>
            </a:extLst>
          </p:cNvPr>
          <p:cNvSpPr txBox="1"/>
          <p:nvPr/>
        </p:nvSpPr>
        <p:spPr>
          <a:xfrm>
            <a:off x="6815149" y="6252098"/>
            <a:ext cx="5127542" cy="323165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hlinkClick r:id="rId6"/>
              </a:rPr>
              <a:t>https://chat.openai.com/g/g-ofnFzNglw-chat-icon-generator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85552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4D0F06-8500-19A1-A6CD-5DBD69198CEC}"/>
              </a:ext>
            </a:extLst>
          </p:cNvPr>
          <p:cNvSpPr>
            <a:spLocks noGrp="1"/>
          </p:cNvSpPr>
          <p:nvPr>
            <p:ph type="title" sz="quarter" idx="10"/>
          </p:nvPr>
        </p:nvSpPr>
        <p:spPr>
          <a:xfrm>
            <a:off x="615109" y="5135916"/>
            <a:ext cx="10961783" cy="768084"/>
          </a:xfrm>
        </p:spPr>
        <p:txBody>
          <a:bodyPr/>
          <a:lstStyle/>
          <a:p>
            <a:r>
              <a:rPr lang="en-US" dirty="0"/>
              <a:t>AI </a:t>
            </a:r>
            <a:r>
              <a:rPr lang="en-US" b="0" dirty="0"/>
              <a:t>for</a:t>
            </a:r>
            <a:r>
              <a:rPr lang="en-US" dirty="0"/>
              <a:t> Creativity </a:t>
            </a:r>
            <a:r>
              <a:rPr lang="en-US" b="0" dirty="0"/>
              <a:t>and</a:t>
            </a:r>
            <a:r>
              <a:rPr lang="en-US" dirty="0"/>
              <a:t> Marketing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D62DB6-CB29-B23E-001A-30C132E4A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537" y="954000"/>
            <a:ext cx="3468925" cy="3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6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E1509C-2011-D478-01A7-9805F0E9DF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F8EB4F-1050-A159-8B89-B534A0109D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402" y="1196125"/>
            <a:ext cx="7165598" cy="5528766"/>
          </a:xfrm>
        </p:spPr>
        <p:txBody>
          <a:bodyPr>
            <a:normAutofit/>
          </a:bodyPr>
          <a:lstStyle/>
          <a:p>
            <a:r>
              <a:rPr lang="en-US" sz="3600" b="1" dirty="0"/>
              <a:t>Bard </a:t>
            </a:r>
            <a:r>
              <a:rPr lang="en-US" sz="3600" dirty="0"/>
              <a:t>(</a:t>
            </a:r>
            <a:r>
              <a:rPr lang="en-US" sz="3600" dirty="0">
                <a:hlinkClick r:id="rId2"/>
              </a:rPr>
              <a:t>https://bard.google.com</a:t>
            </a:r>
            <a:r>
              <a:rPr lang="en-US" sz="3600" dirty="0"/>
              <a:t>)</a:t>
            </a:r>
          </a:p>
          <a:p>
            <a:pPr lvl="1"/>
            <a:r>
              <a:rPr lang="en-US" b="1" dirty="0"/>
              <a:t>Bard</a:t>
            </a:r>
            <a:r>
              <a:rPr lang="bg-BG" dirty="0"/>
              <a:t> == </a:t>
            </a:r>
            <a:r>
              <a:rPr lang="en-US" dirty="0"/>
              <a:t>Google's generative AI chatbot (similar to ChatGPT-3.5)</a:t>
            </a:r>
          </a:p>
          <a:p>
            <a:pPr lvl="1"/>
            <a:r>
              <a:rPr lang="en-US" dirty="0"/>
              <a:t>Understands human-like text, generates text, answers questions, solves problems, generates content</a:t>
            </a:r>
            <a:endParaRPr lang="bg-BG" dirty="0"/>
          </a:p>
          <a:p>
            <a:pPr lvl="1"/>
            <a:r>
              <a:rPr lang="en-US" dirty="0"/>
              <a:t>Fast, free, </a:t>
            </a:r>
            <a:r>
              <a:rPr lang="en-US" b="1" dirty="0"/>
              <a:t>less-capable</a:t>
            </a:r>
            <a:r>
              <a:rPr lang="en-US" dirty="0"/>
              <a:t> than ChatGPT-4, multi-language</a:t>
            </a:r>
          </a:p>
          <a:p>
            <a:pPr lvl="1"/>
            <a:r>
              <a:rPr lang="en-US" dirty="0"/>
              <a:t>Prone to </a:t>
            </a:r>
            <a:r>
              <a:rPr lang="en-US" b="1" dirty="0"/>
              <a:t>hallucinations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47CDDB-972A-38A7-DDA7-E8C127A0D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Bard: Google's AI Chatbot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9AA525-512C-1326-244A-54B895B85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000" y="1494000"/>
            <a:ext cx="4198052" cy="4968000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026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31545E-B098-4E6B-4AC5-6287F4CB24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62C26B-9F9D-9A67-ADC5-FCE52C17B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Bard for Creativity: Brand Name Ideas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C7E284-859E-0B6A-34B3-785854E39D07}"/>
              </a:ext>
            </a:extLst>
          </p:cNvPr>
          <p:cNvSpPr txBox="1"/>
          <p:nvPr/>
        </p:nvSpPr>
        <p:spPr>
          <a:xfrm>
            <a:off x="445432" y="1336706"/>
            <a:ext cx="4590000" cy="2015936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l" rtl="0">
              <a:spcBef>
                <a:spcPts val="600"/>
              </a:spcBef>
            </a:pPr>
            <a:r>
              <a:rPr lang="en-US" sz="2400" b="0" i="0" dirty="0">
                <a:solidFill>
                  <a:srgbClr val="1F1F1F"/>
                </a:solidFill>
                <a:effectLst/>
                <a:latin typeface="Google Sans"/>
              </a:rPr>
              <a:t>I am an entrepreneur. I have a website for </a:t>
            </a:r>
            <a:r>
              <a:rPr lang="en-US" sz="2400" b="1" i="0" dirty="0">
                <a:solidFill>
                  <a:srgbClr val="1F1F1F"/>
                </a:solidFill>
                <a:effectLst/>
                <a:latin typeface="Google Sans"/>
              </a:rPr>
              <a:t>natural organic cosmetics </a:t>
            </a:r>
            <a:r>
              <a:rPr lang="en-US" sz="2400" b="0" i="0" dirty="0">
                <a:solidFill>
                  <a:srgbClr val="1F1F1F"/>
                </a:solidFill>
                <a:effectLst/>
                <a:latin typeface="Google Sans"/>
              </a:rPr>
              <a:t>with </a:t>
            </a:r>
            <a:r>
              <a:rPr lang="en-US" sz="2400" b="1" i="0" dirty="0">
                <a:solidFill>
                  <a:srgbClr val="1F1F1F"/>
                </a:solidFill>
                <a:effectLst/>
                <a:latin typeface="Google Sans"/>
              </a:rPr>
              <a:t>argan oil</a:t>
            </a:r>
            <a:r>
              <a:rPr lang="en-US" sz="2400" b="0" i="0" dirty="0">
                <a:solidFill>
                  <a:srgbClr val="1F1F1F"/>
                </a:solidFill>
                <a:effectLst/>
                <a:latin typeface="Google Sans"/>
              </a:rPr>
              <a:t>.</a:t>
            </a:r>
          </a:p>
          <a:p>
            <a:pPr algn="l" rtl="0">
              <a:spcBef>
                <a:spcPts val="600"/>
              </a:spcBef>
            </a:pPr>
            <a:r>
              <a:rPr lang="en-US" sz="2400" b="0" i="0" dirty="0">
                <a:solidFill>
                  <a:srgbClr val="1F1F1F"/>
                </a:solidFill>
                <a:effectLst/>
                <a:latin typeface="Google Sans"/>
              </a:rPr>
              <a:t>Please suggest me variants for the </a:t>
            </a:r>
            <a:r>
              <a:rPr lang="en-US" sz="2400" b="1" i="0" dirty="0">
                <a:solidFill>
                  <a:srgbClr val="1F1F1F"/>
                </a:solidFill>
                <a:effectLst/>
                <a:latin typeface="Google Sans"/>
              </a:rPr>
              <a:t>name of my brand</a:t>
            </a:r>
            <a:r>
              <a:rPr lang="en-US" sz="2400" b="0" i="0" dirty="0">
                <a:solidFill>
                  <a:srgbClr val="1F1F1F"/>
                </a:solidFill>
                <a:effectLst/>
                <a:latin typeface="Google Sans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34C751-F29A-373C-8D8E-EABB4A557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000" y="1336706"/>
            <a:ext cx="5929335" cy="524229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540471-80ED-4E25-20E5-41431109D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480" y="2709000"/>
            <a:ext cx="5825925" cy="3089165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5EC71B-987F-BA2E-3D4E-09A2220F5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000" y="1782094"/>
            <a:ext cx="4848719" cy="2636906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735073-ABA2-93BC-17CA-ED8688FAE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6475" y="3594268"/>
            <a:ext cx="5719525" cy="2534732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2DFA022-9025-0940-0869-EF02D3A9A1A9}"/>
              </a:ext>
            </a:extLst>
          </p:cNvPr>
          <p:cNvSpPr txBox="1"/>
          <p:nvPr/>
        </p:nvSpPr>
        <p:spPr>
          <a:xfrm>
            <a:off x="445432" y="3653417"/>
            <a:ext cx="4590000" cy="1200329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F1F1F"/>
                </a:solidFill>
                <a:latin typeface="Google Sans"/>
              </a:rPr>
              <a:t>Be </a:t>
            </a:r>
            <a:r>
              <a:rPr lang="en-US" sz="2400" b="1" dirty="0">
                <a:solidFill>
                  <a:srgbClr val="1F1F1F"/>
                </a:solidFill>
                <a:latin typeface="Google Sans"/>
              </a:rPr>
              <a:t>more creative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. Try names without "argan", also 3-word names, 1-word names</a:t>
            </a:r>
            <a:r>
              <a:rPr lang="bg-BG" sz="2400" dirty="0">
                <a:solidFill>
                  <a:srgbClr val="1F1F1F"/>
                </a:solidFill>
                <a:latin typeface="Google Sans"/>
              </a:rPr>
              <a:t>.</a:t>
            </a:r>
            <a:endParaRPr lang="en-US" sz="2400" b="0" i="0" dirty="0">
              <a:solidFill>
                <a:srgbClr val="1F1F1F"/>
              </a:solidFill>
              <a:effectLst/>
              <a:latin typeface="Google San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952E571-0FDB-135C-F9DA-DC588FE83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3324" y="3211463"/>
            <a:ext cx="6132676" cy="3187537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0D3E0B-5846-6640-5739-8A2A99B874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6877" y="2641937"/>
            <a:ext cx="6379117" cy="3352063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EA7DD5-95D5-7026-BE24-C0266640F2B6}"/>
              </a:ext>
            </a:extLst>
          </p:cNvPr>
          <p:cNvSpPr txBox="1"/>
          <p:nvPr/>
        </p:nvSpPr>
        <p:spPr>
          <a:xfrm>
            <a:off x="445433" y="6148113"/>
            <a:ext cx="4590000" cy="430887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200" dirty="0">
                <a:hlinkClick r:id="rId8"/>
              </a:rPr>
              <a:t>https://g.co/bard/share/f631fcb124a7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0975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7ADC4A-C20B-0C63-559E-BF9AC0C732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BFE05-4832-0FE9-6932-135E3B2ECC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400" b="1" dirty="0"/>
              <a:t>Artificial Intelligence</a:t>
            </a:r>
            <a:r>
              <a:rPr lang="en-US" sz="3400" dirty="0"/>
              <a:t> is already here!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400" b="1" dirty="0"/>
              <a:t>AI Tools for Business</a:t>
            </a:r>
            <a:r>
              <a:rPr lang="en-US" sz="3400" dirty="0"/>
              <a:t>: Where is AI Used?</a:t>
            </a:r>
            <a:endParaRPr lang="bg-BG" sz="3400" dirty="0"/>
          </a:p>
          <a:p>
            <a:pPr marL="514350" indent="-514350">
              <a:buFont typeface="+mj-lt"/>
              <a:buAutoNum type="arabicPeriod"/>
            </a:pPr>
            <a:r>
              <a:rPr lang="en-US" sz="3400" dirty="0"/>
              <a:t>ChatGPT and Bard </a:t>
            </a:r>
            <a:r>
              <a:rPr lang="en-US" sz="3400" b="1" dirty="0"/>
              <a:t>in Daily Tasks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400" dirty="0"/>
              <a:t>ChatGPT and Bard for </a:t>
            </a:r>
            <a:r>
              <a:rPr lang="en-US" sz="3400" b="1" dirty="0"/>
              <a:t>Creativity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400" dirty="0"/>
              <a:t>ChatGPT and Bard for </a:t>
            </a:r>
            <a:r>
              <a:rPr lang="en-US" sz="3400" b="1" dirty="0"/>
              <a:t>Marketing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400" dirty="0"/>
              <a:t>ChatGPT for </a:t>
            </a:r>
            <a:r>
              <a:rPr lang="en-US" sz="3400" b="1" dirty="0"/>
              <a:t>Data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400" dirty="0"/>
              <a:t>DALL-E for </a:t>
            </a:r>
            <a:r>
              <a:rPr lang="en-US" sz="3400" b="1" dirty="0"/>
              <a:t>Image Generation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400" dirty="0"/>
              <a:t>Runway ML for </a:t>
            </a:r>
            <a:r>
              <a:rPr lang="en-US" sz="3400" b="1" dirty="0"/>
              <a:t>Video Generation</a:t>
            </a:r>
            <a:endParaRPr lang="bg-BG" sz="3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CBFDB22-5E82-74BD-A7C3-F4F5F214C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Agenda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752299-1818-665B-AFE8-81F8C7393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200" y="1494000"/>
            <a:ext cx="3007800" cy="50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2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FEB509-D199-9B74-413E-5FA87C9309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20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EF46C3-11F9-85A2-5643-8B6D0A115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900" dirty="0"/>
              <a:t>ChatGPT for Brainstorming: Value Proposition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F21197-EBBF-A468-6DAC-2D7F6C6F6020}"/>
              </a:ext>
            </a:extLst>
          </p:cNvPr>
          <p:cNvSpPr txBox="1"/>
          <p:nvPr/>
        </p:nvSpPr>
        <p:spPr>
          <a:xfrm>
            <a:off x="336000" y="1381652"/>
            <a:ext cx="4230000" cy="3847207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I am an </a:t>
            </a:r>
            <a:r>
              <a:rPr lang="en-US" sz="2400" b="1" i="0" dirty="0">
                <a:solidFill>
                  <a:srgbClr val="0F0F0F"/>
                </a:solidFill>
                <a:effectLst/>
                <a:latin typeface="Söhne"/>
              </a:rPr>
              <a:t>entrepreneur</a:t>
            </a:r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. I am launching a </a:t>
            </a:r>
            <a:r>
              <a:rPr lang="en-US" sz="2400" b="1" i="0" dirty="0">
                <a:solidFill>
                  <a:srgbClr val="0F0F0F"/>
                </a:solidFill>
                <a:effectLst/>
                <a:latin typeface="Söhne"/>
              </a:rPr>
              <a:t>cosmetics site</a:t>
            </a:r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, with a focus on </a:t>
            </a:r>
            <a:r>
              <a:rPr lang="en-US" sz="2400" b="1" i="0" dirty="0">
                <a:solidFill>
                  <a:srgbClr val="0F0F0F"/>
                </a:solidFill>
                <a:effectLst/>
                <a:latin typeface="Söhne"/>
              </a:rPr>
              <a:t>natural organic </a:t>
            </a:r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care for body, hair and face, based on </a:t>
            </a:r>
            <a:r>
              <a:rPr lang="en-US" sz="2400" b="1" i="0" dirty="0">
                <a:solidFill>
                  <a:srgbClr val="0F0F0F"/>
                </a:solidFill>
                <a:effectLst/>
                <a:latin typeface="Söhne"/>
              </a:rPr>
              <a:t>argan oil</a:t>
            </a:r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.</a:t>
            </a:r>
          </a:p>
          <a:p>
            <a:pPr algn="l" rtl="0"/>
            <a:endParaRPr lang="en-US" sz="2400" dirty="0">
              <a:solidFill>
                <a:srgbClr val="0F0F0F"/>
              </a:solidFill>
              <a:latin typeface="Söhne"/>
            </a:endParaRPr>
          </a:p>
          <a:p>
            <a:pPr algn="l" rtl="0"/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Please </a:t>
            </a:r>
            <a:r>
              <a:rPr lang="en-US" sz="2400" b="1" i="0" dirty="0">
                <a:solidFill>
                  <a:srgbClr val="0F0F0F"/>
                </a:solidFill>
                <a:effectLst/>
                <a:latin typeface="Söhne"/>
              </a:rPr>
              <a:t>help me define my value proposition</a:t>
            </a:r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 for this business.</a:t>
            </a:r>
          </a:p>
          <a:p>
            <a:pPr algn="l" rtl="0"/>
            <a:endParaRPr lang="en-US" sz="2400" dirty="0">
              <a:solidFill>
                <a:srgbClr val="0F0F0F"/>
              </a:solidFill>
              <a:latin typeface="Söhne"/>
            </a:endParaRPr>
          </a:p>
          <a:p>
            <a:pPr algn="l" rtl="0"/>
            <a:r>
              <a:rPr lang="en-US" sz="2800" b="1" i="0" dirty="0">
                <a:solidFill>
                  <a:srgbClr val="0F0F0F"/>
                </a:solidFill>
                <a:effectLst/>
                <a:highlight>
                  <a:srgbClr val="FFFF00"/>
                </a:highlight>
                <a:latin typeface="Söhne"/>
              </a:rPr>
              <a:t>Ask me relevant questions</a:t>
            </a:r>
            <a:r>
              <a:rPr lang="en-US" sz="2800" b="0" i="0" dirty="0">
                <a:solidFill>
                  <a:srgbClr val="0F0F0F"/>
                </a:solidFill>
                <a:effectLst/>
                <a:highlight>
                  <a:srgbClr val="FFFF00"/>
                </a:highlight>
                <a:latin typeface="Söhne"/>
              </a:rPr>
              <a:t>.</a:t>
            </a:r>
            <a:endParaRPr lang="en-US" sz="2800" b="0" i="0" dirty="0">
              <a:solidFill>
                <a:srgbClr val="1F1F1F"/>
              </a:solidFill>
              <a:effectLst/>
              <a:highlight>
                <a:srgbClr val="FFFF00"/>
              </a:highlight>
              <a:latin typeface="Google 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7CC9FE-2576-3D38-04EB-439D7EE98855}"/>
              </a:ext>
            </a:extLst>
          </p:cNvPr>
          <p:cNvSpPr txBox="1"/>
          <p:nvPr/>
        </p:nvSpPr>
        <p:spPr>
          <a:xfrm>
            <a:off x="336000" y="5785474"/>
            <a:ext cx="4230000" cy="707886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>
                <a:hlinkClick r:id="rId2"/>
              </a:rPr>
              <a:t>https://chat.openai.com/share/c15cd4db-b6c5-43ee-82a1-d753fde22f57</a:t>
            </a: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C0E119-757F-F467-ACC8-A4B1EE50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146" y="1381652"/>
            <a:ext cx="6981854" cy="510729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39B259-C0A3-C11A-DD8E-F1F1AD5C2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939" y="1545410"/>
            <a:ext cx="6138061" cy="52200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640B04-D073-6AF1-41F9-8508E32B0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6907" y="2051121"/>
            <a:ext cx="5769830" cy="43740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BADBA2-7BDE-948A-A539-40C2137DE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8203" y="2511696"/>
            <a:ext cx="6142460" cy="413016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3A7928-E77B-F52D-E121-A27300D075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6000" y="2715743"/>
            <a:ext cx="7380000" cy="327825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7443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803698-86B5-CEF4-0478-BE2DAA3244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21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5C9B2-E8A0-B330-6CE2-38A5C556F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401" y="1403999"/>
            <a:ext cx="3970599" cy="5320891"/>
          </a:xfrm>
        </p:spPr>
        <p:txBody>
          <a:bodyPr>
            <a:normAutofit/>
          </a:bodyPr>
          <a:lstStyle/>
          <a:p>
            <a:r>
              <a:rPr lang="en-US" sz="3200" dirty="0"/>
              <a:t>Finally, after a long brainstorming discussion</a:t>
            </a:r>
          </a:p>
          <a:p>
            <a:pPr lvl="1"/>
            <a:r>
              <a:rPr lang="en-US" sz="2800" dirty="0"/>
              <a:t>We have several variants for our </a:t>
            </a:r>
            <a:r>
              <a:rPr lang="en-US" sz="2800" b="1" dirty="0"/>
              <a:t>value proposition statement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24BE9F-1EA8-FA68-F933-94F22C84D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900" dirty="0"/>
              <a:t>ChatGPT for Brainstorming: Value Proposition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EB8B88-97B7-3174-E7E6-B35C0BEF5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950" y="1404000"/>
            <a:ext cx="7829689" cy="45450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93ED8F-827B-CD1D-6561-4E8C7EEDD3C0}"/>
              </a:ext>
            </a:extLst>
          </p:cNvPr>
          <p:cNvSpPr txBox="1"/>
          <p:nvPr/>
        </p:nvSpPr>
        <p:spPr>
          <a:xfrm>
            <a:off x="251361" y="6276790"/>
            <a:ext cx="7965000" cy="400110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r>
              <a:rPr lang="en-US" dirty="0">
                <a:hlinkClick r:id="rId3"/>
              </a:rPr>
              <a:t>https://chat.openai.com/share</a:t>
            </a:r>
            <a:r>
              <a:rPr lang="en-US">
                <a:hlinkClick r:id="rId3"/>
              </a:rPr>
              <a:t>/c15cd4db-b6c5-43ee-82a1-d753fde22f57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47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889E57-AADF-4118-9612-EC1F9578DB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22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98FD93-3E71-F6EC-3BFF-5353A3DB7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AI as Business Assistant: Defining Buying Personas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025094-39A9-6CAE-5E98-5EF534D0B69D}"/>
              </a:ext>
            </a:extLst>
          </p:cNvPr>
          <p:cNvSpPr txBox="1"/>
          <p:nvPr/>
        </p:nvSpPr>
        <p:spPr>
          <a:xfrm>
            <a:off x="336000" y="1381652"/>
            <a:ext cx="4140000" cy="3939540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l" rtl="0">
              <a:spcBef>
                <a:spcPts val="600"/>
              </a:spcBef>
            </a:pPr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I have an </a:t>
            </a:r>
            <a:r>
              <a:rPr lang="en-US" sz="2400" b="1" i="0" dirty="0">
                <a:solidFill>
                  <a:srgbClr val="0F0F0F"/>
                </a:solidFill>
                <a:effectLst/>
                <a:latin typeface="Söhne"/>
              </a:rPr>
              <a:t>e-commerce</a:t>
            </a:r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 website for </a:t>
            </a:r>
            <a:r>
              <a:rPr lang="en-US" sz="2400" b="1" i="0" dirty="0">
                <a:solidFill>
                  <a:srgbClr val="0F0F0F"/>
                </a:solidFill>
                <a:effectLst/>
                <a:latin typeface="Söhne"/>
              </a:rPr>
              <a:t>cosmetics</a:t>
            </a:r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, where my brand emphasizes natural organic care for the body, hair and face, based on </a:t>
            </a:r>
            <a:r>
              <a:rPr lang="en-US" sz="2400" b="1" i="0" dirty="0">
                <a:solidFill>
                  <a:srgbClr val="0F0F0F"/>
                </a:solidFill>
                <a:effectLst/>
                <a:latin typeface="Söhne"/>
              </a:rPr>
              <a:t>argan oil</a:t>
            </a:r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.</a:t>
            </a:r>
          </a:p>
          <a:p>
            <a:pPr algn="l" rtl="0">
              <a:spcBef>
                <a:spcPts val="600"/>
              </a:spcBef>
            </a:pPr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Please help me identify the </a:t>
            </a:r>
            <a:r>
              <a:rPr lang="en-US" sz="2400" b="1" i="0" dirty="0">
                <a:solidFill>
                  <a:srgbClr val="0F0F0F"/>
                </a:solidFill>
                <a:effectLst/>
                <a:latin typeface="Söhne"/>
              </a:rPr>
              <a:t>target audience</a:t>
            </a:r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: interests, demographics, behaviors and preferences.</a:t>
            </a:r>
          </a:p>
          <a:p>
            <a:pPr algn="l" rtl="0">
              <a:spcBef>
                <a:spcPts val="600"/>
              </a:spcBef>
            </a:pPr>
            <a:r>
              <a:rPr lang="en-US" sz="2400" b="1" i="0" dirty="0">
                <a:solidFill>
                  <a:srgbClr val="0F0F0F"/>
                </a:solidFill>
                <a:effectLst/>
                <a:highlight>
                  <a:srgbClr val="FFFF00"/>
                </a:highlight>
                <a:latin typeface="Söhne"/>
              </a:rPr>
              <a:t>Ask me for more info</a:t>
            </a:r>
            <a:r>
              <a:rPr lang="en-US" sz="2400" b="0" i="0" dirty="0">
                <a:solidFill>
                  <a:srgbClr val="0F0F0F"/>
                </a:solidFill>
                <a:effectLst/>
                <a:highlight>
                  <a:srgbClr val="FFFF00"/>
                </a:highlight>
                <a:latin typeface="Söhne"/>
              </a:rPr>
              <a:t>.</a:t>
            </a:r>
            <a:endParaRPr lang="en-US" sz="2800" b="0" i="0" dirty="0">
              <a:solidFill>
                <a:srgbClr val="1F1F1F"/>
              </a:solidFill>
              <a:effectLst/>
              <a:highlight>
                <a:srgbClr val="FFFF00"/>
              </a:highlight>
              <a:latin typeface="Google 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538F11-C2CB-BBC4-06D7-079777AA1CCC}"/>
              </a:ext>
            </a:extLst>
          </p:cNvPr>
          <p:cNvSpPr txBox="1"/>
          <p:nvPr/>
        </p:nvSpPr>
        <p:spPr>
          <a:xfrm>
            <a:off x="336000" y="5785474"/>
            <a:ext cx="4140000" cy="707886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>
                <a:hlinkClick r:id="rId2"/>
              </a:rPr>
              <a:t>https://chat.openai.com/share/09a18bb8-2743-4d83-b758-62f214a690e9</a:t>
            </a: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5489EC-D615-CF55-CE46-1DCB5AEA9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000" y="1559160"/>
            <a:ext cx="6870591" cy="443484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9BE13A-C473-DF4E-D7FC-EAE2BECF61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508"/>
          <a:stretch/>
        </p:blipFill>
        <p:spPr>
          <a:xfrm>
            <a:off x="5011320" y="2077265"/>
            <a:ext cx="6870591" cy="350411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6D21A4-B56B-2B19-4A8F-BFB15A632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3275" y="2398784"/>
            <a:ext cx="7357725" cy="284378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D0C6C9-0BA9-6CC0-50FE-5E5184373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4358" y="2230104"/>
            <a:ext cx="4781642" cy="445921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3ECD3A-D43D-45C6-DDFC-A125377518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1000" y="3719605"/>
            <a:ext cx="6250553" cy="263439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6C88E64-09FA-F7F3-E22C-A63F60BBB9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8198" y="1381652"/>
            <a:ext cx="6474877" cy="463672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D51B49-F924-E82F-6E70-D26527F1E5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1000" y="3075274"/>
            <a:ext cx="5842393" cy="343172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7893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337CE5-A9E4-4828-07A1-1CC6038B8A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23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3BB5D2-069D-3C58-7777-10FC6E2E0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00" dirty="0"/>
              <a:t>AI as Business Assistant: Defining Goals and KPIs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9B669F-CE09-F111-9BDC-24844BAC3C65}"/>
              </a:ext>
            </a:extLst>
          </p:cNvPr>
          <p:cNvSpPr txBox="1"/>
          <p:nvPr/>
        </p:nvSpPr>
        <p:spPr>
          <a:xfrm>
            <a:off x="336000" y="1381652"/>
            <a:ext cx="4140000" cy="4124206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l" rtl="0">
              <a:spcBef>
                <a:spcPts val="600"/>
              </a:spcBef>
            </a:pPr>
            <a:r>
              <a:rPr lang="en-US" sz="2800" b="0" i="0" dirty="0">
                <a:solidFill>
                  <a:srgbClr val="0F0F0F"/>
                </a:solidFill>
                <a:effectLst/>
                <a:latin typeface="Söhne"/>
              </a:rPr>
              <a:t>I am an </a:t>
            </a:r>
            <a:r>
              <a:rPr lang="en-US" sz="2800" b="1" i="0" dirty="0">
                <a:solidFill>
                  <a:srgbClr val="0F0F0F"/>
                </a:solidFill>
                <a:effectLst/>
                <a:latin typeface="Söhne"/>
              </a:rPr>
              <a:t>entrepreneur</a:t>
            </a:r>
            <a:r>
              <a:rPr lang="en-US" sz="2800" b="0" i="0" dirty="0">
                <a:solidFill>
                  <a:srgbClr val="0F0F0F"/>
                </a:solidFill>
                <a:effectLst/>
                <a:latin typeface="Söhne"/>
              </a:rPr>
              <a:t>. I have a website for </a:t>
            </a:r>
            <a:r>
              <a:rPr lang="en-US" sz="2800" b="1" i="0" dirty="0">
                <a:solidFill>
                  <a:srgbClr val="0F0F0F"/>
                </a:solidFill>
                <a:effectLst/>
                <a:latin typeface="Söhne"/>
              </a:rPr>
              <a:t>natural cosmetics</a:t>
            </a:r>
            <a:r>
              <a:rPr lang="en-US" sz="2800" b="0" i="0" dirty="0">
                <a:solidFill>
                  <a:srgbClr val="0F0F0F"/>
                </a:solidFill>
                <a:effectLst/>
                <a:latin typeface="Söhne"/>
              </a:rPr>
              <a:t> with </a:t>
            </a:r>
            <a:r>
              <a:rPr lang="en-US" sz="2800" b="1" i="0" dirty="0">
                <a:solidFill>
                  <a:srgbClr val="0F0F0F"/>
                </a:solidFill>
                <a:effectLst/>
                <a:latin typeface="Söhne"/>
              </a:rPr>
              <a:t>argan oil</a:t>
            </a:r>
            <a:r>
              <a:rPr lang="en-US" sz="2800" b="0" i="0" dirty="0">
                <a:solidFill>
                  <a:srgbClr val="0F0F0F"/>
                </a:solidFill>
                <a:effectLst/>
                <a:latin typeface="Söhne"/>
              </a:rPr>
              <a:t>.</a:t>
            </a:r>
          </a:p>
          <a:p>
            <a:pPr algn="l" rtl="0">
              <a:spcBef>
                <a:spcPts val="600"/>
              </a:spcBef>
            </a:pPr>
            <a:r>
              <a:rPr lang="en-US" sz="2800" b="0" i="1" dirty="0">
                <a:solidFill>
                  <a:srgbClr val="0F0F0F"/>
                </a:solidFill>
                <a:effectLst/>
                <a:highlight>
                  <a:srgbClr val="FFFF00"/>
                </a:highlight>
                <a:latin typeface="Söhne"/>
              </a:rPr>
              <a:t>{Your detailed story here …}</a:t>
            </a:r>
          </a:p>
          <a:p>
            <a:pPr algn="l" rtl="0">
              <a:spcBef>
                <a:spcPts val="600"/>
              </a:spcBef>
            </a:pPr>
            <a:r>
              <a:rPr lang="en-US" sz="2800" b="0" i="0" dirty="0">
                <a:solidFill>
                  <a:srgbClr val="0F0F0F"/>
                </a:solidFill>
                <a:effectLst/>
                <a:latin typeface="Söhne"/>
              </a:rPr>
              <a:t>Please help me </a:t>
            </a:r>
            <a:r>
              <a:rPr lang="en-US" sz="2800" b="1" i="0" dirty="0">
                <a:solidFill>
                  <a:srgbClr val="0F0F0F"/>
                </a:solidFill>
                <a:effectLst/>
                <a:latin typeface="Söhne"/>
              </a:rPr>
              <a:t>define my goals</a:t>
            </a:r>
            <a:r>
              <a:rPr lang="en-US" sz="2800" b="0" i="0" dirty="0">
                <a:solidFill>
                  <a:srgbClr val="0F0F0F"/>
                </a:solidFill>
                <a:effectLst/>
                <a:latin typeface="Söhne"/>
              </a:rPr>
              <a:t> (short, mid and long-term) and the </a:t>
            </a:r>
            <a:r>
              <a:rPr lang="en-US" sz="2800" b="1" i="0" dirty="0">
                <a:solidFill>
                  <a:srgbClr val="0F0F0F"/>
                </a:solidFill>
                <a:effectLst/>
                <a:latin typeface="Söhne"/>
              </a:rPr>
              <a:t>results</a:t>
            </a:r>
            <a:r>
              <a:rPr lang="en-US" sz="2800" b="0" i="0" dirty="0">
                <a:solidFill>
                  <a:srgbClr val="0F0F0F"/>
                </a:solidFill>
                <a:effectLst/>
                <a:latin typeface="Söhne"/>
              </a:rPr>
              <a:t> I want to achieve, and </a:t>
            </a:r>
            <a:r>
              <a:rPr lang="en-US" sz="2800" b="1" i="0" dirty="0">
                <a:solidFill>
                  <a:srgbClr val="0F0F0F"/>
                </a:solidFill>
                <a:effectLst/>
                <a:latin typeface="Söhne"/>
              </a:rPr>
              <a:t>KPIs</a:t>
            </a:r>
            <a:r>
              <a:rPr lang="en-US" sz="2800" b="0" i="0" dirty="0">
                <a:solidFill>
                  <a:srgbClr val="0F0F0F"/>
                </a:solidFill>
                <a:effectLst/>
                <a:latin typeface="Söhne"/>
              </a:rPr>
              <a:t> to measure.</a:t>
            </a:r>
            <a:endParaRPr lang="en-US" sz="2800" b="0" i="1" dirty="0">
              <a:solidFill>
                <a:srgbClr val="1F1F1F"/>
              </a:solidFill>
              <a:effectLst/>
              <a:highlight>
                <a:srgbClr val="FFFF00"/>
              </a:highlight>
              <a:latin typeface="Google 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49BC00-A305-5CCB-A4B7-EC0E9E86C4E1}"/>
              </a:ext>
            </a:extLst>
          </p:cNvPr>
          <p:cNvSpPr txBox="1"/>
          <p:nvPr/>
        </p:nvSpPr>
        <p:spPr>
          <a:xfrm>
            <a:off x="336000" y="5785474"/>
            <a:ext cx="4140000" cy="707886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hlinkClick r:id="rId2"/>
              </a:rPr>
              <a:t>https://chat.openai.com/share/e71d9fbe-cbde-4091-8dd7-19c91e06674c</a:t>
            </a: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E41436-6D0A-0D99-DA5D-544B7EF71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356" y="1381652"/>
            <a:ext cx="7175782" cy="469158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F2E28A-46F0-5DCA-2B5A-A2E296624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000" y="2459034"/>
            <a:ext cx="7166370" cy="304682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50E58E-C90A-5192-8424-031F762FF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5862" y="3179859"/>
            <a:ext cx="6710138" cy="353414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4507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889E57-AADF-4118-9612-EC1F9578DB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24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98FD93-3E71-F6EC-3BFF-5353A3DB7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AI as Creative Assistant: Marketing Ideas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E380B5-D3C1-EC18-3C15-A77AF5F587E4}"/>
              </a:ext>
            </a:extLst>
          </p:cNvPr>
          <p:cNvSpPr txBox="1"/>
          <p:nvPr/>
        </p:nvSpPr>
        <p:spPr>
          <a:xfrm>
            <a:off x="336000" y="1381652"/>
            <a:ext cx="4140000" cy="3693319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l" rtl="0">
              <a:spcBef>
                <a:spcPts val="600"/>
              </a:spcBef>
            </a:pPr>
            <a:r>
              <a:rPr lang="en-US" sz="2800" b="0" i="0" dirty="0">
                <a:solidFill>
                  <a:srgbClr val="0F0F0F"/>
                </a:solidFill>
                <a:effectLst/>
                <a:latin typeface="Söhne"/>
              </a:rPr>
              <a:t>I am an </a:t>
            </a:r>
            <a:r>
              <a:rPr lang="en-US" sz="2800" b="1" i="0" dirty="0">
                <a:solidFill>
                  <a:srgbClr val="0F0F0F"/>
                </a:solidFill>
                <a:effectLst/>
                <a:latin typeface="Söhne"/>
              </a:rPr>
              <a:t>entrepreneur</a:t>
            </a:r>
            <a:r>
              <a:rPr lang="en-US" sz="2800" b="0" i="0" dirty="0">
                <a:solidFill>
                  <a:srgbClr val="0F0F0F"/>
                </a:solidFill>
                <a:effectLst/>
                <a:latin typeface="Söhne"/>
              </a:rPr>
              <a:t>. I have a website for </a:t>
            </a:r>
            <a:r>
              <a:rPr lang="en-US" sz="2800" b="1" i="0" dirty="0">
                <a:solidFill>
                  <a:srgbClr val="0F0F0F"/>
                </a:solidFill>
                <a:effectLst/>
                <a:latin typeface="Söhne"/>
              </a:rPr>
              <a:t>natural cosmetics</a:t>
            </a:r>
            <a:r>
              <a:rPr lang="en-US" sz="2800" b="0" i="0" dirty="0">
                <a:solidFill>
                  <a:srgbClr val="0F0F0F"/>
                </a:solidFill>
                <a:effectLst/>
                <a:latin typeface="Söhne"/>
              </a:rPr>
              <a:t> with </a:t>
            </a:r>
            <a:r>
              <a:rPr lang="en-US" sz="2800" b="1" i="0" dirty="0">
                <a:solidFill>
                  <a:srgbClr val="0F0F0F"/>
                </a:solidFill>
                <a:effectLst/>
                <a:latin typeface="Söhne"/>
              </a:rPr>
              <a:t>argan oil</a:t>
            </a:r>
            <a:r>
              <a:rPr lang="en-US" sz="2800" b="0" i="0" dirty="0">
                <a:solidFill>
                  <a:srgbClr val="0F0F0F"/>
                </a:solidFill>
                <a:effectLst/>
                <a:latin typeface="Söhne"/>
              </a:rPr>
              <a:t>.</a:t>
            </a:r>
          </a:p>
          <a:p>
            <a:pPr algn="l" rtl="0">
              <a:spcBef>
                <a:spcPts val="600"/>
              </a:spcBef>
            </a:pPr>
            <a:r>
              <a:rPr lang="en-US" sz="2800" b="0" i="1" dirty="0">
                <a:solidFill>
                  <a:srgbClr val="0F0F0F"/>
                </a:solidFill>
                <a:effectLst/>
                <a:highlight>
                  <a:srgbClr val="FFFF00"/>
                </a:highlight>
                <a:latin typeface="Söhne"/>
              </a:rPr>
              <a:t>{Your detailed story here …}</a:t>
            </a:r>
          </a:p>
          <a:p>
            <a:pPr algn="l" rtl="0">
              <a:spcBef>
                <a:spcPts val="600"/>
              </a:spcBef>
            </a:pPr>
            <a:r>
              <a:rPr lang="en-US" sz="2800" b="0" i="0" dirty="0">
                <a:solidFill>
                  <a:srgbClr val="0F0F0F"/>
                </a:solidFill>
                <a:effectLst/>
                <a:latin typeface="Söhne"/>
              </a:rPr>
              <a:t>Please come up with some </a:t>
            </a:r>
            <a:r>
              <a:rPr lang="en-US" sz="2800" b="1" i="0" dirty="0">
                <a:solidFill>
                  <a:srgbClr val="0F0F0F"/>
                </a:solidFill>
                <a:effectLst/>
                <a:latin typeface="Söhne"/>
              </a:rPr>
              <a:t>ideas for marketing campaigns </a:t>
            </a:r>
            <a:r>
              <a:rPr lang="en-US" sz="2800" b="0" i="0" dirty="0">
                <a:solidFill>
                  <a:srgbClr val="0F0F0F"/>
                </a:solidFill>
                <a:effectLst/>
                <a:latin typeface="Söhne"/>
              </a:rPr>
              <a:t>for our products.</a:t>
            </a:r>
            <a:endParaRPr lang="en-US" sz="2800" b="0" i="1" dirty="0">
              <a:solidFill>
                <a:srgbClr val="1F1F1F"/>
              </a:solidFill>
              <a:effectLst/>
              <a:highlight>
                <a:srgbClr val="FFFF00"/>
              </a:highlight>
              <a:latin typeface="Google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BB9FBF-1C3A-891B-4E05-33956A39B5B9}"/>
              </a:ext>
            </a:extLst>
          </p:cNvPr>
          <p:cNvSpPr txBox="1"/>
          <p:nvPr/>
        </p:nvSpPr>
        <p:spPr>
          <a:xfrm>
            <a:off x="336000" y="5785474"/>
            <a:ext cx="4140000" cy="707886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hlinkClick r:id="rId2"/>
              </a:rPr>
              <a:t>https://chat.openai.com/share/727a0c4b-23b7-4fba-8c16-7615e73ee3e9</a:t>
            </a: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8F398E-2046-C5BD-672B-BA6B1FAC7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268" y="1381652"/>
            <a:ext cx="7163732" cy="455681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9E785A-75E1-5A51-9FAC-D96D731E3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000" y="2260920"/>
            <a:ext cx="6950466" cy="376950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102DB1-9D9D-BA1E-F720-0CAC952AA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4070" y="2798410"/>
            <a:ext cx="6602250" cy="382661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4389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889E57-AADF-4118-9612-EC1F9578DB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25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98FD93-3E71-F6EC-3BFF-5353A3DB7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AI as Creative Assistant: Creative Platform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4C6E37-FFDB-1AC6-AE52-92490F7B968F}"/>
              </a:ext>
            </a:extLst>
          </p:cNvPr>
          <p:cNvSpPr txBox="1"/>
          <p:nvPr/>
        </p:nvSpPr>
        <p:spPr>
          <a:xfrm>
            <a:off x="336000" y="1381652"/>
            <a:ext cx="4320000" cy="430887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l" rtl="0">
              <a:spcBef>
                <a:spcPts val="600"/>
              </a:spcBef>
            </a:pPr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I am an </a:t>
            </a:r>
            <a:r>
              <a:rPr lang="en-US" sz="2400" b="1" i="0" dirty="0">
                <a:solidFill>
                  <a:srgbClr val="0F0F0F"/>
                </a:solidFill>
                <a:effectLst/>
                <a:latin typeface="Söhne"/>
              </a:rPr>
              <a:t>entrepreneur</a:t>
            </a:r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. I have a website for </a:t>
            </a:r>
            <a:r>
              <a:rPr lang="en-US" sz="2400" b="1" i="0" dirty="0">
                <a:solidFill>
                  <a:srgbClr val="0F0F0F"/>
                </a:solidFill>
                <a:effectLst/>
                <a:latin typeface="Söhne"/>
              </a:rPr>
              <a:t>natural cosmetics</a:t>
            </a:r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 with </a:t>
            </a:r>
            <a:r>
              <a:rPr lang="en-US" sz="2400" b="1" i="0" dirty="0">
                <a:solidFill>
                  <a:srgbClr val="0F0F0F"/>
                </a:solidFill>
                <a:effectLst/>
                <a:latin typeface="Söhne"/>
              </a:rPr>
              <a:t>argan oil</a:t>
            </a:r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.</a:t>
            </a:r>
          </a:p>
          <a:p>
            <a:pPr algn="l" rtl="0">
              <a:spcBef>
                <a:spcPts val="600"/>
              </a:spcBef>
            </a:pPr>
            <a:r>
              <a:rPr lang="en-US" sz="2400" b="0" i="1" dirty="0">
                <a:solidFill>
                  <a:srgbClr val="0F0F0F"/>
                </a:solidFill>
                <a:effectLst/>
                <a:highlight>
                  <a:srgbClr val="FFFF00"/>
                </a:highlight>
                <a:latin typeface="Söhne"/>
              </a:rPr>
              <a:t>{Your detailed story here …}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F0F0F"/>
                </a:solidFill>
                <a:latin typeface="Söhne"/>
              </a:rPr>
              <a:t>Help me to create a </a:t>
            </a:r>
            <a:r>
              <a:rPr lang="en-US" sz="2400" b="1" dirty="0">
                <a:solidFill>
                  <a:srgbClr val="0F0F0F"/>
                </a:solidFill>
                <a:latin typeface="Söhne"/>
              </a:rPr>
              <a:t>creative platform </a:t>
            </a:r>
            <a:r>
              <a:rPr lang="en-US" sz="2400" dirty="0">
                <a:solidFill>
                  <a:srgbClr val="0F0F0F"/>
                </a:solidFill>
                <a:latin typeface="Söhne"/>
              </a:rPr>
              <a:t>regarding the "Argan Christmas" campaign, in which we invite </a:t>
            </a:r>
            <a:r>
              <a:rPr lang="en-US" sz="2400" b="1" dirty="0">
                <a:solidFill>
                  <a:srgbClr val="0F0F0F"/>
                </a:solidFill>
                <a:latin typeface="Söhne"/>
              </a:rPr>
              <a:t>users to share their Christmas beauty </a:t>
            </a:r>
            <a:r>
              <a:rPr lang="en-US" sz="2400" dirty="0">
                <a:solidFill>
                  <a:srgbClr val="0F0F0F"/>
                </a:solidFill>
                <a:latin typeface="Söhne"/>
              </a:rPr>
              <a:t>with your products under a hashtag like #ArganChristmas.</a:t>
            </a:r>
            <a:endParaRPr lang="en-US" sz="2400" b="0" i="1" dirty="0">
              <a:solidFill>
                <a:srgbClr val="1F1F1F"/>
              </a:solidFill>
              <a:effectLst/>
              <a:highlight>
                <a:srgbClr val="FFFF00"/>
              </a:highlight>
              <a:latin typeface="Google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B423B6-472E-87FB-7672-EA1A3DB7F1DF}"/>
              </a:ext>
            </a:extLst>
          </p:cNvPr>
          <p:cNvSpPr txBox="1"/>
          <p:nvPr/>
        </p:nvSpPr>
        <p:spPr>
          <a:xfrm>
            <a:off x="336000" y="6088890"/>
            <a:ext cx="4320000" cy="400110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>
                <a:hlinkClick r:id="rId2"/>
              </a:rPr>
              <a:t>https://g.co/bard/share/41e14bd8b1f9</a:t>
            </a:r>
            <a:r>
              <a:rPr lang="en-US" sz="2000"/>
              <a:t> </a:t>
            </a: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A28D0B-479F-8B20-CD8C-A458D94D8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000" y="1378310"/>
            <a:ext cx="4095000" cy="512869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6A851D-BD87-E4B9-B612-9AF17496B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612" y="1770976"/>
            <a:ext cx="7096125" cy="366712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75EE1C-1F6F-5DCE-5E01-3CDCEA5FE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1000" y="2263816"/>
            <a:ext cx="6559767" cy="373591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13103D-57B6-6DC8-AEC6-5C1DE8DDD3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6690" y="3204000"/>
            <a:ext cx="6079312" cy="319063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7C6644-74F5-A57B-449C-A6DF557F3D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6688" y="2692401"/>
            <a:ext cx="6079312" cy="354704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342028-6901-EFE9-D595-FE3FC47EC9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2151448"/>
            <a:ext cx="5890457" cy="371677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7129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889E57-AADF-4118-9612-EC1F9578DB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26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98FD93-3E71-F6EC-3BFF-5353A3DB7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AI as Marketing Assistant: Content Writing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E80270-2A02-8189-CB5E-047BA98A930E}"/>
              </a:ext>
            </a:extLst>
          </p:cNvPr>
          <p:cNvSpPr txBox="1"/>
          <p:nvPr/>
        </p:nvSpPr>
        <p:spPr>
          <a:xfrm>
            <a:off x="336000" y="1381652"/>
            <a:ext cx="4320000" cy="2754600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0" i="1" dirty="0">
                <a:solidFill>
                  <a:srgbClr val="0F0F0F"/>
                </a:solidFill>
                <a:effectLst/>
                <a:highlight>
                  <a:srgbClr val="FFFF00"/>
                </a:highlight>
                <a:latin typeface="Söhne"/>
              </a:rPr>
              <a:t>{Continue the previous </a:t>
            </a:r>
            <a:r>
              <a:rPr lang="en-US" sz="2400" i="1" dirty="0">
                <a:solidFill>
                  <a:srgbClr val="0F0F0F"/>
                </a:solidFill>
                <a:highlight>
                  <a:srgbClr val="FFFF00"/>
                </a:highlight>
                <a:latin typeface="Söhne"/>
              </a:rPr>
              <a:t>chat about the "Argan Christmas" campaign, in which we invite users to share their Christmas beauty …}</a:t>
            </a:r>
            <a:endParaRPr lang="en-US" sz="2400" b="0" i="1" dirty="0">
              <a:solidFill>
                <a:srgbClr val="0F0F0F"/>
              </a:solidFill>
              <a:effectLst/>
              <a:highlight>
                <a:srgbClr val="FFFF00"/>
              </a:highlight>
              <a:latin typeface="Söhne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F0F0F"/>
                </a:solidFill>
                <a:latin typeface="Söhne"/>
              </a:rPr>
              <a:t>Write a </a:t>
            </a:r>
            <a:r>
              <a:rPr lang="en-US" sz="2400" b="1" dirty="0">
                <a:solidFill>
                  <a:srgbClr val="0F0F0F"/>
                </a:solidFill>
                <a:latin typeface="Söhne"/>
              </a:rPr>
              <a:t>creative Facebook post </a:t>
            </a:r>
            <a:r>
              <a:rPr lang="en-US" sz="2400" dirty="0">
                <a:solidFill>
                  <a:srgbClr val="0F0F0F"/>
                </a:solidFill>
                <a:latin typeface="Söhne"/>
              </a:rPr>
              <a:t>for the campaign start.</a:t>
            </a:r>
            <a:endParaRPr lang="en-US" sz="2400" b="0" i="1" dirty="0">
              <a:solidFill>
                <a:srgbClr val="1F1F1F"/>
              </a:solidFill>
              <a:effectLst/>
              <a:highlight>
                <a:srgbClr val="FFFF00"/>
              </a:highlight>
              <a:latin typeface="Google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92A0AF-9043-76AF-A096-8AE7638F9158}"/>
              </a:ext>
            </a:extLst>
          </p:cNvPr>
          <p:cNvSpPr txBox="1"/>
          <p:nvPr/>
        </p:nvSpPr>
        <p:spPr>
          <a:xfrm>
            <a:off x="336000" y="6223890"/>
            <a:ext cx="4320000" cy="400110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hlinkClick r:id="rId2"/>
              </a:rPr>
              <a:t>https://g.co/bard/share/943b39c4806d</a:t>
            </a: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6F0AA7-751C-A1ED-1EA7-0714FFE10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000" y="1381652"/>
            <a:ext cx="5183445" cy="524234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01110D-9855-3B88-7DCF-E99DEA0FC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680" y="1242291"/>
            <a:ext cx="6332030" cy="529170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0ACFEA-FC72-3AB9-1BBC-EF6167B1F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000" y="3183552"/>
            <a:ext cx="5680198" cy="249544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127C9A-0D66-CA8E-2A22-6A0F4B928F83}"/>
              </a:ext>
            </a:extLst>
          </p:cNvPr>
          <p:cNvSpPr txBox="1"/>
          <p:nvPr/>
        </p:nvSpPr>
        <p:spPr>
          <a:xfrm>
            <a:off x="336000" y="4276839"/>
            <a:ext cx="4320000" cy="830997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F0F0F"/>
                </a:solidFill>
                <a:latin typeface="Söhne"/>
              </a:rPr>
              <a:t>Write an </a:t>
            </a:r>
            <a:r>
              <a:rPr lang="en-US" sz="2400" b="1" dirty="0">
                <a:solidFill>
                  <a:srgbClr val="0F0F0F"/>
                </a:solidFill>
                <a:latin typeface="Söhne"/>
              </a:rPr>
              <a:t>Instagram post </a:t>
            </a:r>
            <a:r>
              <a:rPr lang="en-US" sz="2400" dirty="0">
                <a:solidFill>
                  <a:srgbClr val="0F0F0F"/>
                </a:solidFill>
                <a:latin typeface="Söhne"/>
              </a:rPr>
              <a:t>for the campaign start.</a:t>
            </a:r>
            <a:endParaRPr lang="en-US" sz="2400" b="0" i="1" dirty="0">
              <a:solidFill>
                <a:srgbClr val="1F1F1F"/>
              </a:solidFill>
              <a:effectLst/>
              <a:highlight>
                <a:srgbClr val="FFFF00"/>
              </a:highlight>
              <a:latin typeface="Google San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8C68681-2282-F934-EADF-E09912E83F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9143" y="1854000"/>
            <a:ext cx="5715922" cy="429825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5EBD48-2F3E-B732-D6D3-A6AFA905F7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2799" y="1404000"/>
            <a:ext cx="5208201" cy="479311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3F44422-D9C1-81BB-A4F0-DCC51B55CCDB}"/>
              </a:ext>
            </a:extLst>
          </p:cNvPr>
          <p:cNvSpPr txBox="1"/>
          <p:nvPr/>
        </p:nvSpPr>
        <p:spPr>
          <a:xfrm>
            <a:off x="336000" y="5263501"/>
            <a:ext cx="4320000" cy="830997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F0F0F"/>
                </a:solidFill>
                <a:latin typeface="Söhne"/>
              </a:rPr>
              <a:t>Write a </a:t>
            </a:r>
            <a:r>
              <a:rPr lang="en-US" sz="2400" b="1" dirty="0">
                <a:solidFill>
                  <a:srgbClr val="0F0F0F"/>
                </a:solidFill>
                <a:latin typeface="Söhne"/>
              </a:rPr>
              <a:t>blog article </a:t>
            </a:r>
            <a:r>
              <a:rPr lang="en-US" sz="2400" dirty="0">
                <a:solidFill>
                  <a:srgbClr val="0F0F0F"/>
                </a:solidFill>
                <a:latin typeface="Söhne"/>
              </a:rPr>
              <a:t>for the campaign start.</a:t>
            </a:r>
            <a:endParaRPr lang="en-US" sz="2400" b="0" i="1" dirty="0">
              <a:solidFill>
                <a:srgbClr val="1F1F1F"/>
              </a:solidFill>
              <a:effectLst/>
              <a:highlight>
                <a:srgbClr val="FFFF00"/>
              </a:highlight>
              <a:latin typeface="Google San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4E83F19-9A2D-CE3A-AA0A-6B36AC6360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0433" y="2461436"/>
            <a:ext cx="5090567" cy="423427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E09142D-94EE-9D21-85A3-8B9ABEB8DC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5466" y="2301760"/>
            <a:ext cx="5915025" cy="408622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686F15F-A7CB-77F2-D3EC-34C9B63A09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4880" y="2949521"/>
            <a:ext cx="7157830" cy="289609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5740BA0-EED9-080A-BF3A-B6B5B904DD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0563" y="3270887"/>
            <a:ext cx="5924550" cy="26670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34A3F0D-25F8-5960-E1C1-131AB07A10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84193" y="2038512"/>
            <a:ext cx="5796807" cy="333514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7137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0108C0-1C27-7925-9AAF-C27B8C6F23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27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CFDB0F-DADA-A7ED-6BDC-49B5778C1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Generate Images for the Campaign with AI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F632C7-CDD0-5584-027C-C791A15FD7CE}"/>
              </a:ext>
            </a:extLst>
          </p:cNvPr>
          <p:cNvSpPr txBox="1"/>
          <p:nvPr/>
        </p:nvSpPr>
        <p:spPr>
          <a:xfrm>
            <a:off x="336000" y="1381652"/>
            <a:ext cx="4320000" cy="430887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0" i="1" dirty="0">
                <a:solidFill>
                  <a:srgbClr val="0F0F0F"/>
                </a:solidFill>
                <a:effectLst/>
                <a:highlight>
                  <a:srgbClr val="FFFF00"/>
                </a:highlight>
                <a:latin typeface="Söhne"/>
              </a:rPr>
              <a:t>{I am an entrepreneur. I have an e-commerce website for natural cosmetics with argan oil</a:t>
            </a:r>
            <a:r>
              <a:rPr lang="en-US" sz="2400" i="1" dirty="0">
                <a:solidFill>
                  <a:srgbClr val="0F0F0F"/>
                </a:solidFill>
                <a:highlight>
                  <a:srgbClr val="FFFF00"/>
                </a:highlight>
                <a:latin typeface="Söhne"/>
              </a:rPr>
              <a:t> …}</a:t>
            </a:r>
            <a:endParaRPr lang="en-US" sz="2400" b="0" i="1" dirty="0">
              <a:solidFill>
                <a:srgbClr val="0F0F0F"/>
              </a:solidFill>
              <a:effectLst/>
              <a:highlight>
                <a:srgbClr val="FFFF00"/>
              </a:highlight>
              <a:latin typeface="Söhne"/>
            </a:endParaRPr>
          </a:p>
          <a:p>
            <a:pPr>
              <a:spcBef>
                <a:spcPts val="600"/>
              </a:spcBef>
            </a:pPr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I work on </a:t>
            </a:r>
            <a:r>
              <a:rPr lang="en-US" sz="2400" b="1" i="0" dirty="0">
                <a:solidFill>
                  <a:srgbClr val="0F0F0F"/>
                </a:solidFill>
                <a:effectLst/>
                <a:latin typeface="Söhne"/>
              </a:rPr>
              <a:t>marketing campaign </a:t>
            </a:r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called "</a:t>
            </a:r>
            <a:r>
              <a:rPr lang="en-US" sz="2400" b="1" i="0" dirty="0">
                <a:solidFill>
                  <a:srgbClr val="0F0F0F"/>
                </a:solidFill>
                <a:effectLst/>
                <a:latin typeface="Söhne"/>
              </a:rPr>
              <a:t>Argan Christmas</a:t>
            </a:r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", in which we invite </a:t>
            </a:r>
            <a:r>
              <a:rPr lang="en-US" sz="2400" b="1" i="0" dirty="0">
                <a:solidFill>
                  <a:srgbClr val="0F0F0F"/>
                </a:solidFill>
                <a:effectLst/>
                <a:latin typeface="Söhne"/>
              </a:rPr>
              <a:t>users to share their Christmas beauty </a:t>
            </a:r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with our products.</a:t>
            </a:r>
          </a:p>
          <a:p>
            <a:pPr>
              <a:spcBef>
                <a:spcPts val="600"/>
              </a:spcBef>
            </a:pPr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Generate a few </a:t>
            </a:r>
            <a:r>
              <a:rPr lang="en-US" sz="2400" b="1" i="0" dirty="0">
                <a:solidFill>
                  <a:srgbClr val="0F0F0F"/>
                </a:solidFill>
                <a:effectLst/>
                <a:latin typeface="Söhne"/>
              </a:rPr>
              <a:t>images for a Facebook post</a:t>
            </a:r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 for the start of the campaign.</a:t>
            </a:r>
            <a:endParaRPr lang="en-US" sz="2400" b="0" i="1" dirty="0">
              <a:solidFill>
                <a:srgbClr val="1F1F1F"/>
              </a:solidFill>
              <a:effectLst/>
              <a:highlight>
                <a:srgbClr val="FFFF00"/>
              </a:highlight>
              <a:latin typeface="Google San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C273FC8-8DE4-0B47-7FB6-825E4884C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000" y="918000"/>
            <a:ext cx="5663576" cy="57060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A4E095-5EEA-9B22-3877-D168D5C26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018" y="983404"/>
            <a:ext cx="5663576" cy="200023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5AA4207-E41E-EA30-2BEC-29590ECEE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320" y="2633992"/>
            <a:ext cx="5760000" cy="344564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3252ECA-9B10-746D-055E-C751C023CD63}"/>
              </a:ext>
            </a:extLst>
          </p:cNvPr>
          <p:cNvSpPr txBox="1"/>
          <p:nvPr/>
        </p:nvSpPr>
        <p:spPr>
          <a:xfrm>
            <a:off x="336000" y="5937335"/>
            <a:ext cx="4320000" cy="707886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1F1F1F"/>
                </a:solidFill>
                <a:latin typeface="Google Sans"/>
              </a:rPr>
              <a:t>Create another </a:t>
            </a:r>
            <a:r>
              <a:rPr lang="en-US" sz="2000" b="1" dirty="0">
                <a:solidFill>
                  <a:srgbClr val="1F1F1F"/>
                </a:solidFill>
                <a:latin typeface="Google Sans"/>
              </a:rPr>
              <a:t>image for Instagram</a:t>
            </a:r>
            <a:r>
              <a:rPr lang="en-US" sz="2000" dirty="0">
                <a:solidFill>
                  <a:srgbClr val="1F1F1F"/>
                </a:solidFill>
                <a:latin typeface="Google Sans"/>
              </a:rPr>
              <a:t>: happy girls, hold the argan cosmetics</a:t>
            </a:r>
            <a:endParaRPr lang="en-US" sz="2000" dirty="0">
              <a:solidFill>
                <a:srgbClr val="1F1F1F"/>
              </a:solidFill>
              <a:effectLst/>
              <a:highlight>
                <a:srgbClr val="FFFF00"/>
              </a:highlight>
              <a:latin typeface="Google San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8C50F5A-AC54-3221-B7C0-6E5DDC7CA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2084" y="829198"/>
            <a:ext cx="4379510" cy="430887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36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4D0F06-8500-19A1-A6CD-5DBD69198CEC}"/>
              </a:ext>
            </a:extLst>
          </p:cNvPr>
          <p:cNvSpPr>
            <a:spLocks noGrp="1"/>
          </p:cNvSpPr>
          <p:nvPr>
            <p:ph type="title" sz="quarter" idx="10"/>
          </p:nvPr>
        </p:nvSpPr>
        <p:spPr>
          <a:xfrm>
            <a:off x="615109" y="5135916"/>
            <a:ext cx="10961783" cy="768084"/>
          </a:xfrm>
        </p:spPr>
        <p:txBody>
          <a:bodyPr/>
          <a:lstStyle/>
          <a:p>
            <a:r>
              <a:rPr lang="en-US" dirty="0"/>
              <a:t>AI </a:t>
            </a:r>
            <a:r>
              <a:rPr lang="en-US" b="0" dirty="0"/>
              <a:t>for</a:t>
            </a:r>
            <a:r>
              <a:rPr lang="en-US" dirty="0"/>
              <a:t> Document 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D52366-6B07-C144-1FAE-56E781887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240" y="1099160"/>
            <a:ext cx="3127519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2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C628EFF-0E6F-05B2-29DC-1721AD800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344" y="1239519"/>
            <a:ext cx="7196157" cy="492497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B1F94E-A5BC-54AC-F6E9-757B1AB2CC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29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3B7AA7-76A3-676E-164A-D0A42235E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for Document Analysis with ChatGPT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474EC3-D1F0-9AD5-153B-214B00EEC683}"/>
              </a:ext>
            </a:extLst>
          </p:cNvPr>
          <p:cNvSpPr txBox="1"/>
          <p:nvPr/>
        </p:nvSpPr>
        <p:spPr>
          <a:xfrm>
            <a:off x="336000" y="1381652"/>
            <a:ext cx="4320000" cy="1000274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700" dirty="0">
                <a:solidFill>
                  <a:srgbClr val="0F0F0F"/>
                </a:solidFill>
                <a:latin typeface="Söhne"/>
              </a:rPr>
              <a:t>Briefly </a:t>
            </a:r>
            <a:r>
              <a:rPr lang="en-US" sz="2700" b="1" dirty="0">
                <a:solidFill>
                  <a:srgbClr val="0F0F0F"/>
                </a:solidFill>
                <a:latin typeface="Söhne"/>
              </a:rPr>
              <a:t>summarize</a:t>
            </a:r>
            <a:r>
              <a:rPr lang="en-US" sz="2700" dirty="0">
                <a:solidFill>
                  <a:srgbClr val="0F0F0F"/>
                </a:solidFill>
                <a:latin typeface="Söhne"/>
              </a:rPr>
              <a:t> as bullets:</a:t>
            </a:r>
          </a:p>
          <a:p>
            <a:pPr>
              <a:spcBef>
                <a:spcPts val="600"/>
              </a:spcBef>
            </a:pPr>
            <a:r>
              <a:rPr lang="en-US" sz="2700" b="0" i="0" dirty="0">
                <a:solidFill>
                  <a:srgbClr val="0F0F0F"/>
                </a:solidFill>
                <a:effectLst/>
                <a:latin typeface="SÃ¶hne"/>
                <a:hlinkClick r:id="rId3"/>
              </a:rPr>
              <a:t>https://softuni.org/franchise</a:t>
            </a:r>
            <a:endParaRPr lang="en-US" sz="2700" b="0" i="1" dirty="0">
              <a:solidFill>
                <a:srgbClr val="1F1F1F"/>
              </a:solidFill>
              <a:effectLst/>
              <a:highlight>
                <a:srgbClr val="FFFF00"/>
              </a:highlight>
              <a:latin typeface="Google 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85F578-7D0E-4B5E-089D-7530AB3931A3}"/>
              </a:ext>
            </a:extLst>
          </p:cNvPr>
          <p:cNvSpPr txBox="1"/>
          <p:nvPr/>
        </p:nvSpPr>
        <p:spPr>
          <a:xfrm>
            <a:off x="336000" y="5916114"/>
            <a:ext cx="4320000" cy="707886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hlinkClick r:id="rId4"/>
              </a:rPr>
              <a:t>https://chat.openai.com/share/d1c0ac16-a428-4dc7-8d55-6a68d6ba6d09</a:t>
            </a:r>
            <a:r>
              <a:rPr lang="en-US" sz="20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AE0997-5481-E05C-8652-35156CD2F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8475" y="1381652"/>
            <a:ext cx="6806656" cy="240734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936194-B84B-419E-291A-02C97B4C09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1000" y="2606435"/>
            <a:ext cx="7415737" cy="346018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53EACD-142D-8860-5718-713EE84901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6429" y="3034160"/>
            <a:ext cx="6510850" cy="358984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F12747-91D3-C21D-6FDA-ACCEC441D3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6000" y="3653999"/>
            <a:ext cx="6734926" cy="283500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98AFC5-260C-6245-C884-989431B4F629}"/>
              </a:ext>
            </a:extLst>
          </p:cNvPr>
          <p:cNvSpPr txBox="1"/>
          <p:nvPr/>
        </p:nvSpPr>
        <p:spPr>
          <a:xfrm>
            <a:off x="336000" y="2723991"/>
            <a:ext cx="4320000" cy="1000274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700" b="1" dirty="0">
                <a:solidFill>
                  <a:srgbClr val="0F0F0F"/>
                </a:solidFill>
                <a:latin typeface="Söhne"/>
              </a:rPr>
              <a:t>How to start?</a:t>
            </a:r>
          </a:p>
          <a:p>
            <a:pPr>
              <a:spcBef>
                <a:spcPts val="600"/>
              </a:spcBef>
            </a:pPr>
            <a:r>
              <a:rPr lang="en-US" sz="2700" dirty="0">
                <a:solidFill>
                  <a:srgbClr val="0F0F0F"/>
                </a:solidFill>
                <a:latin typeface="Söhne"/>
              </a:rPr>
              <a:t>Short answer</a:t>
            </a:r>
            <a:endParaRPr lang="en-US" sz="2700" b="0" i="1" dirty="0">
              <a:solidFill>
                <a:srgbClr val="1F1F1F"/>
              </a:solidFill>
              <a:effectLst/>
              <a:highlight>
                <a:srgbClr val="FFFF00"/>
              </a:highlight>
              <a:latin typeface="Google San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E2A8749-D38B-8416-2313-5EF92F4052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6000" y="2799676"/>
            <a:ext cx="5940000" cy="336482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8968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4C3A85-BD45-46DD-81B2-D77193514F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C3102-A6AB-4260-ABED-FB26906153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402" y="1313999"/>
            <a:ext cx="8425598" cy="5410891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Software engineer</a:t>
            </a:r>
            <a:r>
              <a:rPr lang="bg-BG" sz="3600" dirty="0"/>
              <a:t>, </a:t>
            </a:r>
            <a:r>
              <a:rPr lang="en-US" sz="3600" dirty="0"/>
              <a:t>tech trainer</a:t>
            </a:r>
            <a:r>
              <a:rPr lang="bg-BG" sz="3600" dirty="0"/>
              <a:t>, </a:t>
            </a:r>
            <a:r>
              <a:rPr lang="en-US" sz="3600" dirty="0"/>
              <a:t>entrepreneur</a:t>
            </a:r>
            <a:r>
              <a:rPr lang="bg-BG" sz="3600" dirty="0"/>
              <a:t>, </a:t>
            </a:r>
            <a:r>
              <a:rPr lang="en-US" sz="3600" dirty="0"/>
              <a:t>speaker</a:t>
            </a:r>
            <a:r>
              <a:rPr lang="bg-BG" sz="3600" dirty="0"/>
              <a:t>, </a:t>
            </a:r>
            <a:r>
              <a:rPr lang="en-US" sz="3600" dirty="0"/>
              <a:t>author of 16 books </a:t>
            </a:r>
            <a:r>
              <a:rPr lang="en-US" sz="3000" dirty="0"/>
              <a:t>(before gen. AI era)</a:t>
            </a:r>
            <a:endParaRPr lang="bg-BG" sz="3600" dirty="0"/>
          </a:p>
          <a:p>
            <a:pPr marL="0" lvl="1" indent="0" algn="ctr">
              <a:buNone/>
            </a:pPr>
            <a:r>
              <a:rPr lang="en-US" sz="4000" dirty="0">
                <a:hlinkClick r:id="rId2"/>
              </a:rPr>
              <a:t>nakov.com</a:t>
            </a:r>
            <a:r>
              <a:rPr lang="en-US" sz="4000" dirty="0"/>
              <a:t> </a:t>
            </a:r>
            <a:endParaRPr lang="bg-BG" sz="4000" dirty="0"/>
          </a:p>
          <a:p>
            <a:r>
              <a:rPr lang="bg-BG" sz="3600" dirty="0"/>
              <a:t>4 </a:t>
            </a:r>
            <a:r>
              <a:rPr lang="en-US" sz="3600" dirty="0"/>
              <a:t>successful </a:t>
            </a:r>
            <a:r>
              <a:rPr lang="en-US" sz="3600" b="1" dirty="0"/>
              <a:t>tech education </a:t>
            </a:r>
            <a:r>
              <a:rPr lang="en-US" sz="3600" dirty="0"/>
              <a:t>projects</a:t>
            </a:r>
            <a:endParaRPr lang="bg-BG" sz="3600" dirty="0"/>
          </a:p>
          <a:p>
            <a:pPr lvl="1"/>
            <a:r>
              <a:rPr lang="en-US" sz="3600" dirty="0"/>
              <a:t>National Academy for Software Development (</a:t>
            </a:r>
            <a:r>
              <a:rPr lang="en-US" sz="3600" b="1" dirty="0"/>
              <a:t>NASD</a:t>
            </a:r>
            <a:r>
              <a:rPr lang="en-US" sz="3600" dirty="0"/>
              <a:t>) – 2004</a:t>
            </a:r>
            <a:endParaRPr lang="bg-BG" sz="3600" dirty="0"/>
          </a:p>
          <a:p>
            <a:pPr lvl="1"/>
            <a:r>
              <a:rPr lang="en-US" sz="3600" b="1" dirty="0"/>
              <a:t>Telerik</a:t>
            </a:r>
            <a:r>
              <a:rPr lang="en-US" sz="3600" dirty="0"/>
              <a:t> Software Academy – 2009</a:t>
            </a:r>
            <a:endParaRPr lang="bg-BG" sz="3600" dirty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en-US" sz="3600" b="1" dirty="0"/>
              <a:t>SoftUni</a:t>
            </a:r>
            <a:r>
              <a:rPr lang="en-US" sz="3600" dirty="0"/>
              <a:t> (The Software University) – 2014</a:t>
            </a:r>
            <a:endParaRPr lang="bg-BG" sz="3600" dirty="0"/>
          </a:p>
          <a:p>
            <a:pPr lvl="1"/>
            <a:r>
              <a:rPr lang="en-US" sz="3600" dirty="0"/>
              <a:t>Tech High School "</a:t>
            </a:r>
            <a:r>
              <a:rPr lang="en-US" sz="3600" b="1" dirty="0"/>
              <a:t>SoftUni </a:t>
            </a:r>
            <a:r>
              <a:rPr lang="en-US" sz="3600" b="1" dirty="0" err="1"/>
              <a:t>Svetlina</a:t>
            </a:r>
            <a:r>
              <a:rPr lang="en-US" sz="3600" dirty="0"/>
              <a:t>" – 2018</a:t>
            </a:r>
            <a:endParaRPr lang="bg-BG" sz="3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C887C0-3E7D-4635-AD26-0D886EE5C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/>
              <a:t>Svetlin Nakov, PhD</a:t>
            </a:r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E88EC025-4DFD-431A-9C73-78C702165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249" y="4599000"/>
            <a:ext cx="2748752" cy="874978"/>
          </a:xfrm>
          <a:prstGeom prst="roundRect">
            <a:avLst>
              <a:gd name="adj" fmla="val 4573"/>
            </a:avLst>
          </a:prstGeom>
        </p:spPr>
      </p:pic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C18BF127-B920-4C5B-B12B-50EB73CA3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2246" y="5613568"/>
            <a:ext cx="2748752" cy="943602"/>
          </a:xfrm>
          <a:prstGeom prst="roundRect">
            <a:avLst>
              <a:gd name="adj" fmla="val 2465"/>
            </a:avLst>
          </a:prstGeom>
        </p:spPr>
      </p:pic>
      <p:pic>
        <p:nvPicPr>
          <p:cNvPr id="2052" name="Picture 4" descr="Prompt: smile better ">
            <a:extLst>
              <a:ext uri="{FF2B5EF4-FFF2-40B4-BE49-F238E27FC236}">
                <a16:creationId xmlns:a16="http://schemas.microsoft.com/office/drawing/2014/main" id="{0C33866E-8EB3-DDA8-714F-8E57E8588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001" y="1552999"/>
            <a:ext cx="2748752" cy="2748752"/>
          </a:xfrm>
          <a:prstGeom prst="roundRect">
            <a:avLst>
              <a:gd name="adj" fmla="val 1517"/>
            </a:avLst>
          </a:prstGeom>
          <a:ln>
            <a:solidFill>
              <a:schemeClr val="tx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96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2014AA-B789-4FEB-4AA1-E791885504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30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22A257-4074-4B71-BED9-9ABB6BC3A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PDF Document with ChatGPT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6264BE-04B9-8F61-7191-A4B31E325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00" y="1375200"/>
            <a:ext cx="10248900" cy="18288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84C600-6AA0-1843-9DC9-B6CBDEB4C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267" y="1242000"/>
            <a:ext cx="6805733" cy="53370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3EAE05-544D-BA26-8A32-F1920BD47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00" y="3429000"/>
            <a:ext cx="6660000" cy="326096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4A638B-19B4-21D7-B276-B7E1C6495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00" y="3315172"/>
            <a:ext cx="5305425" cy="229552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AE41BB-94D7-DC4C-C2FD-4742283A22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9408" y="2754000"/>
            <a:ext cx="5369732" cy="401180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9201D5-2EF2-6944-F38E-4C364B18F06A}"/>
              </a:ext>
            </a:extLst>
          </p:cNvPr>
          <p:cNvSpPr txBox="1"/>
          <p:nvPr/>
        </p:nvSpPr>
        <p:spPr>
          <a:xfrm>
            <a:off x="7211127" y="3346224"/>
            <a:ext cx="3478525" cy="615553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700" dirty="0">
                <a:hlinkClick r:id="rId7"/>
              </a:rPr>
              <a:t>https://chat.openai.com/share/d4394601-0fd0-453a-9c27-f2334c19c0a4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45653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2014AA-B789-4FEB-4AA1-E791885504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31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22A257-4074-4B71-BED9-9ABB6BC3A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Financial Reports with ChatGPT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A939082-C011-2BAF-B43D-36A7E332F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00" y="1359000"/>
            <a:ext cx="4823482" cy="52380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01CD4D-2F3D-38B0-72BF-19B4DEDEE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000" y="1359000"/>
            <a:ext cx="6081664" cy="52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9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2014AA-B789-4FEB-4AA1-E791885504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32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22A257-4074-4B71-BED9-9ABB6BC3A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Financial Reports with ChatGPT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FF0A47-5123-9E60-1083-2C6E17100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0" y="1449000"/>
            <a:ext cx="6267450" cy="413385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9999C6-87CA-CEDA-3B09-1AED9F220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00" y="2394000"/>
            <a:ext cx="11237030" cy="411832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9084B6-1457-008E-8AE6-FFF20CA66DF8}"/>
              </a:ext>
            </a:extLst>
          </p:cNvPr>
          <p:cNvSpPr txBox="1"/>
          <p:nvPr/>
        </p:nvSpPr>
        <p:spPr>
          <a:xfrm>
            <a:off x="7671000" y="1449000"/>
            <a:ext cx="4082030" cy="707886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hlinkClick r:id="rId4"/>
              </a:rPr>
              <a:t>https://chat.openai.com/share/ad365876-a40f-4e60-bf14-3427060b12c9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929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8B8969-0357-E704-38ED-64F88E5F6C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33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50F947-F4FD-9E43-15AF-A520FFDAE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Charts in ChatGPT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D9A927-4510-2E0F-69AD-7CC502E51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" y="1539000"/>
            <a:ext cx="5881777" cy="42750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8BAC82-91E3-79BC-5978-F4297EB61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391" y="1385899"/>
            <a:ext cx="7309346" cy="519310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03921F-F3C6-D440-600B-8CCFCC5CE2B3}"/>
              </a:ext>
            </a:extLst>
          </p:cNvPr>
          <p:cNvSpPr txBox="1"/>
          <p:nvPr/>
        </p:nvSpPr>
        <p:spPr>
          <a:xfrm>
            <a:off x="342899" y="5936670"/>
            <a:ext cx="3683101" cy="646331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https://chat.openai.com/share/ad365876-a40f-4e60-bf14-3427060b12c9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342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B1F94E-A5BC-54AC-F6E9-757B1AB2CC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34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09254-537D-6118-E4B5-E001F080F9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Claude</a:t>
            </a:r>
            <a:r>
              <a:rPr lang="en-US" dirty="0"/>
              <a:t> (</a:t>
            </a:r>
            <a:r>
              <a:rPr lang="en-US" dirty="0">
                <a:hlinkClick r:id="rId2"/>
              </a:rPr>
              <a:t>https://claude.ai</a:t>
            </a:r>
            <a:r>
              <a:rPr lang="en-US" dirty="0"/>
              <a:t>) for document analysis</a:t>
            </a:r>
          </a:p>
          <a:p>
            <a:pPr lvl="1"/>
            <a:r>
              <a:rPr lang="en-US" dirty="0"/>
              <a:t>Claude has a </a:t>
            </a:r>
            <a:r>
              <a:rPr lang="en-US" b="1" dirty="0"/>
              <a:t>big context </a:t>
            </a:r>
            <a:r>
              <a:rPr lang="en-US" dirty="0"/>
              <a:t>(128k tokens)</a:t>
            </a:r>
          </a:p>
          <a:p>
            <a:pPr lvl="1"/>
            <a:r>
              <a:rPr lang="en-US" dirty="0"/>
              <a:t>Can process </a:t>
            </a:r>
            <a:r>
              <a:rPr lang="en-US" b="1" dirty="0">
                <a:sym typeface="Wingdings" panose="05000000000000000000" pitchFamily="2" charset="2"/>
              </a:rPr>
              <a:t>~300 text pages </a:t>
            </a:r>
            <a:r>
              <a:rPr lang="en-US" dirty="0">
                <a:sym typeface="Wingdings" panose="05000000000000000000" pitchFamily="2" charset="2"/>
              </a:rPr>
              <a:t>of documents at once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E.g. contracts, financial documents, reports, legal framework, etc.</a:t>
            </a:r>
          </a:p>
          <a:p>
            <a:pPr lvl="1"/>
            <a:r>
              <a:rPr lang="en-US" dirty="0"/>
              <a:t>Available in US and UK only</a:t>
            </a:r>
          </a:p>
          <a:p>
            <a:pPr lvl="2"/>
            <a:r>
              <a:rPr lang="en-US" dirty="0"/>
              <a:t>Bulgarians </a:t>
            </a:r>
            <a:r>
              <a:rPr lang="en-US" dirty="0">
                <a:sym typeface="Wingdings" panose="05000000000000000000" pitchFamily="2" charset="2"/>
              </a:rPr>
              <a:t> use </a:t>
            </a:r>
            <a:r>
              <a:rPr lang="en-US" dirty="0"/>
              <a:t>VPN</a:t>
            </a:r>
            <a:r>
              <a:rPr lang="bg-BG" dirty="0"/>
              <a:t> </a:t>
            </a:r>
            <a:r>
              <a:rPr lang="en-US" dirty="0"/>
              <a:t>from UK + UK phone number</a:t>
            </a:r>
          </a:p>
          <a:p>
            <a:pPr lvl="1"/>
            <a:r>
              <a:rPr lang="en-US" b="1" dirty="0"/>
              <a:t>Very powerful </a:t>
            </a:r>
            <a:r>
              <a:rPr lang="en-US" dirty="0"/>
              <a:t>for </a:t>
            </a:r>
            <a:r>
              <a:rPr lang="en-US" b="1" dirty="0"/>
              <a:t>deep document analysis</a:t>
            </a:r>
          </a:p>
          <a:p>
            <a:pPr lvl="1"/>
            <a:r>
              <a:rPr lang="en-US" dirty="0"/>
              <a:t>Can </a:t>
            </a:r>
            <a:r>
              <a:rPr lang="en-US" b="1" dirty="0"/>
              <a:t>answer complex questions </a:t>
            </a:r>
            <a:r>
              <a:rPr lang="en-US" dirty="0"/>
              <a:t>regarding document content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3B7AA7-76A3-676E-164A-D0A42235E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for Document Analysis with Claude</a:t>
            </a:r>
          </a:p>
        </p:txBody>
      </p:sp>
    </p:spTree>
    <p:extLst>
      <p:ext uri="{BB962C8B-B14F-4D97-AF65-F5344CB8AC3E}">
        <p14:creationId xmlns:p14="http://schemas.microsoft.com/office/powerpoint/2010/main" val="209275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5109E6-EEE6-D8FD-11C6-8DE169981F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35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5C96A6-A966-88EE-D114-50F2BCF05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 Analysis with Claude –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DDAEDC-D1A4-217F-5B44-9C1055F88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0" y="1404000"/>
            <a:ext cx="7650000" cy="510988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81C63A-0075-A877-286E-09A2AAC0E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200" y="1191302"/>
            <a:ext cx="8686800" cy="51054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7320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11FB6E-D22B-802E-2D6C-1E21FB396A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36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20AFA5-EFC8-6339-36C4-E57ABCDFA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 Analysis: Claude vs ChatGPT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F53ACD-CD93-F835-F2BF-2406F8EE18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402" y="1314000"/>
            <a:ext cx="5995598" cy="4839004"/>
          </a:xfrm>
        </p:spPr>
        <p:txBody>
          <a:bodyPr/>
          <a:lstStyle/>
          <a:p>
            <a:r>
              <a:rPr lang="en-US" b="1" dirty="0"/>
              <a:t>Claude</a:t>
            </a:r>
            <a:r>
              <a:rPr lang="en-US" dirty="0"/>
              <a:t> has bigger context</a:t>
            </a:r>
          </a:p>
          <a:p>
            <a:pPr lvl="1"/>
            <a:r>
              <a:rPr lang="en-US" dirty="0"/>
              <a:t>Fully understands very long text documents (~300 pages)</a:t>
            </a:r>
          </a:p>
          <a:p>
            <a:pPr lvl="1"/>
            <a:r>
              <a:rPr lang="en-US" dirty="0"/>
              <a:t>Better for </a:t>
            </a:r>
            <a:r>
              <a:rPr lang="en-US" b="1" dirty="0"/>
              <a:t>text analysis</a:t>
            </a:r>
            <a:r>
              <a:rPr lang="en-US" dirty="0"/>
              <a:t>, e. g. </a:t>
            </a:r>
            <a:r>
              <a:rPr lang="en-US" b="1" dirty="0"/>
              <a:t>legal documents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CE9B7A-23E4-9CD7-4A05-C05E44BBF6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6000" y="1314000"/>
            <a:ext cx="5545597" cy="4839004"/>
          </a:xfrm>
        </p:spPr>
        <p:txBody>
          <a:bodyPr/>
          <a:lstStyle/>
          <a:p>
            <a:r>
              <a:rPr lang="en-US" b="1" dirty="0"/>
              <a:t>ChatGPT</a:t>
            </a:r>
            <a:r>
              <a:rPr lang="en-US" dirty="0"/>
              <a:t> is more powerful</a:t>
            </a:r>
          </a:p>
          <a:p>
            <a:pPr lvl="1"/>
            <a:r>
              <a:rPr lang="en-US" dirty="0"/>
              <a:t>Limited context window</a:t>
            </a:r>
          </a:p>
          <a:p>
            <a:pPr lvl="1"/>
            <a:r>
              <a:rPr lang="en-US" dirty="0"/>
              <a:t>Writes Python code for complex calculations</a:t>
            </a:r>
          </a:p>
          <a:p>
            <a:pPr lvl="1"/>
            <a:r>
              <a:rPr lang="en-US" dirty="0"/>
              <a:t>Better for </a:t>
            </a:r>
            <a:r>
              <a:rPr lang="en-US" b="1" dirty="0"/>
              <a:t>financial data</a:t>
            </a:r>
          </a:p>
        </p:txBody>
      </p:sp>
    </p:spTree>
    <p:extLst>
      <p:ext uri="{BB962C8B-B14F-4D97-AF65-F5344CB8AC3E}">
        <p14:creationId xmlns:p14="http://schemas.microsoft.com/office/powerpoint/2010/main" val="146959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4D0F06-8500-19A1-A6CD-5DBD69198CEC}"/>
              </a:ext>
            </a:extLst>
          </p:cNvPr>
          <p:cNvSpPr>
            <a:spLocks noGrp="1"/>
          </p:cNvSpPr>
          <p:nvPr>
            <p:ph type="title" sz="quarter" idx="10"/>
          </p:nvPr>
        </p:nvSpPr>
        <p:spPr>
          <a:xfrm>
            <a:off x="615109" y="5135916"/>
            <a:ext cx="10961783" cy="768084"/>
          </a:xfrm>
        </p:spPr>
        <p:txBody>
          <a:bodyPr/>
          <a:lstStyle/>
          <a:p>
            <a:r>
              <a:rPr lang="en-US" dirty="0"/>
              <a:t>More AI Tools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C81B2C-F18E-71B8-324E-2C1ED4195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964" y="1179000"/>
            <a:ext cx="303607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9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EC617A-8425-F6CF-D4B5-D40B46D12F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38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97BC8-0322-0E6A-B04D-2CA85EA27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Generate </a:t>
            </a:r>
            <a:r>
              <a:rPr lang="en-US" b="1" dirty="0"/>
              <a:t>logo</a:t>
            </a:r>
            <a:r>
              <a:rPr lang="en-US" dirty="0"/>
              <a:t> and </a:t>
            </a:r>
            <a:r>
              <a:rPr lang="en-US" b="1" dirty="0"/>
              <a:t>brand book</a:t>
            </a:r>
            <a:r>
              <a:rPr lang="en-US" dirty="0"/>
              <a:t> with AI</a:t>
            </a:r>
            <a:r>
              <a:rPr lang="bg-BG" dirty="0"/>
              <a:t>:</a:t>
            </a:r>
            <a:endParaRPr lang="en-US" dirty="0"/>
          </a:p>
          <a:p>
            <a:pPr lvl="1"/>
            <a:r>
              <a:rPr lang="en-US" b="1" dirty="0" err="1"/>
              <a:t>Looka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https://looka.com</a:t>
            </a:r>
            <a:endParaRPr lang="bg-BG" dirty="0"/>
          </a:p>
          <a:p>
            <a:r>
              <a:rPr lang="en-US" dirty="0"/>
              <a:t>AI video generation tool</a:t>
            </a:r>
            <a:r>
              <a:rPr lang="bg-BG" dirty="0"/>
              <a:t>:</a:t>
            </a:r>
          </a:p>
          <a:p>
            <a:pPr lvl="1"/>
            <a:r>
              <a:rPr lang="en-US" b="1" dirty="0"/>
              <a:t>Runway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https://runwayml.com</a:t>
            </a:r>
            <a:endParaRPr lang="bg-BG" dirty="0"/>
          </a:p>
          <a:p>
            <a:r>
              <a:rPr lang="en-US" dirty="0"/>
              <a:t>AI chatbot marketplace</a:t>
            </a:r>
          </a:p>
          <a:p>
            <a:pPr lvl="1"/>
            <a:r>
              <a:rPr lang="en-US" b="1" dirty="0"/>
              <a:t>Poe</a:t>
            </a:r>
            <a:r>
              <a:rPr lang="en-US" dirty="0"/>
              <a:t> – </a:t>
            </a:r>
            <a:r>
              <a:rPr lang="en-US" dirty="0">
                <a:hlinkClick r:id="rId4"/>
              </a:rPr>
              <a:t>https://poe.com</a:t>
            </a:r>
            <a:endParaRPr lang="en-US" dirty="0"/>
          </a:p>
          <a:p>
            <a:r>
              <a:rPr lang="en-US" dirty="0"/>
              <a:t>Analyzing the scientific literature with AI</a:t>
            </a:r>
            <a:r>
              <a:rPr lang="bg-BG" dirty="0"/>
              <a:t>:</a:t>
            </a:r>
            <a:endParaRPr lang="en-US" dirty="0"/>
          </a:p>
          <a:p>
            <a:pPr lvl="1"/>
            <a:r>
              <a:rPr lang="en-US" b="1" noProof="1"/>
              <a:t>SciSpace</a:t>
            </a:r>
            <a:r>
              <a:rPr lang="en-US" dirty="0"/>
              <a:t>: </a:t>
            </a:r>
            <a:r>
              <a:rPr lang="en-US" dirty="0">
                <a:hlinkClick r:id="rId5"/>
              </a:rPr>
              <a:t>https://typeset.io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ED15AC-DA94-465A-34E4-8218CA0CB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AI Tools</a:t>
            </a:r>
          </a:p>
        </p:txBody>
      </p:sp>
      <p:pic>
        <p:nvPicPr>
          <p:cNvPr id="1026" name="Picture 2" descr="AI tools">
            <a:extLst>
              <a:ext uri="{FF2B5EF4-FFF2-40B4-BE49-F238E27FC236}">
                <a16:creationId xmlns:a16="http://schemas.microsoft.com/office/drawing/2014/main" id="{B2E54F2E-DA74-404C-C2CA-CF9002A5D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" b="8915"/>
          <a:stretch/>
        </p:blipFill>
        <p:spPr bwMode="auto">
          <a:xfrm>
            <a:off x="7896000" y="1584000"/>
            <a:ext cx="3871990" cy="3451774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83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BE8CFF-6963-A8CC-8771-42C6BA6403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39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EC6D68-42B3-4195-B327-C63A281D1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My Class</a:t>
            </a:r>
            <a:r>
              <a:rPr lang="bg-BG" dirty="0"/>
              <a:t> "</a:t>
            </a:r>
            <a:r>
              <a:rPr lang="en-US" dirty="0"/>
              <a:t>AI for Business</a:t>
            </a:r>
            <a:r>
              <a:rPr lang="bg-BG" dirty="0"/>
              <a:t>"</a:t>
            </a:r>
            <a:r>
              <a:rPr lang="en-US" dirty="0"/>
              <a:t> @ SoftUni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086979-7DC1-3B8B-FDE3-9F3B3DF70873}"/>
              </a:ext>
            </a:extLst>
          </p:cNvPr>
          <p:cNvSpPr txBox="1"/>
          <p:nvPr/>
        </p:nvSpPr>
        <p:spPr>
          <a:xfrm>
            <a:off x="1624624" y="6207335"/>
            <a:ext cx="8932592" cy="46166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hlinkClick r:id="rId2"/>
              </a:rPr>
              <a:t>https://digital.softuni.bg/trainings/3738/ai-for-business-october-2023</a:t>
            </a:r>
            <a:r>
              <a:rPr lang="bg-BG" sz="2400" dirty="0"/>
              <a:t> 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5BE986-8F15-1224-9501-EAAD8EA93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000" y="1383680"/>
            <a:ext cx="8460000" cy="4679300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6369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576FF1-8A97-3313-4526-19BE75730B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CB214-80CB-0DDC-FD68-CA0BD22967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402" y="1223999"/>
            <a:ext cx="11800598" cy="5500891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AI technologies </a:t>
            </a:r>
            <a:r>
              <a:rPr lang="en-US" dirty="0"/>
              <a:t>have left the research labs</a:t>
            </a:r>
            <a:br>
              <a:rPr lang="en-US" dirty="0"/>
            </a:br>
            <a:r>
              <a:rPr lang="en-US" dirty="0"/>
              <a:t>and are now everywhere</a:t>
            </a:r>
          </a:p>
          <a:p>
            <a:pPr lvl="1"/>
            <a:r>
              <a:rPr lang="en-US" b="1" noProof="1"/>
              <a:t>ChatGPT</a:t>
            </a:r>
            <a:r>
              <a:rPr lang="bg-BG" noProof="1"/>
              <a:t>, </a:t>
            </a:r>
            <a:r>
              <a:rPr lang="en-US" b="1" noProof="1"/>
              <a:t>Bard</a:t>
            </a:r>
            <a:r>
              <a:rPr lang="en-US" noProof="1"/>
              <a:t> and </a:t>
            </a:r>
            <a:r>
              <a:rPr lang="en-US" b="1" noProof="1"/>
              <a:t>Claude</a:t>
            </a:r>
            <a:r>
              <a:rPr lang="en-US" dirty="0"/>
              <a:t> tend to replace</a:t>
            </a:r>
            <a:br>
              <a:rPr lang="en-US" dirty="0"/>
            </a:br>
            <a:r>
              <a:rPr lang="en-US" dirty="0"/>
              <a:t>the Internet search engines</a:t>
            </a:r>
            <a:endParaRPr lang="bg-BG" dirty="0"/>
          </a:p>
          <a:p>
            <a:pPr lvl="1">
              <a:lnSpc>
                <a:spcPct val="115000"/>
              </a:lnSpc>
            </a:pPr>
            <a:r>
              <a:rPr lang="en-US" b="1" dirty="0"/>
              <a:t>Midjourney</a:t>
            </a:r>
            <a:r>
              <a:rPr lang="en-US" dirty="0"/>
              <a:t>, </a:t>
            </a:r>
            <a:r>
              <a:rPr lang="en-US" b="1" dirty="0"/>
              <a:t>DALL-E</a:t>
            </a:r>
            <a:r>
              <a:rPr lang="en-US" dirty="0"/>
              <a:t>, </a:t>
            </a:r>
            <a:r>
              <a:rPr lang="en-US" b="1" dirty="0"/>
              <a:t>Stable Diffusion </a:t>
            </a:r>
            <a:r>
              <a:rPr lang="en-US" dirty="0"/>
              <a:t>tend</a:t>
            </a:r>
            <a:br>
              <a:rPr lang="en-US" dirty="0"/>
            </a:br>
            <a:r>
              <a:rPr lang="en-US" dirty="0"/>
              <a:t>to replace / upgrade the photographers,</a:t>
            </a:r>
            <a:br>
              <a:rPr lang="en-US" dirty="0"/>
            </a:br>
            <a:r>
              <a:rPr lang="en-US" dirty="0"/>
              <a:t>designers and visual artists</a:t>
            </a:r>
          </a:p>
          <a:p>
            <a:pPr>
              <a:lnSpc>
                <a:spcPct val="115000"/>
              </a:lnSpc>
            </a:pPr>
            <a:r>
              <a:rPr lang="en-US" sz="3400" b="1" dirty="0"/>
              <a:t>Businesses</a:t>
            </a:r>
            <a:r>
              <a:rPr lang="bg-BG" sz="3400" dirty="0"/>
              <a:t> </a:t>
            </a:r>
            <a:r>
              <a:rPr lang="en-US" sz="3400" dirty="0"/>
              <a:t>now use AI on a daily basis</a:t>
            </a:r>
          </a:p>
          <a:p>
            <a:pPr lvl="1">
              <a:lnSpc>
                <a:spcPct val="115000"/>
              </a:lnSpc>
            </a:pPr>
            <a:r>
              <a:rPr lang="en-US" dirty="0"/>
              <a:t>Digital transformation </a:t>
            </a:r>
            <a:r>
              <a:rPr lang="bg-BG" dirty="0">
                <a:sym typeface="Wingdings" panose="05000000000000000000" pitchFamily="2" charset="2"/>
              </a:rPr>
              <a:t> </a:t>
            </a:r>
            <a:r>
              <a:rPr lang="en-US" b="1" dirty="0">
                <a:sym typeface="Wingdings" panose="05000000000000000000" pitchFamily="2" charset="2"/>
              </a:rPr>
              <a:t>AI transformation</a:t>
            </a:r>
            <a:endParaRPr lang="en-US" b="1" dirty="0"/>
          </a:p>
          <a:p>
            <a:pPr lvl="1">
              <a:lnSpc>
                <a:spcPct val="115000"/>
              </a:lnSpc>
            </a:pPr>
            <a:r>
              <a:rPr lang="en-US" dirty="0"/>
              <a:t>Businesses who don't </a:t>
            </a:r>
            <a:r>
              <a:rPr lang="en-US" b="1" dirty="0"/>
              <a:t>adopt AI</a:t>
            </a:r>
            <a:r>
              <a:rPr lang="en-US" dirty="0"/>
              <a:t>, will fall behind their competitors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51DDAB-2D42-48E7-18F3-88813024C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Artificial Intelligence is Already Here!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36D942-D321-87E1-30D1-0B5608065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000" y="1539000"/>
            <a:ext cx="3137030" cy="3137030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0071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Title">
            <a:extLst>
              <a:ext uri="{FF2B5EF4-FFF2-40B4-BE49-F238E27FC236}">
                <a16:creationId xmlns:a16="http://schemas.microsoft.com/office/drawing/2014/main" id="{FA0703FC-0F8F-4C80-A615-E4B381EC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660" y="1764000"/>
            <a:ext cx="11020680" cy="2725756"/>
          </a:xfrm>
        </p:spPr>
        <p:txBody>
          <a:bodyPr/>
          <a:lstStyle/>
          <a:p>
            <a:pPr algn="ctr"/>
            <a:r>
              <a:rPr lang="en-US" sz="16600" dirty="0">
                <a:solidFill>
                  <a:srgbClr val="234465"/>
                </a:solidFill>
              </a:rPr>
              <a:t>Questions?</a:t>
            </a:r>
            <a:endParaRPr lang="en-US" sz="16600" dirty="0"/>
          </a:p>
        </p:txBody>
      </p:sp>
    </p:spTree>
    <p:extLst>
      <p:ext uri="{BB962C8B-B14F-4D97-AF65-F5344CB8AC3E}">
        <p14:creationId xmlns:p14="http://schemas.microsoft.com/office/powerpoint/2010/main" val="76210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2C8C4F-81D8-58A7-0DE8-E9DABB3444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280B2-60F0-F83B-8A8E-A47CA000A9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b="1" dirty="0"/>
              <a:t>Daily work tasks</a:t>
            </a:r>
            <a:r>
              <a:rPr lang="en-US" dirty="0"/>
              <a:t>: research company / product, writing emails, writing ads, writing offers, writing simple contracts, ...</a:t>
            </a:r>
          </a:p>
          <a:p>
            <a:pPr>
              <a:lnSpc>
                <a:spcPct val="110000"/>
              </a:lnSpc>
            </a:pPr>
            <a:r>
              <a:rPr lang="en-US" b="1" dirty="0"/>
              <a:t>Creativity</a:t>
            </a:r>
            <a:r>
              <a:rPr lang="en-US" dirty="0"/>
              <a:t>: brainstorming, inventing business ideas, brand identity, marketing plan, campaigns, website, illustrations, ...</a:t>
            </a:r>
          </a:p>
          <a:p>
            <a:pPr>
              <a:lnSpc>
                <a:spcPct val="110000"/>
              </a:lnSpc>
            </a:pPr>
            <a:r>
              <a:rPr lang="en-US" b="1" dirty="0"/>
              <a:t>Marketing</a:t>
            </a:r>
            <a:r>
              <a:rPr lang="en-US" dirty="0"/>
              <a:t>: campaign ideas, generating content, articles, emails, social media posts, ads, images, videos, ...</a:t>
            </a:r>
          </a:p>
          <a:p>
            <a:pPr>
              <a:lnSpc>
                <a:spcPct val="110000"/>
              </a:lnSpc>
            </a:pPr>
            <a:r>
              <a:rPr lang="en-US" b="1" dirty="0"/>
              <a:t>Data analysis</a:t>
            </a:r>
            <a:r>
              <a:rPr lang="en-US" dirty="0"/>
              <a:t>: summary, analysis and search in large documents text summarization, language translation, financial analysis</a:t>
            </a:r>
          </a:p>
          <a:p>
            <a:pPr>
              <a:lnSpc>
                <a:spcPct val="110000"/>
              </a:lnSpc>
            </a:pPr>
            <a:r>
              <a:rPr lang="en-US" dirty="0"/>
              <a:t>Education, sales, research, business planning, support, ...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B8FECD-2B1C-6918-065B-31E56C010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Where is AI Used?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86054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E1509C-2011-D478-01A7-9805F0E9DF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F8EB4F-1050-A159-8B89-B534A0109D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b="1" dirty="0"/>
              <a:t>ChatGPT </a:t>
            </a:r>
            <a:r>
              <a:rPr lang="en-US" dirty="0"/>
              <a:t>(</a:t>
            </a:r>
            <a:r>
              <a:rPr lang="en-US" dirty="0">
                <a:hlinkClick r:id="rId2"/>
              </a:rPr>
              <a:t>https://chat.openai.com</a:t>
            </a:r>
            <a:r>
              <a:rPr lang="en-US" dirty="0"/>
              <a:t>)</a:t>
            </a:r>
          </a:p>
          <a:p>
            <a:pPr lvl="1">
              <a:lnSpc>
                <a:spcPct val="110000"/>
              </a:lnSpc>
            </a:pPr>
            <a:r>
              <a:rPr lang="en-US" b="1" dirty="0"/>
              <a:t>ChatGPT</a:t>
            </a:r>
            <a:r>
              <a:rPr lang="bg-BG" dirty="0"/>
              <a:t> == </a:t>
            </a:r>
            <a:r>
              <a:rPr lang="en-US" dirty="0"/>
              <a:t>AI chatbot, who understands and generates human-like text, answers questions, solves problems, generates content</a:t>
            </a:r>
          </a:p>
          <a:p>
            <a:pPr lvl="1">
              <a:lnSpc>
                <a:spcPct val="110000"/>
              </a:lnSpc>
            </a:pPr>
            <a:r>
              <a:rPr lang="en-US" b="1" dirty="0"/>
              <a:t>Market leader </a:t>
            </a:r>
            <a:r>
              <a:rPr lang="en-US" dirty="0"/>
              <a:t>in the generative AI models</a:t>
            </a:r>
          </a:p>
          <a:p>
            <a:pPr lvl="1">
              <a:lnSpc>
                <a:spcPct val="110000"/>
              </a:lnSpc>
            </a:pPr>
            <a:r>
              <a:rPr lang="en-US" b="1" dirty="0"/>
              <a:t>ChatGPT-3.5</a:t>
            </a:r>
            <a:r>
              <a:rPr lang="en-US" dirty="0"/>
              <a:t>: </a:t>
            </a:r>
            <a:r>
              <a:rPr lang="en-US" b="1" dirty="0"/>
              <a:t>free</a:t>
            </a:r>
            <a:r>
              <a:rPr lang="en-US" dirty="0"/>
              <a:t>, fast, less capable model</a:t>
            </a:r>
          </a:p>
          <a:p>
            <a:pPr lvl="1">
              <a:lnSpc>
                <a:spcPct val="110000"/>
              </a:lnSpc>
            </a:pPr>
            <a:r>
              <a:rPr lang="en-US" b="1" dirty="0"/>
              <a:t>ChatGPT-4: paid</a:t>
            </a:r>
            <a:r>
              <a:rPr lang="en-US" dirty="0"/>
              <a:t>, more powerful, slower</a:t>
            </a:r>
          </a:p>
          <a:p>
            <a:pPr lvl="2">
              <a:lnSpc>
                <a:spcPct val="110000"/>
              </a:lnSpc>
            </a:pPr>
            <a:r>
              <a:rPr lang="en-US" b="1" dirty="0"/>
              <a:t>Internet </a:t>
            </a:r>
            <a:r>
              <a:rPr lang="en-US" dirty="0"/>
              <a:t>browsing</a:t>
            </a:r>
            <a:r>
              <a:rPr lang="en-US" b="1" dirty="0"/>
              <a:t> </a:t>
            </a:r>
            <a:r>
              <a:rPr lang="en-US" dirty="0"/>
              <a:t>for augmented answers</a:t>
            </a:r>
          </a:p>
          <a:p>
            <a:pPr lvl="2">
              <a:lnSpc>
                <a:spcPct val="110000"/>
              </a:lnSpc>
            </a:pPr>
            <a:r>
              <a:rPr lang="en-US" b="1" dirty="0"/>
              <a:t>Text-to-image</a:t>
            </a:r>
            <a:r>
              <a:rPr lang="en-US" dirty="0"/>
              <a:t> generation with DALL-E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Supports </a:t>
            </a:r>
            <a:r>
              <a:rPr lang="en-US" b="1" dirty="0"/>
              <a:t>documents</a:t>
            </a:r>
            <a:r>
              <a:rPr lang="en-US" dirty="0"/>
              <a:t> and </a:t>
            </a:r>
            <a:r>
              <a:rPr lang="en-US" b="1" dirty="0"/>
              <a:t>images</a:t>
            </a:r>
            <a:r>
              <a:rPr lang="en-US" dirty="0"/>
              <a:t> as input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47CDDB-972A-38A7-DDA7-E8C127A0D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ChatGPT: The Market Leader in Gen AI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1FB1CF-9EC1-B87C-B5DB-6D97B1B3E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0374" y="3162807"/>
            <a:ext cx="2899510" cy="3344193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0125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4D0F06-8500-19A1-A6CD-5DBD69198CEC}"/>
              </a:ext>
            </a:extLst>
          </p:cNvPr>
          <p:cNvSpPr>
            <a:spLocks noGrp="1"/>
          </p:cNvSpPr>
          <p:nvPr>
            <p:ph type="title" sz="quarter" idx="10"/>
          </p:nvPr>
        </p:nvSpPr>
        <p:spPr>
          <a:xfrm>
            <a:off x="615109" y="5135916"/>
            <a:ext cx="10961783" cy="768084"/>
          </a:xfrm>
        </p:spPr>
        <p:txBody>
          <a:bodyPr/>
          <a:lstStyle/>
          <a:p>
            <a:r>
              <a:rPr lang="en-US" dirty="0"/>
              <a:t>AI </a:t>
            </a:r>
            <a:r>
              <a:rPr lang="en-US" b="0" dirty="0"/>
              <a:t>for</a:t>
            </a:r>
            <a:r>
              <a:rPr lang="en-US" dirty="0"/>
              <a:t> Daily Business Tasks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304DF0-C4F6-EBD8-28FF-79862BF2D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613" y="1089000"/>
            <a:ext cx="3206774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6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31545E-B098-4E6B-4AC5-6287F4CB24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62C26B-9F9D-9A67-ADC5-FCE52C17B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ChatGPT in Daily Tasks: Compare Products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C7E284-859E-0B6A-34B3-785854E39D07}"/>
              </a:ext>
            </a:extLst>
          </p:cNvPr>
          <p:cNvSpPr txBox="1"/>
          <p:nvPr/>
        </p:nvSpPr>
        <p:spPr>
          <a:xfrm>
            <a:off x="445432" y="1336706"/>
            <a:ext cx="4590000" cy="417037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b="1" i="0" dirty="0">
                <a:solidFill>
                  <a:srgbClr val="0F0F0F"/>
                </a:solidFill>
                <a:effectLst/>
                <a:latin typeface="Söhne"/>
              </a:rPr>
              <a:t>Compare</a:t>
            </a:r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 in a </a:t>
            </a:r>
            <a:r>
              <a:rPr lang="en-US" sz="2400" b="1" i="0" dirty="0">
                <a:solidFill>
                  <a:srgbClr val="0F0F0F"/>
                </a:solidFill>
                <a:effectLst/>
                <a:latin typeface="Söhne"/>
              </a:rPr>
              <a:t>table</a:t>
            </a:r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 these </a:t>
            </a:r>
            <a:r>
              <a:rPr lang="en-US" sz="2400" b="1" i="0" dirty="0">
                <a:solidFill>
                  <a:srgbClr val="0F0F0F"/>
                </a:solidFill>
                <a:effectLst/>
                <a:latin typeface="Söhne"/>
              </a:rPr>
              <a:t>air conditioners</a:t>
            </a:r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: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  1) </a:t>
            </a:r>
            <a:r>
              <a:rPr lang="en-US" sz="2400" b="1" i="0" dirty="0">
                <a:solidFill>
                  <a:srgbClr val="0F0F0F"/>
                </a:solidFill>
                <a:effectLst/>
                <a:latin typeface="Söhne"/>
              </a:rPr>
              <a:t>Daikin FTXC35C/RXC35C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  2) </a:t>
            </a:r>
            <a:r>
              <a:rPr lang="en-US" sz="2400" b="1" i="0" dirty="0">
                <a:solidFill>
                  <a:srgbClr val="0F0F0F"/>
                </a:solidFill>
                <a:effectLst/>
                <a:latin typeface="Söhne"/>
              </a:rPr>
              <a:t>Tesla TT34TP21-1232IAW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Tell me about their major </a:t>
            </a:r>
            <a:r>
              <a:rPr lang="en-US" sz="2400" b="1" i="0" dirty="0">
                <a:solidFill>
                  <a:srgbClr val="0F0F0F"/>
                </a:solidFill>
                <a:effectLst/>
                <a:latin typeface="Söhne"/>
              </a:rPr>
              <a:t>tech specs</a:t>
            </a:r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, energy efficiency, etc.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F0F0F"/>
                </a:solidFill>
                <a:latin typeface="Söhne"/>
              </a:rPr>
              <a:t>Find and compare the </a:t>
            </a:r>
            <a:r>
              <a:rPr lang="en-US" sz="2400" b="1" dirty="0">
                <a:solidFill>
                  <a:srgbClr val="0F0F0F"/>
                </a:solidFill>
                <a:latin typeface="Söhne"/>
              </a:rPr>
              <a:t>prices</a:t>
            </a:r>
            <a:r>
              <a:rPr lang="en-US" sz="2400" dirty="0">
                <a:solidFill>
                  <a:srgbClr val="0F0F0F"/>
                </a:solidFill>
                <a:latin typeface="Söhne"/>
              </a:rPr>
              <a:t> for Bulgaria.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F0F0F"/>
                </a:solidFill>
                <a:latin typeface="Söhne"/>
              </a:rPr>
              <a:t>Find </a:t>
            </a:r>
            <a:r>
              <a:rPr lang="en-US" sz="2400" b="1" dirty="0">
                <a:solidFill>
                  <a:srgbClr val="0F0F0F"/>
                </a:solidFill>
                <a:latin typeface="Söhne"/>
              </a:rPr>
              <a:t>reviews</a:t>
            </a:r>
            <a:r>
              <a:rPr lang="en-US" sz="2400" dirty="0">
                <a:solidFill>
                  <a:srgbClr val="0F0F0F"/>
                </a:solidFill>
                <a:latin typeface="Söhne"/>
              </a:rPr>
              <a:t> and estimate the </a:t>
            </a:r>
            <a:r>
              <a:rPr lang="en-US" sz="2400" b="1" dirty="0">
                <a:solidFill>
                  <a:srgbClr val="0F0F0F"/>
                </a:solidFill>
                <a:latin typeface="Söhne"/>
              </a:rPr>
              <a:t>reputation</a:t>
            </a:r>
            <a:r>
              <a:rPr lang="en-US" sz="2400" dirty="0">
                <a:solidFill>
                  <a:srgbClr val="0F0F0F"/>
                </a:solidFill>
                <a:latin typeface="Söhne"/>
              </a:rPr>
              <a:t> of both products.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EA7DD5-95D5-7026-BE24-C0266640F2B6}"/>
              </a:ext>
            </a:extLst>
          </p:cNvPr>
          <p:cNvSpPr txBox="1"/>
          <p:nvPr/>
        </p:nvSpPr>
        <p:spPr>
          <a:xfrm>
            <a:off x="445433" y="5907188"/>
            <a:ext cx="4590000" cy="707886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>
                <a:hlinkClick r:id="rId2"/>
              </a:rPr>
              <a:t>https://chat.openai.com/share/78dc132f-9034-4da1-9073-df199b25cba8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F8B769-EF0D-8863-B343-D3B4F3D40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000" y="1336706"/>
            <a:ext cx="6297104" cy="527836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3902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31545E-B098-4E6B-4AC5-6287F4CB24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62C26B-9F9D-9A67-ADC5-FCE52C17B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Step by Step Instructions Work Better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C7E284-859E-0B6A-34B3-785854E39D07}"/>
              </a:ext>
            </a:extLst>
          </p:cNvPr>
          <p:cNvSpPr txBox="1"/>
          <p:nvPr/>
        </p:nvSpPr>
        <p:spPr>
          <a:xfrm>
            <a:off x="445432" y="1336706"/>
            <a:ext cx="4590000" cy="907941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i="0" dirty="0">
                <a:solidFill>
                  <a:srgbClr val="0F0F0F"/>
                </a:solidFill>
                <a:effectLst/>
                <a:latin typeface="Söhne"/>
              </a:rPr>
              <a:t>Give me the </a:t>
            </a:r>
            <a:r>
              <a:rPr lang="en-US" sz="2400" b="1" i="0" dirty="0">
                <a:solidFill>
                  <a:srgbClr val="0F0F0F"/>
                </a:solidFill>
                <a:effectLst/>
                <a:latin typeface="Söhne"/>
              </a:rPr>
              <a:t>tech specs</a:t>
            </a:r>
            <a:r>
              <a:rPr lang="en-US" sz="2400" i="0" dirty="0">
                <a:solidFill>
                  <a:srgbClr val="0F0F0F"/>
                </a:solidFill>
                <a:effectLst/>
                <a:latin typeface="Söhne"/>
              </a:rPr>
              <a:t> for: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b="1" i="0" dirty="0">
                <a:solidFill>
                  <a:srgbClr val="0F0F0F"/>
                </a:solidFill>
                <a:effectLst/>
                <a:latin typeface="Söhne"/>
              </a:rPr>
              <a:t>Daikin FTXC35C/RXC35C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EA7DD5-95D5-7026-BE24-C0266640F2B6}"/>
              </a:ext>
            </a:extLst>
          </p:cNvPr>
          <p:cNvSpPr txBox="1"/>
          <p:nvPr/>
        </p:nvSpPr>
        <p:spPr>
          <a:xfrm>
            <a:off x="445433" y="5907188"/>
            <a:ext cx="4590000" cy="707886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hlinkClick r:id="rId2"/>
              </a:rPr>
              <a:t>https://chat.openai.com/share/03fd2865-74b8-4c06-87ce-13e40ad1462d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1C6FE0-4C60-BC58-EA95-3D8C25A921BA}"/>
              </a:ext>
            </a:extLst>
          </p:cNvPr>
          <p:cNvSpPr txBox="1"/>
          <p:nvPr/>
        </p:nvSpPr>
        <p:spPr>
          <a:xfrm>
            <a:off x="445432" y="2315727"/>
            <a:ext cx="4590000" cy="907941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i="0" dirty="0">
                <a:solidFill>
                  <a:srgbClr val="0F0F0F"/>
                </a:solidFill>
                <a:effectLst/>
                <a:latin typeface="Söhne"/>
              </a:rPr>
              <a:t>Give me the </a:t>
            </a:r>
            <a:r>
              <a:rPr lang="en-US" sz="2400" b="1" i="0" dirty="0">
                <a:solidFill>
                  <a:srgbClr val="0F0F0F"/>
                </a:solidFill>
                <a:effectLst/>
                <a:latin typeface="Söhne"/>
              </a:rPr>
              <a:t>tech specs</a:t>
            </a:r>
            <a:r>
              <a:rPr lang="en-US" sz="2400" i="0" dirty="0">
                <a:solidFill>
                  <a:srgbClr val="0F0F0F"/>
                </a:solidFill>
                <a:effectLst/>
                <a:latin typeface="Söhne"/>
              </a:rPr>
              <a:t> for: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b="1" i="0" dirty="0">
                <a:solidFill>
                  <a:srgbClr val="0F0F0F"/>
                </a:solidFill>
                <a:effectLst/>
                <a:latin typeface="Söhne"/>
              </a:rPr>
              <a:t>Tesla TT34TP21-1232IAW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BED76C-EE09-0B8C-085D-1B769C544BCD}"/>
              </a:ext>
            </a:extLst>
          </p:cNvPr>
          <p:cNvSpPr txBox="1"/>
          <p:nvPr/>
        </p:nvSpPr>
        <p:spPr>
          <a:xfrm>
            <a:off x="445432" y="3294748"/>
            <a:ext cx="4590000" cy="830997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F0F0F"/>
                </a:solidFill>
                <a:latin typeface="Söhne"/>
              </a:rPr>
              <a:t>Find and compare the </a:t>
            </a:r>
            <a:r>
              <a:rPr lang="en-US" sz="2400" b="1" dirty="0">
                <a:solidFill>
                  <a:srgbClr val="0F0F0F"/>
                </a:solidFill>
                <a:latin typeface="Söhne"/>
              </a:rPr>
              <a:t>price range </a:t>
            </a:r>
            <a:r>
              <a:rPr lang="en-US" sz="2400" dirty="0">
                <a:solidFill>
                  <a:srgbClr val="0F0F0F"/>
                </a:solidFill>
                <a:latin typeface="Söhne"/>
              </a:rPr>
              <a:t>for these products in </a:t>
            </a:r>
            <a:r>
              <a:rPr lang="en-US" sz="2400" b="1" dirty="0">
                <a:solidFill>
                  <a:srgbClr val="0F0F0F"/>
                </a:solidFill>
                <a:latin typeface="Söhne"/>
              </a:rPr>
              <a:t>Bulgaria</a:t>
            </a:r>
            <a:r>
              <a:rPr lang="en-US" sz="2400" dirty="0">
                <a:solidFill>
                  <a:srgbClr val="0F0F0F"/>
                </a:solidFill>
                <a:latin typeface="Söhne"/>
              </a:rPr>
              <a:t>.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FFAE74-E314-505B-4A85-297787EF924A}"/>
              </a:ext>
            </a:extLst>
          </p:cNvPr>
          <p:cNvSpPr txBox="1"/>
          <p:nvPr/>
        </p:nvSpPr>
        <p:spPr>
          <a:xfrm>
            <a:off x="445432" y="4196826"/>
            <a:ext cx="4590000" cy="830997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F0F0F"/>
                </a:solidFill>
                <a:latin typeface="Söhne"/>
              </a:rPr>
              <a:t>Find </a:t>
            </a:r>
            <a:r>
              <a:rPr lang="en-US" sz="2400" b="1" dirty="0">
                <a:solidFill>
                  <a:srgbClr val="0F0F0F"/>
                </a:solidFill>
                <a:latin typeface="Söhne"/>
              </a:rPr>
              <a:t>reviews</a:t>
            </a:r>
            <a:r>
              <a:rPr lang="en-US" sz="2400" dirty="0">
                <a:solidFill>
                  <a:srgbClr val="0F0F0F"/>
                </a:solidFill>
                <a:latin typeface="Söhne"/>
              </a:rPr>
              <a:t> and estimate the reputation (1…5) of both products.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512055-8BA7-80C9-622F-BEFEB616042A}"/>
              </a:ext>
            </a:extLst>
          </p:cNvPr>
          <p:cNvSpPr txBox="1"/>
          <p:nvPr/>
        </p:nvSpPr>
        <p:spPr>
          <a:xfrm>
            <a:off x="445432" y="5098904"/>
            <a:ext cx="4590000" cy="461665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b="1" i="0" dirty="0">
                <a:solidFill>
                  <a:srgbClr val="0F0F0F"/>
                </a:solidFill>
                <a:effectLst/>
                <a:latin typeface="Söhne"/>
              </a:rPr>
              <a:t>Compare</a:t>
            </a:r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 in a </a:t>
            </a:r>
            <a:r>
              <a:rPr lang="en-US" sz="2400" b="1" i="0" dirty="0">
                <a:solidFill>
                  <a:srgbClr val="0F0F0F"/>
                </a:solidFill>
                <a:effectLst/>
                <a:latin typeface="Söhne"/>
              </a:rPr>
              <a:t>table</a:t>
            </a:r>
            <a:r>
              <a:rPr lang="en-US" sz="24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US" sz="2400" i="0" dirty="0">
                <a:solidFill>
                  <a:srgbClr val="0F0F0F"/>
                </a:solidFill>
                <a:effectLst/>
                <a:latin typeface="Söhne"/>
              </a:rPr>
              <a:t>these</a:t>
            </a:r>
            <a:r>
              <a:rPr lang="en-US" sz="2400" b="1" i="0" dirty="0">
                <a:solidFill>
                  <a:srgbClr val="0F0F0F"/>
                </a:solidFill>
                <a:effectLst/>
                <a:latin typeface="Söhne"/>
              </a:rPr>
              <a:t> products</a:t>
            </a:r>
            <a:r>
              <a:rPr lang="en-US" sz="2400" i="0" dirty="0">
                <a:solidFill>
                  <a:srgbClr val="0F0F0F"/>
                </a:solidFill>
                <a:effectLst/>
                <a:latin typeface="Söhne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E95FC1-8B2C-C63A-B40F-785C66662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935" y="1336706"/>
            <a:ext cx="6463633" cy="3675399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25676E-53F2-FB98-395A-CFA0AD039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627" y="1753333"/>
            <a:ext cx="6463632" cy="3760187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B8053D-D178-8CD0-D9CD-AA1203C0A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6000" y="2468388"/>
            <a:ext cx="6215320" cy="4124184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26AEB6-70C0-F5D3-9DDA-BC92A1C897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8924" y="2769697"/>
            <a:ext cx="5884310" cy="3955216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59C751-C29F-0EBB-162B-9DBCCC8478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5699" y="2336047"/>
            <a:ext cx="5341769" cy="4160256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155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FinanceAcademy">
  <a:themeElements>
    <a:clrScheme name="SoftUni">
      <a:dk1>
        <a:srgbClr val="234465"/>
      </a:dk1>
      <a:lt1>
        <a:srgbClr val="FFA000"/>
      </a:lt1>
      <a:dk2>
        <a:srgbClr val="234465"/>
      </a:dk2>
      <a:lt2>
        <a:srgbClr val="FFFFFF"/>
      </a:lt2>
      <a:accent1>
        <a:srgbClr val="FFA000"/>
      </a:accent1>
      <a:accent2>
        <a:srgbClr val="00B050"/>
      </a:accent2>
      <a:accent3>
        <a:srgbClr val="44A9F8"/>
      </a:accent3>
      <a:accent4>
        <a:srgbClr val="7030A0"/>
      </a:accent4>
      <a:accent5>
        <a:srgbClr val="67748E"/>
      </a:accent5>
      <a:accent6>
        <a:srgbClr val="F4F5F7"/>
      </a:accent6>
      <a:hlink>
        <a:srgbClr val="F2AC44"/>
      </a:hlink>
      <a:folHlink>
        <a:srgbClr val="F6C781"/>
      </a:folHlink>
    </a:clrScheme>
    <a:fontScheme name="SoftUn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dk2">
            <a:alpha val="80000"/>
          </a:schemeClr>
        </a:solidFill>
        <a:ln w="19050">
          <a:solidFill>
            <a:schemeClr val="tx1">
              <a:lumMod val="75000"/>
              <a:alpha val="80000"/>
            </a:schemeClr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b="1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  <a:style>
        <a:lnRef idx="2">
          <a:schemeClr val="accent1">
            <a:shade val="50000"/>
          </a:schemeClr>
        </a:lnRef>
        <a:fillRef idx="1001">
          <a:schemeClr val="dk2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chemeClr val="accent6">
            <a:lumMod val="75000"/>
            <a:alpha val="15000"/>
          </a:schemeClr>
        </a:solidFill>
        <a:ln w="12700">
          <a:solidFill>
            <a:schemeClr val="tx1">
              <a:lumMod val="75000"/>
            </a:schemeClr>
          </a:solidFill>
        </a:ln>
      </a:spPr>
      <a:bodyPr vert="horz" wrap="square" lIns="144000" tIns="108000" rIns="144000" bIns="108000" rtlCol="0">
        <a:spAutoFit/>
      </a:bodyPr>
      <a:lstStyle>
        <a:defPPr algn="l" eaLnBrk="0" hangingPunct="0">
          <a:lnSpc>
            <a:spcPct val="110000"/>
          </a:lnSpc>
          <a:buClr>
            <a:schemeClr val="accent5">
              <a:lumMod val="40000"/>
              <a:lumOff val="60000"/>
            </a:schemeClr>
          </a:buClr>
          <a:buSzPct val="70000"/>
          <a:defRPr sz="2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SoftUni" id="{D61FAD9B-6E74-4E03-BFE4-B363D484F1DA}" vid="{7089C1A3-635B-4B03-A017-DAF10A3A39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8942</TotalTime>
  <Words>1801</Words>
  <Application>Microsoft Office PowerPoint</Application>
  <PresentationFormat>Widescreen</PresentationFormat>
  <Paragraphs>222</Paragraphs>
  <Slides>40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Google Sans</vt:lpstr>
      <vt:lpstr>SÃ¶hne</vt:lpstr>
      <vt:lpstr>Söhne</vt:lpstr>
      <vt:lpstr>Arial</vt:lpstr>
      <vt:lpstr>Calibri</vt:lpstr>
      <vt:lpstr>Consolas</vt:lpstr>
      <vt:lpstr>Wingdings</vt:lpstr>
      <vt:lpstr>Wingdings 2</vt:lpstr>
      <vt:lpstr>FinanceAcademy</vt:lpstr>
      <vt:lpstr>AI for Business and Startups</vt:lpstr>
      <vt:lpstr>Agenda</vt:lpstr>
      <vt:lpstr>Svetlin Nakov, PhD</vt:lpstr>
      <vt:lpstr>Artificial Intelligence is Already Here!</vt:lpstr>
      <vt:lpstr>Where is AI Used?</vt:lpstr>
      <vt:lpstr>ChatGPT: The Market Leader in Gen AI</vt:lpstr>
      <vt:lpstr>AI for Daily Business Tasks</vt:lpstr>
      <vt:lpstr>ChatGPT in Daily Tasks: Compare Products</vt:lpstr>
      <vt:lpstr>Step by Step Instructions Work Better</vt:lpstr>
      <vt:lpstr>ChatGPT in Daily Tasks: Rental Contract</vt:lpstr>
      <vt:lpstr>Writing a Business Offer with ChatGPT</vt:lpstr>
      <vt:lpstr>AI Images for Your Business</vt:lpstr>
      <vt:lpstr>Idea Visualization with DALL-E</vt:lpstr>
      <vt:lpstr>Generating Everyday Images with ChatGPT</vt:lpstr>
      <vt:lpstr>Creating a Custom GPT Chatbot for Chat Icons</vt:lpstr>
      <vt:lpstr>My GPT Chatbot for Generating Chat Icons</vt:lpstr>
      <vt:lpstr>AI for Creativity and Marketing</vt:lpstr>
      <vt:lpstr>Bard: Google's AI Chatbot</vt:lpstr>
      <vt:lpstr>Bard for Creativity: Brand Name Ideas</vt:lpstr>
      <vt:lpstr>ChatGPT for Brainstorming: Value Proposition</vt:lpstr>
      <vt:lpstr>ChatGPT for Brainstorming: Value Proposition</vt:lpstr>
      <vt:lpstr>AI as Business Assistant: Defining Buying Personas</vt:lpstr>
      <vt:lpstr>AI as Business Assistant: Defining Goals and KPIs</vt:lpstr>
      <vt:lpstr>AI as Creative Assistant: Marketing Ideas</vt:lpstr>
      <vt:lpstr>AI as Creative Assistant: Creative Platform</vt:lpstr>
      <vt:lpstr>AI as Marketing Assistant: Content Writing</vt:lpstr>
      <vt:lpstr>Generate Images for the Campaign with AI</vt:lpstr>
      <vt:lpstr>AI for Document Analysis</vt:lpstr>
      <vt:lpstr>AI for Document Analysis with ChatGPT</vt:lpstr>
      <vt:lpstr>Analyzing PDF Document with ChatGPT</vt:lpstr>
      <vt:lpstr>Analyzing Financial Reports with ChatGPT</vt:lpstr>
      <vt:lpstr>Analyzing Financial Reports with ChatGPT</vt:lpstr>
      <vt:lpstr>Data Charts in ChatGPT</vt:lpstr>
      <vt:lpstr>AI for Document Analysis with Claude</vt:lpstr>
      <vt:lpstr>Document Analysis with Claude – Example</vt:lpstr>
      <vt:lpstr>Document Analysis: Claude vs ChatGPT</vt:lpstr>
      <vt:lpstr>More AI Tools</vt:lpstr>
      <vt:lpstr>More AI Tools</vt:lpstr>
      <vt:lpstr>My Class "AI for Business" @ SoftUni</vt:lpstr>
      <vt:lpstr>Questions?</vt:lpstr>
    </vt:vector>
  </TitlesOfParts>
  <Company>SoftUni – https://softuni.org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for Business and Startups</dc:title>
  <dc:subject>Software Development</dc:subject>
  <dc:creator>Software University</dc:creator>
  <cp:keywords>AI; artificial intelligence; business; startup; entrepreneurship; ChatGPT; Bard; Claude</cp:keywords>
  <dc:description>© SoftUni – https://softuni.org_x000d_
© Software University – https://softuni.bg_x000d_
_x000d_
Copyrighted document. Unauthorized copy, reproduction or use is not permitted.</dc:description>
  <cp:lastModifiedBy>Svetlin Nakov</cp:lastModifiedBy>
  <cp:revision>462</cp:revision>
  <dcterms:created xsi:type="dcterms:W3CDTF">2018-05-23T13:08:44Z</dcterms:created>
  <dcterms:modified xsi:type="dcterms:W3CDTF">2023-11-17T00:17:35Z</dcterms:modified>
  <cp:category>AI</cp:category>
</cp:coreProperties>
</file>