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handoutMasterIdLst>
    <p:handoutMasterId r:id="rId3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6" r:id="rId29"/>
    <p:sldId id="283" r:id="rId30"/>
    <p:sldId id="287" r:id="rId31"/>
    <p:sldId id="284" r:id="rId32"/>
    <p:sldId id="285" r:id="rId33"/>
  </p:sldIdLst>
  <p:sldSz cx="9144000" cy="6858000" type="screen4x3"/>
  <p:notesSz cx="6881813" cy="9296400"/>
  <p:defaultTextStyle>
    <a:defPPr>
      <a:defRPr lang="en-US"/>
    </a:defPPr>
    <a:lvl1pPr algn="l" rtl="0" fontAlgn="base">
      <a:spcBef>
        <a:spcPct val="0"/>
      </a:spcBef>
      <a:spcAft>
        <a:spcPct val="0"/>
      </a:spcAft>
      <a:defRPr sz="2500" kern="1200">
        <a:solidFill>
          <a:srgbClr val="EBFFC2"/>
        </a:solidFill>
        <a:latin typeface="Corbel" pitchFamily="34" charset="0"/>
        <a:ea typeface="+mn-ea"/>
        <a:cs typeface="+mn-cs"/>
      </a:defRPr>
    </a:lvl1pPr>
    <a:lvl2pPr marL="457200" algn="l" rtl="0" fontAlgn="base">
      <a:spcBef>
        <a:spcPct val="0"/>
      </a:spcBef>
      <a:spcAft>
        <a:spcPct val="0"/>
      </a:spcAft>
      <a:defRPr sz="2500" kern="1200">
        <a:solidFill>
          <a:srgbClr val="EBFFC2"/>
        </a:solidFill>
        <a:latin typeface="Corbel" pitchFamily="34" charset="0"/>
        <a:ea typeface="+mn-ea"/>
        <a:cs typeface="+mn-cs"/>
      </a:defRPr>
    </a:lvl2pPr>
    <a:lvl3pPr marL="914400" algn="l" rtl="0" fontAlgn="base">
      <a:spcBef>
        <a:spcPct val="0"/>
      </a:spcBef>
      <a:spcAft>
        <a:spcPct val="0"/>
      </a:spcAft>
      <a:defRPr sz="2500" kern="1200">
        <a:solidFill>
          <a:srgbClr val="EBFFC2"/>
        </a:solidFill>
        <a:latin typeface="Corbel" pitchFamily="34" charset="0"/>
        <a:ea typeface="+mn-ea"/>
        <a:cs typeface="+mn-cs"/>
      </a:defRPr>
    </a:lvl3pPr>
    <a:lvl4pPr marL="1371600" algn="l" rtl="0" fontAlgn="base">
      <a:spcBef>
        <a:spcPct val="0"/>
      </a:spcBef>
      <a:spcAft>
        <a:spcPct val="0"/>
      </a:spcAft>
      <a:defRPr sz="2500" kern="1200">
        <a:solidFill>
          <a:srgbClr val="EBFFC2"/>
        </a:solidFill>
        <a:latin typeface="Corbel" pitchFamily="34" charset="0"/>
        <a:ea typeface="+mn-ea"/>
        <a:cs typeface="+mn-cs"/>
      </a:defRPr>
    </a:lvl4pPr>
    <a:lvl5pPr marL="1828800" algn="l" rtl="0" fontAlgn="base">
      <a:spcBef>
        <a:spcPct val="0"/>
      </a:spcBef>
      <a:spcAft>
        <a:spcPct val="0"/>
      </a:spcAft>
      <a:defRPr sz="2500" kern="1200">
        <a:solidFill>
          <a:srgbClr val="EBFFC2"/>
        </a:solidFill>
        <a:latin typeface="Corbel" pitchFamily="34" charset="0"/>
        <a:ea typeface="+mn-ea"/>
        <a:cs typeface="+mn-cs"/>
      </a:defRPr>
    </a:lvl5pPr>
    <a:lvl6pPr marL="2286000" algn="l" defTabSz="914400" rtl="0" eaLnBrk="1" latinLnBrk="0" hangingPunct="1">
      <a:defRPr sz="2500" kern="1200">
        <a:solidFill>
          <a:srgbClr val="EBFFC2"/>
        </a:solidFill>
        <a:latin typeface="Corbel" pitchFamily="34" charset="0"/>
        <a:ea typeface="+mn-ea"/>
        <a:cs typeface="+mn-cs"/>
      </a:defRPr>
    </a:lvl6pPr>
    <a:lvl7pPr marL="2743200" algn="l" defTabSz="914400" rtl="0" eaLnBrk="1" latinLnBrk="0" hangingPunct="1">
      <a:defRPr sz="2500" kern="1200">
        <a:solidFill>
          <a:srgbClr val="EBFFC2"/>
        </a:solidFill>
        <a:latin typeface="Corbel" pitchFamily="34" charset="0"/>
        <a:ea typeface="+mn-ea"/>
        <a:cs typeface="+mn-cs"/>
      </a:defRPr>
    </a:lvl7pPr>
    <a:lvl8pPr marL="3200400" algn="l" defTabSz="914400" rtl="0" eaLnBrk="1" latinLnBrk="0" hangingPunct="1">
      <a:defRPr sz="2500" kern="1200">
        <a:solidFill>
          <a:srgbClr val="EBFFC2"/>
        </a:solidFill>
        <a:latin typeface="Corbel" pitchFamily="34" charset="0"/>
        <a:ea typeface="+mn-ea"/>
        <a:cs typeface="+mn-cs"/>
      </a:defRPr>
    </a:lvl8pPr>
    <a:lvl9pPr marL="3657600" algn="l" defTabSz="914400" rtl="0" eaLnBrk="1" latinLnBrk="0" hangingPunct="1">
      <a:defRPr sz="2500" kern="1200">
        <a:solidFill>
          <a:srgbClr val="EBFFC2"/>
        </a:solidFill>
        <a:latin typeface="Corbe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FBA"/>
    <a:srgbClr val="E8FFC8"/>
    <a:srgbClr val="FAF7C8"/>
    <a:srgbClr val="FAF8C8"/>
    <a:srgbClr val="F5FFC2"/>
    <a:srgbClr val="EBFFD2"/>
    <a:srgbClr val="EBFFDC"/>
    <a:srgbClr val="FAF8BE"/>
    <a:srgbClr val="FAF8D2"/>
    <a:srgbClr val="8CF4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53" autoAdjust="0"/>
    <p:restoredTop sz="94660" autoAdjust="0"/>
  </p:normalViewPr>
  <p:slideViewPr>
    <p:cSldViewPr>
      <p:cViewPr>
        <p:scale>
          <a:sx n="70" d="100"/>
          <a:sy n="70" d="100"/>
        </p:scale>
        <p:origin x="-1374" y="-4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1998" y="-84"/>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3" name="Date Placeholder 2"/>
          <p:cNvSpPr>
            <a:spLocks noGrp="1"/>
          </p:cNvSpPr>
          <p:nvPr>
            <p:ph type="dt" sz="quarter" idx="1"/>
          </p:nvPr>
        </p:nvSpPr>
        <p:spPr bwMode="auto">
          <a:xfrm>
            <a:off x="3897313" y="0"/>
            <a:ext cx="2982912"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algn="r" defTabSz="923925">
              <a:defRPr sz="1200">
                <a:solidFill>
                  <a:schemeClr val="tx1"/>
                </a:solidFill>
                <a:latin typeface="Calibri" pitchFamily="34" charset="0"/>
              </a:defRPr>
            </a:lvl1pPr>
          </a:lstStyle>
          <a:p>
            <a:fld id="{3BF7C7B5-275F-4D1F-9AB4-9255447DBC73}" type="datetimeFigureOut">
              <a:rPr lang="en-US"/>
              <a:pPr/>
              <a:t>12.03.2012</a:t>
            </a:fld>
            <a:endParaRPr lang="en-US" dirty="0"/>
          </a:p>
        </p:txBody>
      </p:sp>
      <p:sp>
        <p:nvSpPr>
          <p:cNvPr id="4" name="Footer Placeholder 3"/>
          <p:cNvSpPr>
            <a:spLocks noGrp="1"/>
          </p:cNvSpPr>
          <p:nvPr>
            <p:ph type="ftr" sz="quarter" idx="2"/>
          </p:nvPr>
        </p:nvSpPr>
        <p:spPr bwMode="auto">
          <a:xfrm>
            <a:off x="0" y="8829675"/>
            <a:ext cx="2982913"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5" name="Slide Number Placeholder 4"/>
          <p:cNvSpPr>
            <a:spLocks noGrp="1"/>
          </p:cNvSpPr>
          <p:nvPr>
            <p:ph type="sldNum" sz="quarter" idx="3"/>
          </p:nvPr>
        </p:nvSpPr>
        <p:spPr bwMode="auto">
          <a:xfrm>
            <a:off x="3897313" y="8829675"/>
            <a:ext cx="2982912"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algn="r" defTabSz="923925">
              <a:defRPr sz="1200">
                <a:solidFill>
                  <a:schemeClr val="tx1"/>
                </a:solidFill>
                <a:latin typeface="Calibri" pitchFamily="34" charset="0"/>
              </a:defRPr>
            </a:lvl1pPr>
          </a:lstStyle>
          <a:p>
            <a:fld id="{3DADE544-1278-4EDA-8870-0A169B9A6D6D}" type="slidenum">
              <a:rPr lang="en-US"/>
              <a:pPr/>
              <a:t>‹#›</a:t>
            </a:fld>
            <a:endParaRPr lang="en-US" dirty="0"/>
          </a:p>
        </p:txBody>
      </p:sp>
    </p:spTree>
    <p:extLst>
      <p:ext uri="{BB962C8B-B14F-4D97-AF65-F5344CB8AC3E}">
        <p14:creationId xmlns:p14="http://schemas.microsoft.com/office/powerpoint/2010/main" val="12132406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3" name="Date Placeholder 2"/>
          <p:cNvSpPr>
            <a:spLocks noGrp="1"/>
          </p:cNvSpPr>
          <p:nvPr>
            <p:ph type="dt" idx="1"/>
          </p:nvPr>
        </p:nvSpPr>
        <p:spPr bwMode="auto">
          <a:xfrm>
            <a:off x="3897313" y="0"/>
            <a:ext cx="2982912"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algn="r" defTabSz="923925">
              <a:defRPr sz="1200">
                <a:solidFill>
                  <a:schemeClr val="tx1"/>
                </a:solidFill>
                <a:latin typeface="Calibri" pitchFamily="34" charset="0"/>
              </a:defRPr>
            </a:lvl1pPr>
          </a:lstStyle>
          <a:p>
            <a:fld id="{9B46F231-FB2B-4655-A644-E2477325E686}" type="datetimeFigureOut">
              <a:rPr lang="en-US"/>
              <a:pPr/>
              <a:t>12.03.2012</a:t>
            </a:fld>
            <a:endParaRPr lang="en-US" dirty="0"/>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bwMode="auto">
          <a:xfrm>
            <a:off x="687388" y="4416425"/>
            <a:ext cx="5507037" cy="4183063"/>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29675"/>
            <a:ext cx="2982913"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7" name="Slide Number Placeholder 6"/>
          <p:cNvSpPr>
            <a:spLocks noGrp="1"/>
          </p:cNvSpPr>
          <p:nvPr>
            <p:ph type="sldNum" sz="quarter" idx="5"/>
          </p:nvPr>
        </p:nvSpPr>
        <p:spPr bwMode="auto">
          <a:xfrm>
            <a:off x="3897313" y="8829675"/>
            <a:ext cx="2982912"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algn="r" defTabSz="923925">
              <a:defRPr sz="1200">
                <a:solidFill>
                  <a:schemeClr val="tx1"/>
                </a:solidFill>
                <a:latin typeface="Calibri" pitchFamily="34" charset="0"/>
              </a:defRPr>
            </a:lvl1pPr>
          </a:lstStyle>
          <a:p>
            <a:fld id="{6FB4F6EA-423E-42DF-9292-215E7D886C4E}" type="slidenum">
              <a:rPr lang="en-US"/>
              <a:pPr/>
              <a:t>‹#›</a:t>
            </a:fld>
            <a:endParaRPr lang="en-US" dirty="0"/>
          </a:p>
        </p:txBody>
      </p:sp>
    </p:spTree>
    <p:extLst>
      <p:ext uri="{BB962C8B-B14F-4D97-AF65-F5344CB8AC3E}">
        <p14:creationId xmlns:p14="http://schemas.microsoft.com/office/powerpoint/2010/main" val="39852019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F15C1AF3-933B-46CA-8B3C-9D97680E985F}" type="datetime1">
              <a:rPr lang="en-US"/>
              <a:pPr/>
              <a:t>12.03.2012</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15E7145C-3D81-436B-871A-85BB8F85E4BF}" type="slidenum">
              <a:rPr lang="en-US"/>
              <a:pPr/>
              <a:t>3</a:t>
            </a:fld>
            <a:r>
              <a:rPr lang="en-US" dirty="0"/>
              <a:t>##</a:t>
            </a:r>
          </a:p>
        </p:txBody>
      </p:sp>
      <p:sp>
        <p:nvSpPr>
          <p:cNvPr id="465922" name="Rectangle 2"/>
          <p:cNvSpPr>
            <a:spLocks noGrp="1" noRot="1" noChangeAspect="1" noChangeArrowheads="1" noTextEdit="1"/>
          </p:cNvSpPr>
          <p:nvPr>
            <p:ph type="sldImg"/>
          </p:nvPr>
        </p:nvSpPr>
        <p:spPr>
          <a:ln/>
        </p:spPr>
      </p:sp>
      <p:sp>
        <p:nvSpPr>
          <p:cNvPr id="465923" name="Rectangle 3"/>
          <p:cNvSpPr>
            <a:spLocks noGrp="1" noChangeArrowheads="1"/>
          </p:cNvSpPr>
          <p:nvPr>
            <p:ph type="body" idx="1"/>
          </p:nvPr>
        </p:nvSpPr>
        <p:spPr/>
        <p:txBody>
          <a:bodyPr/>
          <a:lstStyle/>
          <a:p>
            <a:endParaRPr lang="bg-B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95EBEB02-E2F8-4FB3-9CE0-F777918882DD}" type="datetime1">
              <a:rPr lang="en-US"/>
              <a:pPr/>
              <a:t>12.03.2012</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B683B7E8-FA54-49F3-A1D1-270D3D09DA17}" type="slidenum">
              <a:rPr lang="en-US"/>
              <a:pPr/>
              <a:t>7</a:t>
            </a:fld>
            <a:r>
              <a:rPr lang="en-US" dirty="0"/>
              <a:t>##</a:t>
            </a:r>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endParaRPr lang="bg-B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179B59DE-F2C4-4CB0-B64B-4CB9D788141B}" type="datetime1">
              <a:rPr lang="en-US"/>
              <a:pPr/>
              <a:t>12.03.2012</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78C88E2F-13C8-466A-AC31-84B3BF95FA47}" type="slidenum">
              <a:rPr lang="en-US"/>
              <a:pPr/>
              <a:t>10</a:t>
            </a:fld>
            <a:r>
              <a:rPr lang="en-US" dirty="0"/>
              <a:t>##</a:t>
            </a:r>
          </a:p>
        </p:txBody>
      </p:sp>
      <p:sp>
        <p:nvSpPr>
          <p:cNvPr id="504834" name="Rectangle 2"/>
          <p:cNvSpPr>
            <a:spLocks noGrp="1" noRot="1" noChangeAspect="1" noChangeArrowheads="1" noTextEdit="1"/>
          </p:cNvSpPr>
          <p:nvPr>
            <p:ph type="sldImg"/>
          </p:nvPr>
        </p:nvSpPr>
        <p:spPr>
          <a:ln/>
        </p:spPr>
      </p:sp>
      <p:sp>
        <p:nvSpPr>
          <p:cNvPr id="50483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44B6EA91-67DF-4021-9504-5AF8FBA421E1}" type="datetime1">
              <a:rPr lang="en-US"/>
              <a:pPr/>
              <a:t>12.03.2012</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A055DCB7-FA72-4AA0-AC4D-66F90A14ED19}" type="slidenum">
              <a:rPr lang="en-US"/>
              <a:pPr/>
              <a:t>11</a:t>
            </a:fld>
            <a:r>
              <a:rPr lang="en-US" dirty="0"/>
              <a:t>##</a:t>
            </a:r>
          </a:p>
        </p:txBody>
      </p:sp>
      <p:sp>
        <p:nvSpPr>
          <p:cNvPr id="506882" name="Rectangle 2"/>
          <p:cNvSpPr>
            <a:spLocks noGrp="1" noRot="1" noChangeAspect="1" noChangeArrowheads="1" noTextEdit="1"/>
          </p:cNvSpPr>
          <p:nvPr>
            <p:ph type="sldImg"/>
          </p:nvPr>
        </p:nvSpPr>
        <p:spPr>
          <a:ln/>
        </p:spPr>
      </p:sp>
      <p:sp>
        <p:nvSpPr>
          <p:cNvPr id="506883" name="Rectangle 3"/>
          <p:cNvSpPr>
            <a:spLocks noGrp="1" noChangeArrowheads="1"/>
          </p:cNvSpPr>
          <p:nvPr>
            <p:ph type="body" idx="1"/>
          </p:nvPr>
        </p:nvSpPr>
        <p:spPr/>
        <p:txBody>
          <a:bodyPr/>
          <a:lstStyle/>
          <a:p>
            <a:r>
              <a:rPr lang="en-US"/>
              <a:t>It’s only in testing that your design is tested against reality. At this point you always learn something about your design (usually that it is wrong!), and that tells you something about your requirements (ditto!)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7DBC6389-0F00-4050-8102-0637C3899EF2}" type="datetime1">
              <a:rPr lang="en-US"/>
              <a:pPr/>
              <a:t>12.03.2012</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97D0D29C-DACD-43AB-B67F-34B54DFDFC42}" type="slidenum">
              <a:rPr lang="en-US"/>
              <a:pPr/>
              <a:t>12</a:t>
            </a:fld>
            <a:r>
              <a:rPr lang="en-US" dirty="0"/>
              <a:t>##</a:t>
            </a:r>
          </a:p>
        </p:txBody>
      </p:sp>
      <p:sp>
        <p:nvSpPr>
          <p:cNvPr id="509954" name="Rectangle 2"/>
          <p:cNvSpPr>
            <a:spLocks noGrp="1" noRot="1" noChangeAspect="1" noChangeArrowheads="1" noTextEdit="1"/>
          </p:cNvSpPr>
          <p:nvPr>
            <p:ph type="sldImg"/>
          </p:nvPr>
        </p:nvSpPr>
        <p:spPr>
          <a:ln/>
        </p:spPr>
      </p:sp>
      <p:sp>
        <p:nvSpPr>
          <p:cNvPr id="50995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F89DB4C4-CF32-4C6A-8CF3-B02A9172EABB}" type="datetime1">
              <a:rPr lang="en-US"/>
              <a:pPr/>
              <a:t>12.03.2012</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C3DB0BBF-6CA1-4F35-BA57-8DCBA883874B}" type="slidenum">
              <a:rPr lang="en-US"/>
              <a:pPr/>
              <a:t>16</a:t>
            </a:fld>
            <a:r>
              <a:rPr lang="en-US" dirty="0"/>
              <a:t>##</a:t>
            </a:r>
          </a:p>
        </p:txBody>
      </p:sp>
      <p:sp>
        <p:nvSpPr>
          <p:cNvPr id="471042" name="Rectangle 2"/>
          <p:cNvSpPr>
            <a:spLocks noGrp="1" noRot="1" noChangeAspect="1" noChangeArrowheads="1" noTextEdit="1"/>
          </p:cNvSpPr>
          <p:nvPr>
            <p:ph type="sldImg"/>
          </p:nvPr>
        </p:nvSpPr>
        <p:spPr>
          <a:ln/>
        </p:spPr>
      </p:sp>
      <p:sp>
        <p:nvSpPr>
          <p:cNvPr id="471043" name="Rectangle 3"/>
          <p:cNvSpPr>
            <a:spLocks noGrp="1" noChangeArrowheads="1"/>
          </p:cNvSpPr>
          <p:nvPr>
            <p:ph type="body" idx="1"/>
          </p:nvPr>
        </p:nvSpPr>
        <p:spPr/>
        <p:txBody>
          <a:bodyPr/>
          <a:lstStyle/>
          <a:p>
            <a:endParaRPr lang="bg-BG"/>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C2008BE6-DC56-4459-ACDB-331A4803DBF4}" type="datetime1">
              <a:rPr lang="en-US"/>
              <a:pPr/>
              <a:t>12.03.2012</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28AA07D0-C22C-48C7-A02E-90CB912243E2}" type="slidenum">
              <a:rPr lang="en-US"/>
              <a:pPr/>
              <a:t>21</a:t>
            </a:fld>
            <a:r>
              <a:rPr lang="en-US" dirty="0"/>
              <a:t>##</a:t>
            </a:r>
          </a:p>
        </p:txBody>
      </p:sp>
      <p:sp>
        <p:nvSpPr>
          <p:cNvPr id="477186" name="Rectangle 2"/>
          <p:cNvSpPr>
            <a:spLocks noGrp="1" noRot="1" noChangeAspect="1" noChangeArrowheads="1" noTextEdit="1"/>
          </p:cNvSpPr>
          <p:nvPr>
            <p:ph type="sldImg"/>
          </p:nvPr>
        </p:nvSpPr>
        <p:spPr>
          <a:ln/>
        </p:spPr>
      </p:sp>
      <p:sp>
        <p:nvSpPr>
          <p:cNvPr id="477187" name="Rectangle 3"/>
          <p:cNvSpPr>
            <a:spLocks noGrp="1" noChangeArrowheads="1"/>
          </p:cNvSpPr>
          <p:nvPr>
            <p:ph type="body" idx="1"/>
          </p:nvPr>
        </p:nvSpPr>
        <p:spPr/>
        <p:txBody>
          <a:bodyPr/>
          <a:lstStyle/>
          <a:p>
            <a:endParaRPr lang="bg-BG"/>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www.telerik.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 name="Title 8"/>
          <p:cNvSpPr>
            <a:spLocks noGrp="1"/>
          </p:cNvSpPr>
          <p:nvPr>
            <p:ph type="ctrTitle" hasCustomPrompt="1"/>
          </p:nvPr>
        </p:nvSpPr>
        <p:spPr>
          <a:xfrm>
            <a:off x="457200" y="1524000"/>
            <a:ext cx="8229600" cy="1524000"/>
          </a:xfrm>
          <a:prstGeom prst="rect">
            <a:avLst/>
          </a:prstGeom>
        </p:spPr>
        <p:txBody>
          <a:bodyPr tIns="0" bIns="0" anchor="b" anchorCtr="0"/>
          <a:lstStyle>
            <a:lvl1pPr algn="r">
              <a:lnSpc>
                <a:spcPts val="5400"/>
              </a:lnSpc>
              <a:defRPr sz="5400" cap="none" baseline="0">
                <a:solidFill>
                  <a:srgbClr val="D4FF5B"/>
                </a:solidFill>
                <a:effectLst>
                  <a:outerShdw blurRad="30000" dist="30000" dir="2700000" algn="tl" rotWithShape="0">
                    <a:schemeClr val="bg2">
                      <a:shade val="45000"/>
                      <a:satMod val="150000"/>
                      <a:alpha val="90000"/>
                    </a:schemeClr>
                  </a:outerShdw>
                  <a:reflection blurRad="12000" stA="20000" endPos="50000" dist="12700" dir="5400000" sy="-100000" algn="bl" rotWithShape="0"/>
                </a:effectLst>
              </a:defRPr>
            </a:lvl1pPr>
          </a:lstStyle>
          <a:p>
            <a:r>
              <a:rPr lang="en-US" dirty="0" smtClean="0"/>
              <a:t>Presentation Title</a:t>
            </a:r>
            <a:endParaRPr lang="en-US" dirty="0"/>
          </a:p>
        </p:txBody>
      </p:sp>
      <p:sp>
        <p:nvSpPr>
          <p:cNvPr id="7" name="Subtitle 16"/>
          <p:cNvSpPr>
            <a:spLocks noGrp="1"/>
          </p:cNvSpPr>
          <p:nvPr>
            <p:ph type="subTitle" idx="1" hasCustomPrompt="1"/>
          </p:nvPr>
        </p:nvSpPr>
        <p:spPr>
          <a:xfrm>
            <a:off x="457200" y="3240880"/>
            <a:ext cx="8229600" cy="569120"/>
          </a:xfrm>
          <a:prstGeom prst="rect">
            <a:avLst/>
          </a:prstGeom>
        </p:spPr>
        <p:txBody>
          <a:bodyPr lIns="90000" tIns="0" rIns="90000" bIns="0" anchor="ctr" anchorCtr="0"/>
          <a:lstStyle>
            <a:lvl1pPr marL="0" indent="0" algn="r">
              <a:buNone/>
              <a:defRPr sz="2800">
                <a:solidFill>
                  <a:srgbClr val="FAF8C8"/>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Presentation Subtitle</a:t>
            </a:r>
            <a:endParaRPr lang="en-US" dirty="0"/>
          </a:p>
        </p:txBody>
      </p:sp>
      <p:cxnSp>
        <p:nvCxnSpPr>
          <p:cNvPr id="11" name="Straight Connector 10"/>
          <p:cNvCxnSpPr/>
          <p:nvPr userDrawn="1"/>
        </p:nvCxnSpPr>
        <p:spPr>
          <a:xfrm>
            <a:off x="2667000" y="4114800"/>
            <a:ext cx="6248400" cy="0"/>
          </a:xfrm>
          <a:prstGeom prst="line">
            <a:avLst/>
          </a:prstGeom>
          <a:ln w="38100" cap="rnd">
            <a:solidFill>
              <a:schemeClr val="accent5">
                <a:lumMod val="20000"/>
                <a:lumOff val="80000"/>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0" hasCustomPrompt="1"/>
          </p:nvPr>
        </p:nvSpPr>
        <p:spPr>
          <a:xfrm>
            <a:off x="457200" y="5224046"/>
            <a:ext cx="3352800" cy="533400"/>
          </a:xfrm>
          <a:prstGeom prst="rect">
            <a:avLst/>
          </a:prstGeom>
          <a:noFill/>
        </p:spPr>
        <p:txBody>
          <a:bodyPr wrap="square" rtlCol="0">
            <a:spAutoFit/>
          </a:bodyPr>
          <a:lstStyle>
            <a:lvl1pPr algn="l" rtl="0" fontAlgn="base">
              <a:spcBef>
                <a:spcPct val="0"/>
              </a:spcBef>
              <a:spcAft>
                <a:spcPct val="0"/>
              </a:spcAft>
              <a:buNone/>
              <a:defRPr lang="en-US" sz="2800" b="1" kern="1200" dirty="0" smtClean="0">
                <a:solidFill>
                  <a:srgbClr val="DEFF9B"/>
                </a:solidFill>
                <a:effectLst>
                  <a:outerShdw blurRad="38100" dist="38100" dir="2700000" algn="tl">
                    <a:srgbClr val="000000">
                      <a:alpha val="43137"/>
                    </a:srgbClr>
                  </a:outerShdw>
                </a:effectLst>
                <a:latin typeface="Corbel" pitchFamily="34" charset="0"/>
                <a:ea typeface="+mn-ea"/>
                <a:cs typeface="+mn-cs"/>
              </a:defRPr>
            </a:lvl1pPr>
          </a:lstStyle>
          <a:p>
            <a:pPr lvl="0"/>
            <a:r>
              <a:rPr lang="en-US" dirty="0" smtClean="0"/>
              <a:t>Author Name</a:t>
            </a:r>
            <a:endParaRPr lang="en-US" dirty="0"/>
          </a:p>
        </p:txBody>
      </p:sp>
      <p:sp>
        <p:nvSpPr>
          <p:cNvPr id="15" name="Text Placeholder 13"/>
          <p:cNvSpPr>
            <a:spLocks noGrp="1"/>
          </p:cNvSpPr>
          <p:nvPr>
            <p:ph type="body" sz="quarter" idx="11" hasCustomPrompt="1"/>
          </p:nvPr>
        </p:nvSpPr>
        <p:spPr>
          <a:xfrm>
            <a:off x="457200" y="5757446"/>
            <a:ext cx="2090957" cy="369332"/>
          </a:xfrm>
          <a:prstGeom prst="rect">
            <a:avLst/>
          </a:prstGeom>
          <a:noFill/>
        </p:spPr>
        <p:txBody>
          <a:bodyPr wrap="none" rtlCol="0">
            <a:spAutoFit/>
          </a:bodyPr>
          <a:lstStyle>
            <a:lvl1pPr algn="l" rtl="0" fontAlgn="base">
              <a:spcBef>
                <a:spcPct val="0"/>
              </a:spcBef>
              <a:spcAft>
                <a:spcPct val="0"/>
              </a:spcAft>
              <a:buNone/>
              <a:defRPr lang="en-US" sz="1800" b="1" kern="1200" dirty="0" smtClean="0">
                <a:solidFill>
                  <a:srgbClr val="0EFE58"/>
                </a:solidFill>
                <a:effectLst>
                  <a:outerShdw blurRad="38100" dist="38100" dir="2700000" algn="tl">
                    <a:srgbClr val="000000">
                      <a:alpha val="43137"/>
                    </a:srgbClr>
                  </a:outerShdw>
                </a:effectLst>
                <a:latin typeface="Corbel" pitchFamily="34" charset="0"/>
                <a:ea typeface="+mn-ea"/>
                <a:cs typeface="+mn-cs"/>
              </a:defRPr>
            </a:lvl1pPr>
          </a:lstStyle>
          <a:p>
            <a:pPr algn="l"/>
            <a:r>
              <a:rPr lang="en-US" sz="1800" b="1" dirty="0" smtClean="0">
                <a:solidFill>
                  <a:srgbClr val="0EFE58"/>
                </a:solidFill>
                <a:effectLst>
                  <a:outerShdw blurRad="38100" dist="38100" dir="2700000" algn="tl">
                    <a:srgbClr val="000000">
                      <a:alpha val="43137"/>
                    </a:srgbClr>
                  </a:outerShdw>
                </a:effectLst>
              </a:rPr>
              <a:t>Telerik Corporation</a:t>
            </a:r>
            <a:endParaRPr lang="en-US" sz="1800" b="1" dirty="0">
              <a:solidFill>
                <a:srgbClr val="0EFE58"/>
              </a:solidFill>
              <a:effectLst>
                <a:outerShdw blurRad="38100" dist="38100" dir="2700000" algn="tl">
                  <a:srgbClr val="000000">
                    <a:alpha val="43137"/>
                  </a:srgbClr>
                </a:outerShdw>
              </a:effectLst>
            </a:endParaRPr>
          </a:p>
        </p:txBody>
      </p:sp>
      <p:sp>
        <p:nvSpPr>
          <p:cNvPr id="16" name="Text Placeholder 13"/>
          <p:cNvSpPr>
            <a:spLocks noGrp="1"/>
          </p:cNvSpPr>
          <p:nvPr>
            <p:ph type="body" sz="quarter" idx="12" hasCustomPrompt="1"/>
          </p:nvPr>
        </p:nvSpPr>
        <p:spPr>
          <a:xfrm>
            <a:off x="457200" y="6062246"/>
            <a:ext cx="1707903" cy="338554"/>
          </a:xfrm>
          <a:prstGeom prst="rect">
            <a:avLst/>
          </a:prstGeom>
          <a:noFill/>
        </p:spPr>
        <p:txBody>
          <a:bodyPr wrap="square" rtlCol="0">
            <a:spAutoFit/>
          </a:bodyPr>
          <a:lstStyle>
            <a:lvl1pPr algn="l" rtl="0" fontAlgn="base">
              <a:spcBef>
                <a:spcPct val="0"/>
              </a:spcBef>
              <a:spcAft>
                <a:spcPct val="0"/>
              </a:spcAft>
              <a:buNone/>
              <a:defRPr lang="en-US" sz="1600" b="1" kern="1200" dirty="0" smtClean="0">
                <a:solidFill>
                  <a:srgbClr val="0EFE58"/>
                </a:solidFill>
                <a:effectLst>
                  <a:outerShdw blurRad="38100" dist="38100" dir="2700000" algn="tl">
                    <a:srgbClr val="000000">
                      <a:alpha val="43137"/>
                    </a:srgbClr>
                  </a:outerShdw>
                </a:effectLst>
                <a:latin typeface="Corbel" pitchFamily="34" charset="0"/>
                <a:ea typeface="+mn-ea"/>
                <a:cs typeface="+mn-cs"/>
              </a:defRPr>
            </a:lvl1pPr>
          </a:lstStyle>
          <a:p>
            <a:pPr algn="l"/>
            <a:r>
              <a:rPr lang="en-US" sz="1600" b="1" dirty="0" smtClean="0">
                <a:solidFill>
                  <a:schemeClr val="tx1">
                    <a:lumMod val="50000"/>
                  </a:schemeClr>
                </a:solidFill>
                <a:effectLst>
                  <a:outerShdw blurRad="38100" dist="38100" dir="2700000" algn="tl">
                    <a:srgbClr val="000000">
                      <a:alpha val="43137"/>
                    </a:srgbClr>
                  </a:outerShdw>
                </a:effectLst>
                <a:hlinkClick r:id="rId2"/>
              </a:rPr>
              <a:t>www.telerik.com</a:t>
            </a:r>
            <a:endParaRPr lang="en-US" sz="1600" b="1" dirty="0">
              <a:solidFill>
                <a:schemeClr val="tx1">
                  <a:lumMod val="5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8800" y="76200"/>
            <a:ext cx="7086600" cy="914400"/>
          </a:xfrm>
          <a:prstGeom prst="rect">
            <a:avLst/>
          </a:prstGeom>
        </p:spPr>
        <p:txBody>
          <a:bodyPr anchor="ctr" anchorCtr="0">
            <a:noAutofit/>
          </a:bodyPr>
          <a:lstStyle>
            <a:lvl1pPr algn="r" rtl="0" eaLnBrk="0" fontAlgn="base" hangingPunct="0">
              <a:lnSpc>
                <a:spcPts val="4000"/>
              </a:lnSpc>
              <a:spcBef>
                <a:spcPct val="0"/>
              </a:spcBef>
              <a:spcAft>
                <a:spcPct val="0"/>
              </a:spcAft>
              <a:defRPr lang="en-US" sz="4000" b="1" kern="1200" baseline="0" dirty="0">
                <a:ln w="500">
                  <a:noFill/>
                </a:ln>
                <a:solidFill>
                  <a:schemeClr val="tx2"/>
                </a:solidFill>
                <a:effectLst>
                  <a:outerShdw blurRad="38100" dist="38100" dir="2700000" algn="tl">
                    <a:srgbClr val="000000">
                      <a:alpha val="43137"/>
                    </a:srgbClr>
                  </a:outerShdw>
                  <a:reflection blurRad="12700" stA="20000" endPos="50000" dist="12700" dir="5400000" sy="-100000" algn="bl" rotWithShape="0"/>
                </a:effectLst>
                <a:latin typeface="+mj-lt"/>
                <a:ea typeface="+mj-ea"/>
                <a:cs typeface="+mj-cs"/>
              </a:defRPr>
            </a:lvl1pPr>
          </a:lstStyle>
          <a:p>
            <a:r>
              <a:rPr lang="en-US" dirty="0" smtClean="0"/>
              <a:t>Slide Title</a:t>
            </a:r>
            <a:endParaRPr lang="en-US" dirty="0"/>
          </a:p>
        </p:txBody>
      </p:sp>
      <p:sp>
        <p:nvSpPr>
          <p:cNvPr id="3" name="Content Placeholder 2"/>
          <p:cNvSpPr>
            <a:spLocks noGrp="1"/>
          </p:cNvSpPr>
          <p:nvPr>
            <p:ph idx="1" hasCustomPrompt="1"/>
          </p:nvPr>
        </p:nvSpPr>
        <p:spPr>
          <a:xfrm>
            <a:off x="228600" y="1066800"/>
            <a:ext cx="8686800" cy="5638800"/>
          </a:xfrm>
          <a:prstGeom prst="rect">
            <a:avLst/>
          </a:prstGeom>
        </p:spPr>
        <p:txBody>
          <a:bodyPr/>
          <a:lstStyle>
            <a:lvl1pPr marL="282575" indent="-282575">
              <a:lnSpc>
                <a:spcPts val="3800"/>
              </a:lnSpc>
              <a:spcBef>
                <a:spcPts val="600"/>
              </a:spcBef>
              <a:spcAft>
                <a:spcPts val="600"/>
              </a:spcAft>
              <a:buClr>
                <a:schemeClr val="accent5">
                  <a:lumMod val="40000"/>
                  <a:lumOff val="60000"/>
                </a:schemeClr>
              </a:buClr>
              <a:tabLst>
                <a:tab pos="282575" algn="l"/>
              </a:tabLst>
              <a:defRPr sz="3200">
                <a:solidFill>
                  <a:srgbClr val="EBFFD2"/>
                </a:solidFill>
              </a:defRPr>
            </a:lvl1pPr>
            <a:lvl2pPr>
              <a:lnSpc>
                <a:spcPts val="3800"/>
              </a:lnSpc>
              <a:spcBef>
                <a:spcPts val="600"/>
              </a:spcBef>
              <a:spcAft>
                <a:spcPts val="600"/>
              </a:spcAft>
              <a:buClr>
                <a:srgbClr val="8FD600"/>
              </a:buClr>
              <a:defRPr sz="3000">
                <a:solidFill>
                  <a:schemeClr val="tx1">
                    <a:lumMod val="40000"/>
                    <a:lumOff val="60000"/>
                  </a:schemeClr>
                </a:solidFill>
              </a:defRPr>
            </a:lvl2pPr>
            <a:lvl3pPr>
              <a:lnSpc>
                <a:spcPts val="3800"/>
              </a:lnSpc>
              <a:spcBef>
                <a:spcPts val="600"/>
              </a:spcBef>
              <a:spcAft>
                <a:spcPts val="600"/>
              </a:spcAft>
              <a:buClr>
                <a:srgbClr val="FFAD9F"/>
              </a:buClr>
              <a:defRPr sz="2800">
                <a:solidFill>
                  <a:srgbClr val="F5FFC2"/>
                </a:solidFill>
              </a:defRPr>
            </a:lvl3pPr>
            <a:lvl4pPr>
              <a:lnSpc>
                <a:spcPts val="3800"/>
              </a:lnSpc>
              <a:spcBef>
                <a:spcPts val="600"/>
              </a:spcBef>
              <a:spcAft>
                <a:spcPts val="600"/>
              </a:spcAft>
              <a:buClr>
                <a:srgbClr val="FACF82"/>
              </a:buClr>
              <a:defRPr sz="2600">
                <a:solidFill>
                  <a:schemeClr val="tx1">
                    <a:lumMod val="40000"/>
                    <a:lumOff val="60000"/>
                  </a:schemeClr>
                </a:solidFill>
              </a:defRPr>
            </a:lvl4pPr>
            <a:lvl5pPr>
              <a:lnSpc>
                <a:spcPts val="3800"/>
              </a:lnSpc>
              <a:spcBef>
                <a:spcPts val="600"/>
              </a:spcBef>
              <a:spcAft>
                <a:spcPts val="600"/>
              </a:spcAft>
              <a:defRPr sz="2400">
                <a:solidFill>
                  <a:schemeClr val="tx1">
                    <a:lumMod val="40000"/>
                    <a:lumOff val="60000"/>
                  </a:schemeClr>
                </a:solidFill>
              </a:defRPr>
            </a:lvl5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8610600" y="6553200"/>
            <a:ext cx="457200" cy="228600"/>
          </a:xfrm>
          <a:prstGeom prst="rect">
            <a:avLst/>
          </a:prstGeom>
        </p:spPr>
        <p:txBody>
          <a:bodyPr anchor="ctr" anchorCtr="0"/>
          <a:lstStyle>
            <a:lvl1pPr algn="r">
              <a:defRPr sz="1100"/>
            </a:lvl1pPr>
          </a:lstStyle>
          <a:p>
            <a:pPr>
              <a:defRPr/>
            </a:pPr>
            <a:fld id="{58452FF4-89E3-4D1B-9927-2DBDC00E58D7}"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hasCustomPrompt="1"/>
          </p:nvPr>
        </p:nvSpPr>
        <p:spPr>
          <a:xfrm>
            <a:off x="609600" y="2743201"/>
            <a:ext cx="7924800" cy="685800"/>
          </a:xfrm>
          <a:prstGeom prst="rect">
            <a:avLst/>
          </a:prstGeom>
        </p:spPr>
        <p:txBody>
          <a:bodyPr tIns="0" bIns="0" anchor="ctr" anchorCtr="0"/>
          <a:lstStyle>
            <a:lvl1pPr algn="ctr">
              <a:lnSpc>
                <a:spcPts val="5000"/>
              </a:lnSpc>
              <a:defRPr sz="5000" cap="none" baseline="0">
                <a:effectLst>
                  <a:outerShdw blurRad="30000" dist="30000" dir="2700000" algn="tl" rotWithShape="0">
                    <a:schemeClr val="bg2">
                      <a:shade val="45000"/>
                      <a:satMod val="150000"/>
                      <a:alpha val="90000"/>
                    </a:schemeClr>
                  </a:outerShdw>
                  <a:reflection blurRad="12000" stA="20000" endPos="50000" dist="12700" dir="5400000" sy="-100000" algn="bl" rotWithShape="0"/>
                </a:effectLst>
              </a:defRPr>
            </a:lvl1pPr>
          </a:lstStyle>
          <a:p>
            <a:r>
              <a:rPr lang="en-US" dirty="0" smtClean="0"/>
              <a:t>Section Title</a:t>
            </a:r>
            <a:endParaRPr lang="en-US" dirty="0"/>
          </a:p>
        </p:txBody>
      </p:sp>
      <p:sp>
        <p:nvSpPr>
          <p:cNvPr id="17" name="Subtitle 16"/>
          <p:cNvSpPr>
            <a:spLocks noGrp="1"/>
          </p:cNvSpPr>
          <p:nvPr>
            <p:ph type="subTitle" idx="1" hasCustomPrompt="1"/>
          </p:nvPr>
        </p:nvSpPr>
        <p:spPr>
          <a:xfrm>
            <a:off x="609600" y="3469480"/>
            <a:ext cx="7924800" cy="569120"/>
          </a:xfrm>
          <a:prstGeom prst="rect">
            <a:avLst/>
          </a:prstGeom>
        </p:spPr>
        <p:txBody>
          <a:bodyPr lIns="0" tIns="0" rIns="0" bIns="0" anchor="ctr" anchorCtr="0"/>
          <a:lstStyle>
            <a:lvl1pPr marL="0" indent="0" algn="ctr" rtl="0" eaLnBrk="0" fontAlgn="base" hangingPunct="0">
              <a:spcBef>
                <a:spcPct val="20000"/>
              </a:spcBef>
              <a:spcAft>
                <a:spcPct val="0"/>
              </a:spcAft>
              <a:buClr>
                <a:schemeClr val="accent5">
                  <a:lumMod val="40000"/>
                  <a:lumOff val="60000"/>
                </a:schemeClr>
              </a:buClr>
              <a:buSzPct val="70000"/>
              <a:buFont typeface="Wingdings 2" pitchFamily="18" charset="2"/>
              <a:buNone/>
              <a:defRPr lang="en-US" sz="2800" b="1" kern="1200" baseline="0" dirty="0">
                <a:solidFill>
                  <a:srgbClr val="FAF7C8"/>
                </a:solidFill>
                <a:effectLst>
                  <a:outerShdw blurRad="38100" dist="38100" dir="2700000" algn="tl">
                    <a:srgbClr val="000000">
                      <a:alpha val="43137"/>
                    </a:srgbClr>
                  </a:outerShdw>
                </a:effectLst>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Section Subtitle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urce Code Exampl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828800" y="76200"/>
            <a:ext cx="7086600" cy="914400"/>
          </a:xfrm>
          <a:prstGeom prst="rect">
            <a:avLst/>
          </a:prstGeom>
        </p:spPr>
        <p:txBody>
          <a:bodyPr anchor="ctr" anchorCtr="0">
            <a:noAutofit/>
          </a:bodyPr>
          <a:lstStyle>
            <a:lvl1pPr>
              <a:lnSpc>
                <a:spcPts val="4000"/>
              </a:lnSpc>
              <a:defRPr sz="4000">
                <a:effectLst>
                  <a:outerShdw blurRad="38100" dist="38100" dir="2700000" algn="tl">
                    <a:srgbClr val="000000">
                      <a:alpha val="43137"/>
                    </a:srgbClr>
                  </a:outerShdw>
                  <a:reflection blurRad="12700" stA="20000" endPos="50000" dist="12700" dir="5400000" sy="-100000" algn="bl" rotWithShape="0"/>
                </a:effectLst>
              </a:defRPr>
            </a:lvl1pPr>
          </a:lstStyle>
          <a:p>
            <a:r>
              <a:rPr lang="en-US" dirty="0" smtClean="0"/>
              <a:t>Slide Title</a:t>
            </a:r>
            <a:endParaRPr lang="en-US" dirty="0"/>
          </a:p>
        </p:txBody>
      </p:sp>
      <p:sp>
        <p:nvSpPr>
          <p:cNvPr id="4" name="Content Placeholder 2"/>
          <p:cNvSpPr>
            <a:spLocks noGrp="1"/>
          </p:cNvSpPr>
          <p:nvPr>
            <p:ph idx="1" hasCustomPrompt="1"/>
          </p:nvPr>
        </p:nvSpPr>
        <p:spPr>
          <a:xfrm>
            <a:off x="228600" y="1066800"/>
            <a:ext cx="8686800" cy="579646"/>
          </a:xfrm>
          <a:prstGeom prst="rect">
            <a:avLst/>
          </a:prstGeom>
        </p:spPr>
        <p:txBody>
          <a:bodyPr>
            <a:spAutoFit/>
          </a:bodyPr>
          <a:lstStyle>
            <a:lvl1pPr marL="319088" marR="0" indent="-319088" algn="l" defTabSz="914400" rtl="0" eaLnBrk="0" fontAlgn="base" latinLnBrk="0" hangingPunct="0">
              <a:lnSpc>
                <a:spcPct val="100000"/>
              </a:lnSpc>
              <a:spcBef>
                <a:spcPct val="20000"/>
              </a:spcBef>
              <a:spcAft>
                <a:spcPct val="0"/>
              </a:spcAft>
              <a:buClr>
                <a:srgbClr val="46A6BD">
                  <a:lumMod val="40000"/>
                  <a:lumOff val="60000"/>
                </a:srgbClr>
              </a:buClr>
              <a:buSzPct val="70000"/>
              <a:buFont typeface="Wingdings 2" pitchFamily="18" charset="2"/>
              <a:buChar char=""/>
              <a:tabLst/>
              <a:defRPr sz="3000" baseline="0">
                <a:solidFill>
                  <a:schemeClr val="tx1">
                    <a:lumMod val="40000"/>
                    <a:lumOff val="60000"/>
                  </a:schemeClr>
                </a:solidFill>
              </a:defRPr>
            </a:lvl1pPr>
            <a:lvl2pPr>
              <a:lnSpc>
                <a:spcPts val="3800"/>
              </a:lnSpc>
              <a:spcBef>
                <a:spcPts val="600"/>
              </a:spcBef>
              <a:spcAft>
                <a:spcPts val="600"/>
              </a:spcAft>
              <a:buClr>
                <a:srgbClr val="8FD600"/>
              </a:buClr>
              <a:defRPr sz="3000">
                <a:solidFill>
                  <a:schemeClr val="tx1">
                    <a:lumMod val="40000"/>
                    <a:lumOff val="60000"/>
                  </a:schemeClr>
                </a:solidFill>
              </a:defRPr>
            </a:lvl2pPr>
            <a:lvl3pPr>
              <a:lnSpc>
                <a:spcPts val="3800"/>
              </a:lnSpc>
              <a:spcBef>
                <a:spcPts val="600"/>
              </a:spcBef>
              <a:spcAft>
                <a:spcPts val="600"/>
              </a:spcAft>
              <a:buClr>
                <a:srgbClr val="FFAD9F"/>
              </a:buClr>
              <a:defRPr sz="2800">
                <a:solidFill>
                  <a:schemeClr val="tx1">
                    <a:lumMod val="40000"/>
                    <a:lumOff val="60000"/>
                  </a:schemeClr>
                </a:solidFill>
              </a:defRPr>
            </a:lvl3pPr>
            <a:lvl4pPr>
              <a:lnSpc>
                <a:spcPts val="3800"/>
              </a:lnSpc>
              <a:spcBef>
                <a:spcPts val="600"/>
              </a:spcBef>
              <a:spcAft>
                <a:spcPts val="600"/>
              </a:spcAft>
              <a:buClr>
                <a:srgbClr val="FACF82"/>
              </a:buClr>
              <a:defRPr sz="2600">
                <a:solidFill>
                  <a:schemeClr val="tx1">
                    <a:lumMod val="40000"/>
                    <a:lumOff val="60000"/>
                  </a:schemeClr>
                </a:solidFill>
              </a:defRPr>
            </a:lvl4pPr>
            <a:lvl5pPr>
              <a:lnSpc>
                <a:spcPts val="3800"/>
              </a:lnSpc>
              <a:spcBef>
                <a:spcPts val="600"/>
              </a:spcBef>
              <a:spcAft>
                <a:spcPts val="600"/>
              </a:spcAft>
              <a:defRPr sz="2400">
                <a:solidFill>
                  <a:schemeClr val="tx1">
                    <a:lumMod val="40000"/>
                    <a:lumOff val="60000"/>
                  </a:schemeClr>
                </a:solidFill>
              </a:defRPr>
            </a:lvl5pPr>
          </a:lstStyle>
          <a:p>
            <a:pPr marL="319088" marR="0" lvl="0" indent="-319088" algn="l" defTabSz="914400" rtl="0" eaLnBrk="0" fontAlgn="base" latinLnBrk="0" hangingPunct="0">
              <a:lnSpc>
                <a:spcPct val="100000"/>
              </a:lnSpc>
              <a:spcBef>
                <a:spcPct val="20000"/>
              </a:spcBef>
              <a:spcAft>
                <a:spcPct val="0"/>
              </a:spcAft>
              <a:buClr>
                <a:srgbClr val="46A6BD">
                  <a:lumMod val="40000"/>
                  <a:lumOff val="60000"/>
                </a:srgbClr>
              </a:buClr>
              <a:buSzPct val="70000"/>
              <a:buFont typeface="Wingdings 2" pitchFamily="18" charset="2"/>
              <a:buChar char=""/>
              <a:tabLst/>
              <a:defRPr/>
            </a:pPr>
            <a:r>
              <a:rPr kumimoji="0" lang="en-US" sz="3200" b="1" i="0" u="none" strike="noStrike" kern="1200" cap="none" spc="0" normalizeH="0" baseline="0" noProof="0" dirty="0" smtClean="0">
                <a:ln>
                  <a:noFill/>
                </a:ln>
                <a:solidFill>
                  <a:srgbClr val="CCFF66">
                    <a:lumMod val="20000"/>
                    <a:lumOff val="80000"/>
                  </a:srgbClr>
                </a:solidFill>
                <a:effectLst>
                  <a:outerShdw blurRad="38100" dist="38100" dir="2700000" algn="tl">
                    <a:srgbClr val="000000">
                      <a:alpha val="43137"/>
                    </a:srgbClr>
                  </a:outerShdw>
                </a:effectLst>
                <a:uLnTx/>
                <a:uFillTx/>
                <a:latin typeface="+mn-lt"/>
                <a:ea typeface="+mn-ea"/>
                <a:cs typeface="+mn-cs"/>
              </a:rPr>
              <a:t>First Level</a:t>
            </a:r>
          </a:p>
        </p:txBody>
      </p:sp>
      <p:sp>
        <p:nvSpPr>
          <p:cNvPr id="6" name="Text Placeholder 5"/>
          <p:cNvSpPr>
            <a:spLocks noGrp="1"/>
          </p:cNvSpPr>
          <p:nvPr>
            <p:ph type="body" sz="quarter" idx="10" hasCustomPrompt="1"/>
          </p:nvPr>
        </p:nvSpPr>
        <p:spPr>
          <a:xfrm>
            <a:off x="457200" y="1828800"/>
            <a:ext cx="8153400" cy="4708981"/>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lvl1pPr marL="0" indent="0" algn="l">
              <a:spcBef>
                <a:spcPts val="0"/>
              </a:spcBef>
              <a:buNone/>
              <a:defRPr lang="en-US" sz="2000" smtClean="0">
                <a:solidFill>
                  <a:srgbClr val="8CF4F2"/>
                </a:solidFill>
                <a:latin typeface="Consolas" pitchFamily="49" charset="0"/>
                <a:cs typeface="Consolas" pitchFamily="49" charset="0"/>
              </a:defRPr>
            </a:lvl1pPr>
          </a:lstStyle>
          <a:p>
            <a:pPr lvl="0"/>
            <a:r>
              <a:rPr lang="en-US" noProof="1" smtClean="0"/>
              <a:t>Source code box</a:t>
            </a:r>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p:txBody>
      </p:sp>
      <p:sp>
        <p:nvSpPr>
          <p:cNvPr id="8" name="Slide Number Placeholder 7"/>
          <p:cNvSpPr>
            <a:spLocks noGrp="1"/>
          </p:cNvSpPr>
          <p:nvPr>
            <p:ph type="sldNum" sz="quarter" idx="11"/>
          </p:nvPr>
        </p:nvSpPr>
        <p:spPr/>
        <p:txBody>
          <a:bodyPr/>
          <a:lstStyle/>
          <a:p>
            <a:pPr>
              <a:defRPr/>
            </a:pPr>
            <a:fld id="{58452FF4-89E3-4D1B-9927-2DBDC00E58D7}"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828800" y="152400"/>
            <a:ext cx="7086600" cy="914400"/>
          </a:xfrm>
          <a:prstGeom prst="rect">
            <a:avLst/>
          </a:prstGeom>
        </p:spPr>
        <p:txBody>
          <a:bodyPr anchor="ctr" anchorCtr="0">
            <a:noAutofit/>
          </a:bodyPr>
          <a:lstStyle>
            <a:lvl1pPr algn="r" rtl="0" eaLnBrk="0" fontAlgn="base" hangingPunct="0">
              <a:lnSpc>
                <a:spcPts val="4000"/>
              </a:lnSpc>
              <a:spcBef>
                <a:spcPct val="0"/>
              </a:spcBef>
              <a:spcAft>
                <a:spcPct val="0"/>
              </a:spcAft>
              <a:defRPr lang="en-US" sz="4000" b="1" kern="1200" baseline="0" dirty="0">
                <a:ln w="500">
                  <a:noFill/>
                </a:ln>
                <a:solidFill>
                  <a:schemeClr val="tx2"/>
                </a:solidFill>
                <a:effectLst>
                  <a:outerShdw blurRad="38100" dist="38100" dir="2700000" algn="tl">
                    <a:srgbClr val="000000">
                      <a:alpha val="43137"/>
                    </a:srgbClr>
                  </a:outerShdw>
                  <a:reflection blurRad="12700" stA="20000" endPos="50000" dist="12700" dir="5400000" sy="-100000" algn="bl" rotWithShape="0"/>
                </a:effectLst>
                <a:latin typeface="+mj-lt"/>
                <a:ea typeface="+mj-ea"/>
                <a:cs typeface="+mj-cs"/>
              </a:defRPr>
            </a:lvl1pPr>
          </a:lstStyle>
          <a:p>
            <a:r>
              <a:rPr lang="en-US" dirty="0" smtClean="0"/>
              <a:t>Presentation Title</a:t>
            </a:r>
            <a:endParaRPr lang="en-US" dirty="0"/>
          </a:p>
        </p:txBody>
      </p:sp>
      <p:sp>
        <p:nvSpPr>
          <p:cNvPr id="10" name="TextBox 9"/>
          <p:cNvSpPr txBox="1"/>
          <p:nvPr userDrawn="1"/>
        </p:nvSpPr>
        <p:spPr>
          <a:xfrm>
            <a:off x="1295400" y="2438400"/>
            <a:ext cx="6400800" cy="2097345"/>
          </a:xfrm>
          <a:prstGeom prst="rect">
            <a:avLst/>
          </a:prstGeom>
        </p:spPr>
        <p:txBody>
          <a:bodyPr anchor="ctr" anchorCtr="0"/>
          <a:lstStyle/>
          <a:p>
            <a:pPr marL="319088" marR="0" lvl="0" indent="-319088" algn="ctr" defTabSz="914400" rtl="0" eaLnBrk="0" fontAlgn="base" latinLnBrk="0" hangingPunct="0">
              <a:lnSpc>
                <a:spcPct val="100000"/>
              </a:lnSpc>
              <a:spcBef>
                <a:spcPct val="20000"/>
              </a:spcBef>
              <a:spcAft>
                <a:spcPct val="0"/>
              </a:spcAft>
              <a:buClr>
                <a:schemeClr val="accent5">
                  <a:lumMod val="40000"/>
                  <a:lumOff val="60000"/>
                </a:schemeClr>
              </a:buClr>
              <a:buSzPct val="70000"/>
              <a:buFont typeface="Wingdings 2" pitchFamily="18" charset="2"/>
              <a:buNone/>
              <a:tabLst/>
              <a:defRPr/>
            </a:pPr>
            <a:r>
              <a:rPr lang="en-US" sz="8000" b="1" kern="1200" dirty="0" smtClean="0">
                <a:solidFill>
                  <a:srgbClr val="E8FFC8"/>
                </a:solidFill>
                <a:effectLst>
                  <a:outerShdw blurRad="38100" dist="38100" dir="2700000" algn="tl">
                    <a:srgbClr val="000000">
                      <a:alpha val="43137"/>
                    </a:srgbClr>
                  </a:outerShdw>
                </a:effectLst>
                <a:latin typeface="+mn-lt"/>
                <a:ea typeface="+mn-ea"/>
                <a:cs typeface="+mn-cs"/>
              </a:rPr>
              <a:t>Questions?</a:t>
            </a: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lumOff val="35000"/>
              </a:schemeClr>
            </a:gs>
            <a:gs pos="83000">
              <a:schemeClr val="bg1"/>
            </a:gs>
          </a:gsLst>
          <a:path path="circle">
            <a:fillToRect l="20000" t="30000" r="135000" b="100000"/>
          </a:path>
          <a:tileRect/>
        </a:gradFill>
        <a:effectLst/>
      </p:bgPr>
    </p:bg>
    <p:spTree>
      <p:nvGrpSpPr>
        <p:cNvPr id="1" name=""/>
        <p:cNvGrpSpPr/>
        <p:nvPr/>
      </p:nvGrpSpPr>
      <p:grpSpPr>
        <a:xfrm>
          <a:off x="0" y="0"/>
          <a:ext cx="0" cy="0"/>
          <a:chOff x="0" y="0"/>
          <a:chExt cx="0" cy="0"/>
        </a:xfrm>
      </p:grpSpPr>
      <p:sp>
        <p:nvSpPr>
          <p:cNvPr id="7" name="Flowchart: Document 6"/>
          <p:cNvSpPr/>
          <p:nvPr userDrawn="1"/>
        </p:nvSpPr>
        <p:spPr>
          <a:xfrm rot="10800000">
            <a:off x="1" y="411366"/>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1">
                  <a:lumMod val="85000"/>
                  <a:lumOff val="1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effectLst>
                <a:outerShdw blurRad="38100" dist="38100" dir="2700000" algn="tl">
                  <a:srgbClr val="000000">
                    <a:alpha val="43137"/>
                  </a:srgbClr>
                </a:outerShdw>
              </a:effectLst>
            </a:endParaRPr>
          </a:p>
        </p:txBody>
      </p:sp>
      <p:sp>
        <p:nvSpPr>
          <p:cNvPr id="8" name="Flowchart: Document 7"/>
          <p:cNvSpPr/>
          <p:nvPr userDrawn="1"/>
        </p:nvSpPr>
        <p:spPr>
          <a:xfrm rot="10800000">
            <a:off x="1" y="609600"/>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1">
                  <a:lumMod val="65000"/>
                  <a:lumOff val="3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effectLst>
                <a:outerShdw blurRad="38100" dist="38100" dir="2700000" algn="tl">
                  <a:srgbClr val="000000">
                    <a:alpha val="43137"/>
                  </a:srgbClr>
                </a:outerShdw>
              </a:effectLst>
            </a:endParaRPr>
          </a:p>
        </p:txBody>
      </p:sp>
      <p:sp>
        <p:nvSpPr>
          <p:cNvPr id="17" name="Slide Number Placeholder 5"/>
          <p:cNvSpPr>
            <a:spLocks noGrp="1"/>
          </p:cNvSpPr>
          <p:nvPr>
            <p:ph type="sldNum" sz="quarter" idx="4"/>
          </p:nvPr>
        </p:nvSpPr>
        <p:spPr>
          <a:xfrm>
            <a:off x="8610600" y="6553200"/>
            <a:ext cx="457200" cy="228600"/>
          </a:xfrm>
          <a:prstGeom prst="rect">
            <a:avLst/>
          </a:prstGeom>
        </p:spPr>
        <p:txBody>
          <a:bodyPr anchor="ctr" anchorCtr="0"/>
          <a:lstStyle>
            <a:lvl1pPr algn="r">
              <a:defRPr sz="1100"/>
            </a:lvl1pPr>
          </a:lstStyle>
          <a:p>
            <a:pPr>
              <a:defRPr/>
            </a:pPr>
            <a:fld id="{58452FF4-89E3-4D1B-9927-2DBDC00E58D7}" type="slidenum">
              <a:rPr lang="en-US" smtClean="0"/>
              <a:pPr>
                <a:defRPr/>
              </a:pPr>
              <a:t>‹#›</a:t>
            </a:fld>
            <a:endParaRPr lang="en-US" dirty="0"/>
          </a:p>
        </p:txBody>
      </p:sp>
      <p:pic>
        <p:nvPicPr>
          <p:cNvPr id="2050" name="Picture 2" descr="C:\NAKOV\Telerik-School-Academy\Meeting-7-Preparing-for-the-Real-Life\nakov.com-logo.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90500" y="228600"/>
            <a:ext cx="1790700" cy="542925"/>
          </a:xfrm>
          <a:prstGeom prst="rect">
            <a:avLst/>
          </a:prstGeom>
          <a:noFill/>
          <a:extLst>
            <a:ext uri="{909E8E84-426E-40DD-AFC4-6F175D3DCCD1}">
              <a14:hiddenFill xmlns:a14="http://schemas.microsoft.com/office/drawing/2010/main">
                <a:solidFill>
                  <a:srgbClr val="FFFFFF"/>
                </a:solidFill>
              </a14:hiddenFill>
            </a:ext>
          </a:extLst>
        </p:spPr>
      </p:pic>
    </p:spTree>
  </p:cSld>
  <p:clrMap bg1="dk1" tx1="lt1" bg2="dk2" tx2="lt2" accent1="accent1" accent2="accent2" accent3="accent3" accent4="accent4" accent5="accent5" accent6="accent6" hlink="hlink" folHlink="folHlink"/>
  <p:sldLayoutIdLst>
    <p:sldLayoutId id="2147483701" r:id="rId1"/>
    <p:sldLayoutId id="2147483688" r:id="rId2"/>
    <p:sldLayoutId id="2147483689" r:id="rId3"/>
    <p:sldLayoutId id="2147483703" r:id="rId4"/>
    <p:sldLayoutId id="2147483702" r:id="rId5"/>
    <p:sldLayoutId id="2147483694" r:id="rId6"/>
  </p:sldLayoutIdLst>
  <p:timing>
    <p:tnLst>
      <p:par>
        <p:cTn id="1" dur="indefinite" restart="never" nodeType="tmRoot"/>
      </p:par>
    </p:tnLst>
  </p:timing>
  <p:hf hdr="0" ftr="0" dt="0"/>
  <p:txStyles>
    <p:titleStyle>
      <a:lvl1pPr algn="r" rtl="0" eaLnBrk="0" fontAlgn="base" hangingPunct="0">
        <a:lnSpc>
          <a:spcPts val="4400"/>
        </a:lnSpc>
        <a:spcBef>
          <a:spcPct val="0"/>
        </a:spcBef>
        <a:spcAft>
          <a:spcPct val="0"/>
        </a:spcAft>
        <a:defRPr sz="4400" b="1" kern="1200" baseline="0">
          <a:ln w="500">
            <a:noFill/>
          </a:ln>
          <a:solidFill>
            <a:schemeClr val="tx2"/>
          </a:solidFill>
          <a:effectLst>
            <a:outerShdw blurRad="38100" dist="38100" dir="2700000" algn="tl">
              <a:srgbClr val="000000">
                <a:alpha val="43137"/>
              </a:srgbClr>
            </a:outerShdw>
            <a:reflection blurRad="6350" stA="55000" endA="300" endPos="45500" dir="5400000" sy="-100000" algn="bl" rotWithShape="0"/>
          </a:effectLst>
          <a:latin typeface="+mj-lt"/>
          <a:ea typeface="+mj-ea"/>
          <a:cs typeface="+mj-cs"/>
        </a:defRPr>
      </a:lvl1pPr>
      <a:lvl2pPr algn="r" rtl="0" eaLnBrk="0" fontAlgn="base" hangingPunct="0">
        <a:spcBef>
          <a:spcPct val="0"/>
        </a:spcBef>
        <a:spcAft>
          <a:spcPct val="0"/>
        </a:spcAft>
        <a:defRPr sz="3000" b="1">
          <a:solidFill>
            <a:schemeClr val="tx2"/>
          </a:solidFill>
          <a:latin typeface="Corbel" pitchFamily="34" charset="0"/>
        </a:defRPr>
      </a:lvl2pPr>
      <a:lvl3pPr algn="r" rtl="0" eaLnBrk="0" fontAlgn="base" hangingPunct="0">
        <a:spcBef>
          <a:spcPct val="0"/>
        </a:spcBef>
        <a:spcAft>
          <a:spcPct val="0"/>
        </a:spcAft>
        <a:defRPr sz="3000" b="1">
          <a:solidFill>
            <a:schemeClr val="tx2"/>
          </a:solidFill>
          <a:latin typeface="Corbel" pitchFamily="34" charset="0"/>
        </a:defRPr>
      </a:lvl3pPr>
      <a:lvl4pPr algn="r" rtl="0" eaLnBrk="0" fontAlgn="base" hangingPunct="0">
        <a:spcBef>
          <a:spcPct val="0"/>
        </a:spcBef>
        <a:spcAft>
          <a:spcPct val="0"/>
        </a:spcAft>
        <a:defRPr sz="3000" b="1">
          <a:solidFill>
            <a:schemeClr val="tx2"/>
          </a:solidFill>
          <a:latin typeface="Corbel" pitchFamily="34" charset="0"/>
        </a:defRPr>
      </a:lvl4pPr>
      <a:lvl5pPr algn="r" rtl="0" eaLnBrk="0" fontAlgn="base" hangingPunct="0">
        <a:spcBef>
          <a:spcPct val="0"/>
        </a:spcBef>
        <a:spcAft>
          <a:spcPct val="0"/>
        </a:spcAft>
        <a:defRPr sz="3000" b="1">
          <a:solidFill>
            <a:schemeClr val="tx2"/>
          </a:solidFill>
          <a:latin typeface="Corbel" pitchFamily="34" charset="0"/>
        </a:defRPr>
      </a:lvl5pPr>
      <a:lvl6pPr marL="457200" algn="r" rtl="0" fontAlgn="base">
        <a:spcBef>
          <a:spcPct val="0"/>
        </a:spcBef>
        <a:spcAft>
          <a:spcPct val="0"/>
        </a:spcAft>
        <a:defRPr sz="3000" b="1">
          <a:solidFill>
            <a:schemeClr val="tx2"/>
          </a:solidFill>
          <a:latin typeface="Corbel" pitchFamily="34" charset="0"/>
        </a:defRPr>
      </a:lvl6pPr>
      <a:lvl7pPr marL="914400" algn="r" rtl="0" fontAlgn="base">
        <a:spcBef>
          <a:spcPct val="0"/>
        </a:spcBef>
        <a:spcAft>
          <a:spcPct val="0"/>
        </a:spcAft>
        <a:defRPr sz="3000" b="1">
          <a:solidFill>
            <a:schemeClr val="tx2"/>
          </a:solidFill>
          <a:latin typeface="Corbel" pitchFamily="34" charset="0"/>
        </a:defRPr>
      </a:lvl7pPr>
      <a:lvl8pPr marL="1371600" algn="r" rtl="0" fontAlgn="base">
        <a:spcBef>
          <a:spcPct val="0"/>
        </a:spcBef>
        <a:spcAft>
          <a:spcPct val="0"/>
        </a:spcAft>
        <a:defRPr sz="3000" b="1">
          <a:solidFill>
            <a:schemeClr val="tx2"/>
          </a:solidFill>
          <a:latin typeface="Corbel" pitchFamily="34" charset="0"/>
        </a:defRPr>
      </a:lvl8pPr>
      <a:lvl9pPr marL="1828800" algn="r" rtl="0" fontAlgn="base">
        <a:spcBef>
          <a:spcPct val="0"/>
        </a:spcBef>
        <a:spcAft>
          <a:spcPct val="0"/>
        </a:spcAft>
        <a:defRPr sz="3000" b="1">
          <a:solidFill>
            <a:schemeClr val="tx2"/>
          </a:solidFill>
          <a:latin typeface="Corbel" pitchFamily="34" charset="0"/>
        </a:defRPr>
      </a:lvl9pPr>
    </p:titleStyle>
    <p:bodyStyle>
      <a:lvl1pPr marL="319088" indent="-319088" algn="l" rtl="0" eaLnBrk="0" fontAlgn="base" hangingPunct="0">
        <a:spcBef>
          <a:spcPct val="20000"/>
        </a:spcBef>
        <a:spcAft>
          <a:spcPct val="0"/>
        </a:spcAft>
        <a:buClr>
          <a:schemeClr val="accent5">
            <a:lumMod val="40000"/>
            <a:lumOff val="60000"/>
          </a:schemeClr>
        </a:buClr>
        <a:buSzPct val="70000"/>
        <a:buFont typeface="Wingdings 2" pitchFamily="18" charset="2"/>
        <a:buChar char=""/>
        <a:defRPr sz="32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1pPr>
      <a:lvl2pPr marL="630238" indent="-273050" algn="l" rtl="0" eaLnBrk="0" fontAlgn="base" hangingPunct="0">
        <a:spcBef>
          <a:spcPct val="20000"/>
        </a:spcBef>
        <a:spcAft>
          <a:spcPct val="0"/>
        </a:spcAft>
        <a:buClr>
          <a:schemeClr val="accent2">
            <a:lumMod val="60000"/>
            <a:lumOff val="40000"/>
          </a:schemeClr>
        </a:buClr>
        <a:buFont typeface="Wingdings 2" pitchFamily="18" charset="2"/>
        <a:buChar char=""/>
        <a:defRPr sz="30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2pPr>
      <a:lvl3pPr marL="922338" indent="-273050" algn="l" rtl="0" eaLnBrk="0" fontAlgn="base" hangingPunct="0">
        <a:spcBef>
          <a:spcPct val="20000"/>
        </a:spcBef>
        <a:spcAft>
          <a:spcPct val="0"/>
        </a:spcAft>
        <a:buClr>
          <a:schemeClr val="tx1">
            <a:lumMod val="50000"/>
          </a:schemeClr>
        </a:buClr>
        <a:buFont typeface="Wingdings 2" pitchFamily="18" charset="2"/>
        <a:buChar char=""/>
        <a:defRPr sz="28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3pPr>
      <a:lvl4pPr marL="1187450" indent="-228600" algn="l" rtl="0" eaLnBrk="0" fontAlgn="base" hangingPunct="0">
        <a:spcBef>
          <a:spcPct val="20000"/>
        </a:spcBef>
        <a:spcAft>
          <a:spcPct val="0"/>
        </a:spcAft>
        <a:buClr>
          <a:srgbClr val="F8BD52"/>
        </a:buClr>
        <a:buFont typeface="Wingdings 2" pitchFamily="18" charset="2"/>
        <a:buChar char=""/>
        <a:defRPr sz="26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4pPr>
      <a:lvl5pPr marL="1425575" indent="-228600" algn="l" rtl="0" eaLnBrk="0" fontAlgn="base" hangingPunct="0">
        <a:spcBef>
          <a:spcPct val="20000"/>
        </a:spcBef>
        <a:spcAft>
          <a:spcPct val="0"/>
        </a:spcAft>
        <a:buClr>
          <a:srgbClr val="46A6BD"/>
        </a:buClr>
        <a:buFont typeface="Wingdings 2" pitchFamily="18" charset="2"/>
        <a:buChar char=""/>
        <a:defRPr sz="24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academy.telerik.com/"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www.nakov.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pencil.evolus.vn/" TargetMode="External"/><Relationship Id="rId2" Type="http://schemas.openxmlformats.org/officeDocument/2006/relationships/hyperlink" Target="http://www.balsamiq.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jpe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2" Type="http://schemas.openxmlformats.org/officeDocument/2006/relationships/hyperlink" Target="http://academy.telerik.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112" y="1524000"/>
            <a:ext cx="8229600" cy="1524000"/>
          </a:xfrm>
        </p:spPr>
        <p:txBody>
          <a:bodyPr/>
          <a:lstStyle/>
          <a:p>
            <a:r>
              <a:rPr lang="en-US" sz="4800" dirty="0" smtClean="0"/>
              <a:t>Software Requirements from the Developer's Perspective</a:t>
            </a:r>
            <a:endParaRPr lang="en-US" sz="4800" dirty="0"/>
          </a:p>
        </p:txBody>
      </p:sp>
      <p:sp>
        <p:nvSpPr>
          <p:cNvPr id="3" name="Subtitle 2"/>
          <p:cNvSpPr>
            <a:spLocks noGrp="1"/>
          </p:cNvSpPr>
          <p:nvPr>
            <p:ph type="subTitle" idx="1"/>
          </p:nvPr>
        </p:nvSpPr>
        <p:spPr>
          <a:xfrm>
            <a:off x="324896" y="3240880"/>
            <a:ext cx="8341808" cy="569120"/>
          </a:xfrm>
        </p:spPr>
        <p:txBody>
          <a:bodyPr/>
          <a:lstStyle/>
          <a:p>
            <a:r>
              <a:rPr lang="en-US" dirty="0" smtClean="0"/>
              <a:t>Classical vs. Agile Requirements Development</a:t>
            </a:r>
            <a:endParaRPr lang="en-US" dirty="0"/>
          </a:p>
        </p:txBody>
      </p:sp>
      <p:pic>
        <p:nvPicPr>
          <p:cNvPr id="7" name="Picture 2" descr="http://www.nextgenpe.com/media/focus-area-images/NGPE/issue-6/Technology_solutions_SM_FOC.png"/>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886200" y="4612192"/>
            <a:ext cx="4686300" cy="1707152"/>
          </a:xfrm>
          <a:prstGeom prst="roundRect">
            <a:avLst>
              <a:gd name="adj" fmla="val 8298"/>
            </a:avLst>
          </a:prstGeom>
          <a:noFill/>
        </p:spPr>
      </p:pic>
      <p:sp>
        <p:nvSpPr>
          <p:cNvPr id="16" name="Text Placeholder 3"/>
          <p:cNvSpPr>
            <a:spLocks noGrp="1"/>
          </p:cNvSpPr>
          <p:nvPr>
            <p:ph type="body" sz="quarter" idx="10"/>
          </p:nvPr>
        </p:nvSpPr>
        <p:spPr>
          <a:xfrm>
            <a:off x="457200" y="4572000"/>
            <a:ext cx="2590800" cy="523875"/>
          </a:xfrm>
        </p:spPr>
        <p:txBody>
          <a:bodyPr/>
          <a:lstStyle/>
          <a:p>
            <a:pPr>
              <a:buClr>
                <a:schemeClr val="accent5">
                  <a:lumMod val="40000"/>
                  <a:lumOff val="60000"/>
                </a:schemeClr>
              </a:buClr>
              <a:defRPr/>
            </a:pPr>
            <a:r>
              <a:rPr dirty="0" smtClean="0"/>
              <a:t>Svetlin Nakov</a:t>
            </a:r>
            <a:endParaRPr dirty="0"/>
          </a:p>
        </p:txBody>
      </p:sp>
      <p:sp>
        <p:nvSpPr>
          <p:cNvPr id="17" name="Text Placeholder 4"/>
          <p:cNvSpPr>
            <a:spLocks noGrp="1"/>
          </p:cNvSpPr>
          <p:nvPr>
            <p:ph type="body" sz="quarter" idx="11"/>
          </p:nvPr>
        </p:nvSpPr>
        <p:spPr>
          <a:xfrm>
            <a:off x="469900" y="5757863"/>
            <a:ext cx="2783134" cy="369332"/>
          </a:xfrm>
        </p:spPr>
        <p:txBody>
          <a:bodyPr vert="horz" lIns="91440" tIns="45720" rIns="91440" bIns="45720" numCol="1" anchor="t" anchorCtr="0" compatLnSpc="1">
            <a:prstTxWarp prst="textNoShape">
              <a:avLst/>
            </a:prstTxWarp>
          </a:bodyPr>
          <a:lstStyle/>
          <a:p>
            <a:r>
              <a:rPr dirty="0">
                <a:solidFill>
                  <a:srgbClr val="DEFF9B"/>
                </a:solidFill>
              </a:rPr>
              <a:t>Telerik </a:t>
            </a:r>
            <a:r>
              <a:rPr dirty="0" smtClean="0">
                <a:solidFill>
                  <a:srgbClr val="DEFF9B"/>
                </a:solidFill>
              </a:rPr>
              <a:t>Software Academy</a:t>
            </a:r>
            <a:endParaRPr dirty="0">
              <a:effectLst>
                <a:outerShdw blurRad="38100" dist="38100" dir="2700000" algn="tl">
                  <a:srgbClr val="FFFFFF"/>
                </a:outerShdw>
              </a:effectLst>
            </a:endParaRPr>
          </a:p>
        </p:txBody>
      </p:sp>
      <p:sp>
        <p:nvSpPr>
          <p:cNvPr id="18" name="Text Placeholder 5"/>
          <p:cNvSpPr>
            <a:spLocks noGrp="1"/>
          </p:cNvSpPr>
          <p:nvPr>
            <p:ph type="body" sz="quarter" idx="12"/>
          </p:nvPr>
        </p:nvSpPr>
        <p:spPr>
          <a:xfrm>
            <a:off x="469900" y="6062663"/>
            <a:ext cx="2578100" cy="338554"/>
          </a:xfrm>
        </p:spPr>
        <p:txBody>
          <a:bodyPr/>
          <a:lstStyle/>
          <a:p>
            <a:pPr>
              <a:buClr>
                <a:schemeClr val="accent5">
                  <a:lumMod val="40000"/>
                  <a:lumOff val="60000"/>
                </a:schemeClr>
              </a:buClr>
              <a:defRPr/>
            </a:pPr>
            <a:r>
              <a:rPr dirty="0" smtClean="0">
                <a:hlinkClick r:id="rId3"/>
              </a:rPr>
              <a:t>academy.telerik.com</a:t>
            </a:r>
            <a:endParaRPr dirty="0"/>
          </a:p>
        </p:txBody>
      </p:sp>
      <p:sp>
        <p:nvSpPr>
          <p:cNvPr id="19" name="Text Placeholder 7"/>
          <p:cNvSpPr txBox="1">
            <a:spLocks/>
          </p:cNvSpPr>
          <p:nvPr/>
        </p:nvSpPr>
        <p:spPr>
          <a:xfrm>
            <a:off x="457200" y="5024438"/>
            <a:ext cx="2590800" cy="461962"/>
          </a:xfrm>
          <a:prstGeom prst="rect">
            <a:avLst/>
          </a:prstGeom>
        </p:spPr>
        <p:txBody>
          <a:bodyPr/>
          <a:lstStyle>
            <a:lvl1pPr marL="319088" indent="-319088" algn="l" rtl="0" eaLnBrk="1" fontAlgn="base" hangingPunct="1">
              <a:spcBef>
                <a:spcPct val="20000"/>
              </a:spcBef>
              <a:spcAft>
                <a:spcPct val="0"/>
              </a:spcAft>
              <a:buClr>
                <a:schemeClr val="accent5">
                  <a:lumMod val="40000"/>
                  <a:lumOff val="60000"/>
                </a:schemeClr>
              </a:buClr>
              <a:buSzPct val="70000"/>
              <a:buFont typeface="Wingdings 2" pitchFamily="18" charset="2"/>
              <a:buChar char=""/>
              <a:defRPr sz="32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1pPr>
            <a:lvl2pPr marL="630238" indent="-273050" algn="l" rtl="0" eaLnBrk="1" fontAlgn="base" hangingPunct="1">
              <a:spcBef>
                <a:spcPct val="20000"/>
              </a:spcBef>
              <a:spcAft>
                <a:spcPct val="0"/>
              </a:spcAft>
              <a:buClr>
                <a:schemeClr val="accent2">
                  <a:lumMod val="60000"/>
                  <a:lumOff val="40000"/>
                </a:schemeClr>
              </a:buClr>
              <a:buFont typeface="Wingdings 2" pitchFamily="18" charset="2"/>
              <a:buChar char=""/>
              <a:defRPr sz="30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2pPr>
            <a:lvl3pPr marL="922338" indent="-273050" algn="l" rtl="0" eaLnBrk="1" fontAlgn="base" hangingPunct="1">
              <a:spcBef>
                <a:spcPct val="20000"/>
              </a:spcBef>
              <a:spcAft>
                <a:spcPct val="0"/>
              </a:spcAft>
              <a:buClr>
                <a:schemeClr val="tx1">
                  <a:lumMod val="50000"/>
                </a:schemeClr>
              </a:buClr>
              <a:buFont typeface="Wingdings 2" pitchFamily="18" charset="2"/>
              <a:buChar char=""/>
              <a:defRPr sz="28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3pPr>
            <a:lvl4pPr marL="1187450" indent="-228600" algn="l" rtl="0" eaLnBrk="1" fontAlgn="base" hangingPunct="1">
              <a:spcBef>
                <a:spcPct val="20000"/>
              </a:spcBef>
              <a:spcAft>
                <a:spcPct val="0"/>
              </a:spcAft>
              <a:buClr>
                <a:srgbClr val="F8BD52"/>
              </a:buClr>
              <a:buFont typeface="Wingdings 2" pitchFamily="18" charset="2"/>
              <a:buChar char=""/>
              <a:defRPr sz="26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4pPr>
            <a:lvl5pPr marL="1425575" indent="-228600" algn="l" rtl="0" eaLnBrk="1" fontAlgn="base" hangingPunct="1">
              <a:spcBef>
                <a:spcPct val="20000"/>
              </a:spcBef>
              <a:spcAft>
                <a:spcPct val="0"/>
              </a:spcAft>
              <a:buClr>
                <a:srgbClr val="46A6BD"/>
              </a:buClr>
              <a:buFont typeface="Wingdings 2" pitchFamily="18" charset="2"/>
              <a:buChar char=""/>
              <a:defRPr sz="24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a:lstStyle>
          <a:p>
            <a:pPr marL="0" indent="0">
              <a:buNone/>
              <a:defRPr/>
            </a:pPr>
            <a:r>
              <a:rPr lang="en-US" sz="1800" dirty="0" smtClean="0">
                <a:solidFill>
                  <a:srgbClr val="DEFF9B"/>
                </a:solidFill>
                <a:latin typeface="Corbel" pitchFamily="34" charset="0"/>
              </a:rPr>
              <a:t>Senior Technical</a:t>
            </a:r>
            <a:r>
              <a:rPr lang="en-US" sz="2000" dirty="0" smtClean="0"/>
              <a:t> </a:t>
            </a:r>
            <a:r>
              <a:rPr lang="en-US" sz="1800" dirty="0">
                <a:solidFill>
                  <a:srgbClr val="DEFF9B"/>
                </a:solidFill>
                <a:latin typeface="Corbel" pitchFamily="34" charset="0"/>
              </a:rPr>
              <a:t>Trainer</a:t>
            </a:r>
          </a:p>
        </p:txBody>
      </p:sp>
      <p:sp>
        <p:nvSpPr>
          <p:cNvPr id="20" name="Text Placeholder 7"/>
          <p:cNvSpPr txBox="1">
            <a:spLocks/>
          </p:cNvSpPr>
          <p:nvPr/>
        </p:nvSpPr>
        <p:spPr>
          <a:xfrm>
            <a:off x="482600" y="5391150"/>
            <a:ext cx="2565400" cy="369332"/>
          </a:xfrm>
          <a:prstGeom prst="rect">
            <a:avLst/>
          </a:prstGeom>
          <a:noFill/>
        </p:spPr>
        <p:txBody>
          <a:bodyPr wrap="square">
            <a:spAutoFit/>
          </a:bodyPr>
          <a:lstStyle>
            <a:lvl1pPr marL="319088" indent="-319088" algn="l" rtl="0" eaLnBrk="1" fontAlgn="base" hangingPunct="1">
              <a:spcBef>
                <a:spcPct val="0"/>
              </a:spcBef>
              <a:spcAft>
                <a:spcPct val="0"/>
              </a:spcAft>
              <a:buClr>
                <a:schemeClr val="accent5">
                  <a:lumMod val="40000"/>
                  <a:lumOff val="60000"/>
                </a:schemeClr>
              </a:buClr>
              <a:buSzPct val="70000"/>
              <a:buFont typeface="Wingdings 2" pitchFamily="18" charset="2"/>
              <a:buNone/>
              <a:defRPr lang="en-US" sz="2400" b="1" kern="1200" dirty="0" smtClean="0">
                <a:solidFill>
                  <a:schemeClr val="tx1">
                    <a:lumMod val="50000"/>
                  </a:schemeClr>
                </a:solidFill>
                <a:effectLst>
                  <a:outerShdw blurRad="38100" dist="38100" dir="2700000" algn="tl">
                    <a:srgbClr val="000000">
                      <a:alpha val="43137"/>
                    </a:srgbClr>
                  </a:outerShdw>
                </a:effectLst>
                <a:latin typeface="Corbel" pitchFamily="34" charset="0"/>
                <a:ea typeface="+mn-ea"/>
                <a:cs typeface="+mn-cs"/>
              </a:defRPr>
            </a:lvl1pPr>
            <a:lvl2pPr marL="630238" indent="-273050" algn="l" rtl="0" eaLnBrk="1" fontAlgn="base" hangingPunct="1">
              <a:spcBef>
                <a:spcPct val="20000"/>
              </a:spcBef>
              <a:spcAft>
                <a:spcPct val="0"/>
              </a:spcAft>
              <a:buClr>
                <a:schemeClr val="accent2">
                  <a:lumMod val="60000"/>
                  <a:lumOff val="40000"/>
                </a:schemeClr>
              </a:buClr>
              <a:buFont typeface="Wingdings 2" pitchFamily="18" charset="2"/>
              <a:buChar char=""/>
              <a:defRPr sz="30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2pPr>
            <a:lvl3pPr marL="922338" indent="-273050" algn="l" rtl="0" eaLnBrk="1" fontAlgn="base" hangingPunct="1">
              <a:spcBef>
                <a:spcPct val="20000"/>
              </a:spcBef>
              <a:spcAft>
                <a:spcPct val="0"/>
              </a:spcAft>
              <a:buClr>
                <a:schemeClr val="tx1">
                  <a:lumMod val="50000"/>
                </a:schemeClr>
              </a:buClr>
              <a:buFont typeface="Wingdings 2" pitchFamily="18" charset="2"/>
              <a:buChar char=""/>
              <a:defRPr sz="28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3pPr>
            <a:lvl4pPr marL="1187450" indent="-228600" algn="l" rtl="0" eaLnBrk="1" fontAlgn="base" hangingPunct="1">
              <a:spcBef>
                <a:spcPct val="20000"/>
              </a:spcBef>
              <a:spcAft>
                <a:spcPct val="0"/>
              </a:spcAft>
              <a:buClr>
                <a:srgbClr val="F8BD52"/>
              </a:buClr>
              <a:buFont typeface="Wingdings 2" pitchFamily="18" charset="2"/>
              <a:buChar char=""/>
              <a:defRPr sz="26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4pPr>
            <a:lvl5pPr marL="1425575" indent="-228600" algn="l" rtl="0" eaLnBrk="1" fontAlgn="base" hangingPunct="1">
              <a:spcBef>
                <a:spcPct val="20000"/>
              </a:spcBef>
              <a:spcAft>
                <a:spcPct val="0"/>
              </a:spcAft>
              <a:buClr>
                <a:srgbClr val="46A6BD"/>
              </a:buClr>
              <a:buFont typeface="Wingdings 2" pitchFamily="18" charset="2"/>
              <a:buChar char=""/>
              <a:defRPr sz="24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a:lstStyle>
          <a:p>
            <a:pPr>
              <a:defRPr/>
            </a:pPr>
            <a:r>
              <a:rPr lang="en-US" sz="1800" dirty="0" smtClean="0">
                <a:hlinkClick r:id="rId4"/>
              </a:rPr>
              <a:t>www.nakov.com</a:t>
            </a:r>
            <a:endParaRPr sz="1800" dirty="0"/>
          </a:p>
        </p:txBody>
      </p:sp>
      <p:pic>
        <p:nvPicPr>
          <p:cNvPr id="102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916" t="-29552" r="-4802" b="-31642"/>
          <a:stretch/>
        </p:blipFill>
        <p:spPr bwMode="auto">
          <a:xfrm>
            <a:off x="5796940" y="490178"/>
            <a:ext cx="2775560" cy="734707"/>
          </a:xfrm>
          <a:prstGeom prst="roundRect">
            <a:avLst>
              <a:gd name="adj" fmla="val 3334"/>
            </a:avLst>
          </a:prstGeom>
          <a:solidFill>
            <a:srgbClr val="FFFFFF"/>
          </a:solidFill>
          <a:ln>
            <a:noFill/>
          </a:ln>
          <a:effectLst/>
        </p:spPr>
      </p:pic>
    </p:spTree>
    <p:extLst>
      <p:ext uri="{BB962C8B-B14F-4D97-AF65-F5344CB8AC3E}">
        <p14:creationId xmlns:p14="http://schemas.microsoft.com/office/powerpoint/2010/main" val="18941781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p:txBody>
          <a:bodyPr/>
          <a:lstStyle/>
          <a:p>
            <a:r>
              <a:rPr lang="en-US" dirty="0"/>
              <a:t>Agenda</a:t>
            </a:r>
          </a:p>
        </p:txBody>
      </p:sp>
      <p:sp>
        <p:nvSpPr>
          <p:cNvPr id="462851" name="Rectangle 3"/>
          <p:cNvSpPr>
            <a:spLocks noGrp="1" noChangeArrowheads="1"/>
          </p:cNvSpPr>
          <p:nvPr>
            <p:ph idx="1"/>
          </p:nvPr>
        </p:nvSpPr>
        <p:spPr>
          <a:xfrm>
            <a:off x="228600" y="1066800"/>
            <a:ext cx="8686800" cy="5599113"/>
          </a:xfrm>
        </p:spPr>
        <p:txBody>
          <a:bodyPr/>
          <a:lstStyle/>
          <a:p>
            <a:pPr marL="442913" indent="-442913">
              <a:lnSpc>
                <a:spcPct val="110000"/>
              </a:lnSpc>
              <a:buFontTx/>
              <a:buAutoNum type="arabicPeriod"/>
            </a:pPr>
            <a:r>
              <a:rPr lang="en-US" sz="3000" dirty="0"/>
              <a:t>Software </a:t>
            </a:r>
            <a:r>
              <a:rPr lang="en-US" sz="3000" dirty="0" smtClean="0"/>
              <a:t>Engineering Overview</a:t>
            </a:r>
          </a:p>
          <a:p>
            <a:pPr marL="442913" indent="-442913">
              <a:lnSpc>
                <a:spcPct val="110000"/>
              </a:lnSpc>
              <a:buFontTx/>
              <a:buAutoNum type="arabicPeriod"/>
            </a:pPr>
            <a:r>
              <a:rPr lang="en-US" sz="3000" dirty="0"/>
              <a:t>Development Methodologies Overview</a:t>
            </a:r>
          </a:p>
          <a:p>
            <a:pPr marL="442913" indent="-442913">
              <a:lnSpc>
                <a:spcPct val="110000"/>
              </a:lnSpc>
              <a:buFontTx/>
              <a:buAutoNum type="arabicPeriod"/>
            </a:pPr>
            <a:r>
              <a:rPr lang="en-US" sz="3000" dirty="0" smtClean="0"/>
              <a:t>Software Requirements Overview</a:t>
            </a:r>
            <a:endParaRPr lang="en-US" sz="3000" dirty="0"/>
          </a:p>
          <a:p>
            <a:pPr marL="804863" lvl="1" indent="-457200">
              <a:lnSpc>
                <a:spcPct val="110000"/>
              </a:lnSpc>
            </a:pPr>
            <a:r>
              <a:rPr lang="en-US" sz="2800" dirty="0" smtClean="0"/>
              <a:t>Specifications</a:t>
            </a:r>
          </a:p>
          <a:p>
            <a:pPr marL="804863" lvl="1" indent="-457200">
              <a:lnSpc>
                <a:spcPct val="110000"/>
              </a:lnSpc>
            </a:pPr>
            <a:r>
              <a:rPr lang="en-US" sz="2800" dirty="0" smtClean="0"/>
              <a:t>Prototyping</a:t>
            </a:r>
          </a:p>
          <a:p>
            <a:pPr marL="804863" lvl="1" indent="-457200">
              <a:lnSpc>
                <a:spcPct val="110000"/>
              </a:lnSpc>
            </a:pPr>
            <a:r>
              <a:rPr lang="en-US" sz="2800" dirty="0" smtClean="0"/>
              <a:t>User Stories</a:t>
            </a:r>
            <a:endParaRPr lang="en-US" sz="2800" dirty="0"/>
          </a:p>
        </p:txBody>
      </p:sp>
      <p:pic>
        <p:nvPicPr>
          <p:cNvPr id="4" name="Picture 2" descr="http://headrush.typepad.com/photos/uncategorized/book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5998" y="3844965"/>
            <a:ext cx="3622202" cy="2403435"/>
          </a:xfrm>
          <a:prstGeom prst="roundRect">
            <a:avLst>
              <a:gd name="adj" fmla="val 6048"/>
            </a:avLst>
          </a:prstGeom>
          <a:noFill/>
        </p:spPr>
      </p:pic>
    </p:spTree>
    <p:extLst>
      <p:ext uri="{BB962C8B-B14F-4D97-AF65-F5344CB8AC3E}">
        <p14:creationId xmlns:p14="http://schemas.microsoft.com/office/powerpoint/2010/main" val="290423428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highrely.com/assets/Software_Test_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1295400"/>
            <a:ext cx="5867400" cy="28325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64898" name="Rectangle 2"/>
          <p:cNvSpPr>
            <a:spLocks noGrp="1" noChangeArrowheads="1"/>
          </p:cNvSpPr>
          <p:nvPr>
            <p:ph type="ctrTitle"/>
          </p:nvPr>
        </p:nvSpPr>
        <p:spPr>
          <a:xfrm>
            <a:off x="573592" y="4724400"/>
            <a:ext cx="7932738" cy="757912"/>
          </a:xfrm>
        </p:spPr>
        <p:txBody>
          <a:bodyPr/>
          <a:lstStyle/>
          <a:p>
            <a:pPr>
              <a:lnSpc>
                <a:spcPct val="100000"/>
              </a:lnSpc>
              <a:spcBef>
                <a:spcPct val="40000"/>
              </a:spcBef>
            </a:pPr>
            <a:r>
              <a:rPr lang="en-US" dirty="0"/>
              <a:t>Software Engineering</a:t>
            </a:r>
            <a:endParaRPr lang="bg-BG" dirty="0"/>
          </a:p>
        </p:txBody>
      </p:sp>
      <p:sp>
        <p:nvSpPr>
          <p:cNvPr id="464899" name="Rectangle 3"/>
          <p:cNvSpPr>
            <a:spLocks noChangeArrowheads="1"/>
          </p:cNvSpPr>
          <p:nvPr/>
        </p:nvSpPr>
        <p:spPr bwMode="auto">
          <a:xfrm>
            <a:off x="735518" y="5634712"/>
            <a:ext cx="7610474" cy="430887"/>
          </a:xfrm>
          <a:prstGeom prst="rect">
            <a:avLst/>
          </a:prstGeom>
          <a:noFill/>
          <a:ln w="9525">
            <a:noFill/>
            <a:miter lim="800000"/>
            <a:headEnd/>
            <a:tailEnd/>
          </a:ln>
          <a:effectLst/>
        </p:spPr>
        <p:txBody>
          <a:bodyPr wrap="square" lIns="0" tIns="0" rIns="0" bIns="0" anchor="b">
            <a:spAutoFit/>
          </a:bodyPr>
          <a:lstStyle/>
          <a:p>
            <a:pPr algn="ctr" eaLnBrk="0" hangingPunct="0">
              <a:lnSpc>
                <a:spcPct val="100000"/>
              </a:lnSpc>
              <a:spcBef>
                <a:spcPct val="20000"/>
              </a:spcBef>
              <a:buClr>
                <a:schemeClr val="accent5">
                  <a:lumMod val="40000"/>
                  <a:lumOff val="60000"/>
                </a:schemeClr>
              </a:buClr>
              <a:buSzPct val="70000"/>
            </a:pPr>
            <a:r>
              <a:rPr lang="en-US" sz="2800" b="1" dirty="0" smtClean="0">
                <a:solidFill>
                  <a:srgbClr val="FAF7C8"/>
                </a:solidFill>
                <a:effectLst>
                  <a:outerShdw blurRad="38100" dist="38100" dir="2700000" algn="tl">
                    <a:srgbClr val="000000">
                      <a:alpha val="43137"/>
                    </a:srgbClr>
                  </a:outerShdw>
                </a:effectLst>
                <a:latin typeface="+mn-lt"/>
              </a:rPr>
              <a:t>Requirements, Design, Construction</a:t>
            </a:r>
            <a:r>
              <a:rPr lang="en-US" sz="2800" b="1" smtClean="0">
                <a:solidFill>
                  <a:srgbClr val="FAF7C8"/>
                </a:solidFill>
                <a:effectLst>
                  <a:outerShdw blurRad="38100" dist="38100" dir="2700000" algn="tl">
                    <a:srgbClr val="000000">
                      <a:alpha val="43137"/>
                    </a:srgbClr>
                  </a:outerShdw>
                </a:effectLst>
                <a:latin typeface="+mn-lt"/>
              </a:rPr>
              <a:t>, Testing, …</a:t>
            </a:r>
            <a:endParaRPr lang="bg-BG" sz="2800" b="1" dirty="0" smtClean="0">
              <a:solidFill>
                <a:srgbClr val="FAF7C8"/>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5432396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1905000" y="76200"/>
            <a:ext cx="7086600" cy="914400"/>
          </a:xfrm>
        </p:spPr>
        <p:txBody>
          <a:bodyPr/>
          <a:lstStyle/>
          <a:p>
            <a:r>
              <a:rPr lang="en-US" dirty="0"/>
              <a:t>What is Software Engineering?</a:t>
            </a:r>
          </a:p>
        </p:txBody>
      </p:sp>
      <p:sp>
        <p:nvSpPr>
          <p:cNvPr id="466947" name="Rectangle 3"/>
          <p:cNvSpPr>
            <a:spLocks noGrp="1" noChangeArrowheads="1"/>
          </p:cNvSpPr>
          <p:nvPr>
            <p:ph idx="1"/>
          </p:nvPr>
        </p:nvSpPr>
        <p:spPr>
          <a:xfrm>
            <a:off x="838200" y="1752600"/>
            <a:ext cx="7462836" cy="2677656"/>
          </a:xfr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marL="0" indent="0">
              <a:lnSpc>
                <a:spcPct val="105000"/>
              </a:lnSpc>
              <a:spcBef>
                <a:spcPts val="0"/>
              </a:spcBef>
              <a:spcAft>
                <a:spcPct val="0"/>
              </a:spcAft>
              <a:buNone/>
            </a:pPr>
            <a:r>
              <a:rPr lang="en-US" noProof="1" smtClean="0">
                <a:solidFill>
                  <a:schemeClr val="accent5">
                    <a:lumMod val="20000"/>
                    <a:lumOff val="80000"/>
                  </a:schemeClr>
                </a:solidFill>
                <a:cs typeface="Consolas" pitchFamily="49" charset="0"/>
              </a:rPr>
              <a:t>Software engineering </a:t>
            </a:r>
            <a:r>
              <a:rPr lang="en-US" noProof="1" smtClean="0">
                <a:solidFill>
                  <a:schemeClr val="tx1">
                    <a:lumMod val="40000"/>
                    <a:lumOff val="60000"/>
                  </a:schemeClr>
                </a:solidFill>
                <a:cs typeface="Consolas" pitchFamily="49" charset="0"/>
              </a:rPr>
              <a:t>is the application of a systematic, disciplined, quantifiable approach to the development, operation, and maintenance of software</a:t>
            </a:r>
          </a:p>
          <a:p>
            <a:pPr marL="0" indent="0">
              <a:lnSpc>
                <a:spcPct val="105000"/>
              </a:lnSpc>
              <a:spcBef>
                <a:spcPts val="0"/>
              </a:spcBef>
              <a:spcAft>
                <a:spcPct val="0"/>
              </a:spcAft>
              <a:buNone/>
            </a:pPr>
            <a:endParaRPr lang="en-US" noProof="1">
              <a:solidFill>
                <a:srgbClr val="8CF4F2"/>
              </a:solidFill>
              <a:cs typeface="Consolas" pitchFamily="49" charset="0"/>
            </a:endParaRPr>
          </a:p>
        </p:txBody>
      </p:sp>
      <p:sp>
        <p:nvSpPr>
          <p:cNvPr id="5" name="TextBox 4"/>
          <p:cNvSpPr txBox="1"/>
          <p:nvPr/>
        </p:nvSpPr>
        <p:spPr>
          <a:xfrm>
            <a:off x="5735096" y="3916952"/>
            <a:ext cx="2502608" cy="461665"/>
          </a:xfrm>
          <a:prstGeom prst="rect">
            <a:avLst/>
          </a:prstGeom>
          <a:noFill/>
        </p:spPr>
        <p:txBody>
          <a:bodyPr wrap="none" rtlCol="0">
            <a:spAutoFit/>
          </a:bodyPr>
          <a:lstStyle/>
          <a:p>
            <a:r>
              <a:rPr lang="en-US" sz="2400" b="1" i="1" dirty="0" smtClean="0">
                <a:solidFill>
                  <a:schemeClr val="accent5">
                    <a:lumMod val="20000"/>
                    <a:lumOff val="80000"/>
                  </a:schemeClr>
                </a:solidFill>
                <a:effectLst>
                  <a:outerShdw blurRad="38100" dist="38100" dir="2700000" algn="tl">
                    <a:srgbClr val="000000">
                      <a:alpha val="43137"/>
                    </a:srgbClr>
                  </a:outerShdw>
                </a:effectLst>
              </a:rPr>
              <a:t>Definition by IEEE</a:t>
            </a:r>
            <a:endParaRPr lang="en-US" sz="2400" b="1" i="1" dirty="0">
              <a:solidFill>
                <a:schemeClr val="accent5">
                  <a:lumMod val="20000"/>
                  <a:lumOff val="80000"/>
                </a:schemeClr>
              </a:solidFill>
              <a:effectLst>
                <a:outerShdw blurRad="38100" dist="38100" dir="2700000" algn="tl">
                  <a:srgbClr val="000000">
                    <a:alpha val="43137"/>
                  </a:srgbClr>
                </a:outerShdw>
              </a:effectLst>
            </a:endParaRPr>
          </a:p>
        </p:txBody>
      </p:sp>
      <p:pic>
        <p:nvPicPr>
          <p:cNvPr id="63490" name="Picture 2" descr="http://concapan2008.org/Template/images/IEEE_logo.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4587" y="5191648"/>
            <a:ext cx="2295525" cy="1028701"/>
          </a:xfrm>
          <a:prstGeom prst="roundRect">
            <a:avLst>
              <a:gd name="adj" fmla="val 10806"/>
            </a:avLst>
          </a:prstGeom>
          <a:noFill/>
          <a:ln w="3175">
            <a:solidFill>
              <a:schemeClr val="accent5">
                <a:lumMod val="75000"/>
              </a:schemeClr>
            </a:solidFill>
          </a:ln>
        </p:spPr>
      </p:pic>
      <p:pic>
        <p:nvPicPr>
          <p:cNvPr id="63494" name="Picture 6" descr="http://www.liu.se/utbildning/pabyggnad/6MSEM/startsida-topp/1.68127/SoftwareEngineeringandManagemen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1448" y="5181600"/>
            <a:ext cx="4710163" cy="1046704"/>
          </a:xfrm>
          <a:prstGeom prst="roundRect">
            <a:avLst>
              <a:gd name="adj" fmla="val 10806"/>
            </a:avLst>
          </a:prstGeom>
          <a:noFill/>
          <a:ln w="3175">
            <a:solidFill>
              <a:schemeClr val="accent5">
                <a:lumMod val="75000"/>
              </a:schemeClr>
            </a:solidFill>
          </a:ln>
        </p:spPr>
      </p:pic>
    </p:spTree>
    <p:extLst>
      <p:ext uri="{BB962C8B-B14F-4D97-AF65-F5344CB8AC3E}">
        <p14:creationId xmlns:p14="http://schemas.microsoft.com/office/powerpoint/2010/main" val="315779570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p:txBody>
          <a:bodyPr/>
          <a:lstStyle/>
          <a:p>
            <a:r>
              <a:rPr lang="en-US" dirty="0"/>
              <a:t>Software Engineering</a:t>
            </a:r>
          </a:p>
        </p:txBody>
      </p:sp>
      <p:sp>
        <p:nvSpPr>
          <p:cNvPr id="467971" name="Rectangle 3"/>
          <p:cNvSpPr>
            <a:spLocks noGrp="1" noChangeArrowheads="1"/>
          </p:cNvSpPr>
          <p:nvPr>
            <p:ph idx="1"/>
          </p:nvPr>
        </p:nvSpPr>
        <p:spPr>
          <a:xfrm>
            <a:off x="228600" y="990600"/>
            <a:ext cx="8686800" cy="5638800"/>
          </a:xfrm>
        </p:spPr>
        <p:txBody>
          <a:bodyPr/>
          <a:lstStyle/>
          <a:p>
            <a:pPr>
              <a:lnSpc>
                <a:spcPct val="100000"/>
              </a:lnSpc>
              <a:spcBef>
                <a:spcPts val="1000"/>
              </a:spcBef>
            </a:pPr>
            <a:r>
              <a:rPr lang="en-US" dirty="0">
                <a:solidFill>
                  <a:schemeClr val="accent5">
                    <a:lumMod val="20000"/>
                    <a:lumOff val="80000"/>
                  </a:schemeClr>
                </a:solidFill>
              </a:rPr>
              <a:t>Software engineering</a:t>
            </a:r>
            <a:r>
              <a:rPr lang="en-US" dirty="0"/>
              <a:t> is:</a:t>
            </a:r>
          </a:p>
          <a:p>
            <a:pPr lvl="1">
              <a:lnSpc>
                <a:spcPct val="100000"/>
              </a:lnSpc>
              <a:spcBef>
                <a:spcPts val="1000"/>
              </a:spcBef>
            </a:pPr>
            <a:r>
              <a:rPr lang="en-US" dirty="0"/>
              <a:t>An engineering discipline that provides knowledge, tools, and methods for:</a:t>
            </a:r>
          </a:p>
          <a:p>
            <a:pPr lvl="2">
              <a:lnSpc>
                <a:spcPct val="100000"/>
              </a:lnSpc>
              <a:spcBef>
                <a:spcPts val="1000"/>
              </a:spcBef>
            </a:pPr>
            <a:r>
              <a:rPr lang="en-US" dirty="0"/>
              <a:t>Defining software requirements</a:t>
            </a:r>
          </a:p>
          <a:p>
            <a:pPr lvl="2">
              <a:lnSpc>
                <a:spcPct val="100000"/>
              </a:lnSpc>
              <a:spcBef>
                <a:spcPts val="1000"/>
              </a:spcBef>
            </a:pPr>
            <a:r>
              <a:rPr lang="en-US" dirty="0"/>
              <a:t>Performing software design</a:t>
            </a:r>
          </a:p>
          <a:p>
            <a:pPr lvl="2">
              <a:lnSpc>
                <a:spcPct val="100000"/>
              </a:lnSpc>
              <a:spcBef>
                <a:spcPts val="1000"/>
              </a:spcBef>
            </a:pPr>
            <a:r>
              <a:rPr lang="en-US" dirty="0"/>
              <a:t>Software construction</a:t>
            </a:r>
          </a:p>
          <a:p>
            <a:pPr lvl="2">
              <a:lnSpc>
                <a:spcPct val="100000"/>
              </a:lnSpc>
              <a:spcBef>
                <a:spcPts val="1000"/>
              </a:spcBef>
            </a:pPr>
            <a:r>
              <a:rPr lang="en-US" dirty="0"/>
              <a:t>Software testing</a:t>
            </a:r>
          </a:p>
          <a:p>
            <a:pPr lvl="2">
              <a:lnSpc>
                <a:spcPct val="100000"/>
              </a:lnSpc>
              <a:spcBef>
                <a:spcPts val="1000"/>
              </a:spcBef>
            </a:pPr>
            <a:r>
              <a:rPr lang="en-US" dirty="0"/>
              <a:t>Software </a:t>
            </a:r>
            <a:r>
              <a:rPr lang="en-US" dirty="0" smtClean="0"/>
              <a:t>deployment and maintenance </a:t>
            </a:r>
            <a:r>
              <a:rPr lang="en-US" dirty="0"/>
              <a:t>tasks</a:t>
            </a:r>
          </a:p>
          <a:p>
            <a:pPr lvl="2">
              <a:lnSpc>
                <a:spcPct val="100000"/>
              </a:lnSpc>
              <a:spcBef>
                <a:spcPts val="1000"/>
              </a:spcBef>
            </a:pPr>
            <a:r>
              <a:rPr lang="en-US" dirty="0"/>
              <a:t>Software project management</a:t>
            </a:r>
          </a:p>
        </p:txBody>
      </p:sp>
      <p:pic>
        <p:nvPicPr>
          <p:cNvPr id="62466" name="Picture 2" descr="http://cs.njit.edu/images/software-engineer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3505200"/>
            <a:ext cx="2400300" cy="1600200"/>
          </a:xfrm>
          <a:prstGeom prst="roundRect">
            <a:avLst>
              <a:gd name="adj" fmla="val 8875"/>
            </a:avLst>
          </a:prstGeom>
          <a:noFill/>
          <a:ln w="3175">
            <a:solidFill>
              <a:schemeClr val="tx1">
                <a:lumMod val="50000"/>
                <a:alpha val="50000"/>
              </a:schemeClr>
            </a:solidFill>
          </a:ln>
        </p:spPr>
      </p:pic>
    </p:spTree>
    <p:extLst>
      <p:ext uri="{BB962C8B-B14F-4D97-AF65-F5344CB8AC3E}">
        <p14:creationId xmlns:p14="http://schemas.microsoft.com/office/powerpoint/2010/main" val="355741234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a:noFill/>
          <a:ln/>
          <a:effectLst/>
        </p:spPr>
        <p:txBody>
          <a:bodyPr lIns="92075" tIns="46038" rIns="92075" bIns="46038"/>
          <a:lstStyle/>
          <a:p>
            <a:r>
              <a:rPr lang="en-US" sz="3600" dirty="0"/>
              <a:t>Software Development Activities</a:t>
            </a:r>
          </a:p>
        </p:txBody>
      </p:sp>
      <p:sp>
        <p:nvSpPr>
          <p:cNvPr id="468995" name="Rectangle 3"/>
          <p:cNvSpPr>
            <a:spLocks noGrp="1" noChangeArrowheads="1"/>
          </p:cNvSpPr>
          <p:nvPr>
            <p:ph idx="1"/>
          </p:nvPr>
        </p:nvSpPr>
        <p:spPr>
          <a:noFill/>
          <a:ln/>
          <a:effectLst/>
        </p:spPr>
        <p:txBody>
          <a:bodyPr/>
          <a:lstStyle/>
          <a:p>
            <a:r>
              <a:rPr lang="en-US" dirty="0"/>
              <a:t>Software development always includes the following activities (to some extent)</a:t>
            </a:r>
            <a:r>
              <a:rPr lang="bg-BG" dirty="0"/>
              <a:t>:</a:t>
            </a:r>
            <a:endParaRPr lang="en-US" dirty="0"/>
          </a:p>
          <a:p>
            <a:pPr lvl="1"/>
            <a:r>
              <a:rPr lang="en-US" dirty="0"/>
              <a:t>Requirements analysis</a:t>
            </a:r>
          </a:p>
          <a:p>
            <a:pPr lvl="1"/>
            <a:r>
              <a:rPr lang="en-US" dirty="0"/>
              <a:t>Design</a:t>
            </a:r>
          </a:p>
          <a:p>
            <a:pPr lvl="1"/>
            <a:r>
              <a:rPr lang="en-US" dirty="0"/>
              <a:t>Construction</a:t>
            </a:r>
          </a:p>
          <a:p>
            <a:pPr lvl="1"/>
            <a:r>
              <a:rPr lang="en-US" dirty="0"/>
              <a:t>Testing (sometimes)</a:t>
            </a:r>
          </a:p>
          <a:p>
            <a:r>
              <a:rPr lang="en-US" dirty="0"/>
              <a:t>These activities do not follow strictly one after </a:t>
            </a:r>
            <a:r>
              <a:rPr lang="en-US" dirty="0" smtClean="0"/>
              <a:t>another (depends on the methodology)!</a:t>
            </a:r>
            <a:endParaRPr lang="bg-BG" dirty="0"/>
          </a:p>
          <a:p>
            <a:pPr lvl="1"/>
            <a:r>
              <a:rPr lang="en-US" dirty="0"/>
              <a:t>Often overlap and interact</a:t>
            </a:r>
            <a:endParaRPr lang="bg-BG" dirty="0"/>
          </a:p>
        </p:txBody>
      </p:sp>
      <p:sp>
        <p:nvSpPr>
          <p:cNvPr id="468996" name="AutoShape 4"/>
          <p:cNvSpPr>
            <a:spLocks/>
          </p:cNvSpPr>
          <p:nvPr/>
        </p:nvSpPr>
        <p:spPr bwMode="auto">
          <a:xfrm>
            <a:off x="5105400" y="2339975"/>
            <a:ext cx="433388" cy="2232025"/>
          </a:xfrm>
          <a:prstGeom prst="rightBrace">
            <a:avLst>
              <a:gd name="adj1" fmla="val 42918"/>
              <a:gd name="adj2" fmla="val 50000"/>
            </a:avLst>
          </a:prstGeom>
          <a:noFill/>
          <a:ln w="38100">
            <a:solidFill>
              <a:schemeClr val="accent5">
                <a:lumMod val="20000"/>
                <a:lumOff val="80000"/>
              </a:schemeClr>
            </a:solidFill>
            <a:round/>
            <a:headEnd/>
            <a:tailEnd/>
          </a:ln>
          <a:effectLst>
            <a:outerShdw dist="17961" dir="2700000" algn="ctr" rotWithShape="0">
              <a:schemeClr val="bg1">
                <a:lumMod val="95000"/>
                <a:lumOff val="5000"/>
              </a:schemeClr>
            </a:outerShdw>
          </a:effectLst>
        </p:spPr>
        <p:txBody>
          <a:bodyPr wrap="none" anchor="ctr"/>
          <a:lstStyle/>
          <a:p>
            <a:endParaRPr lang="en-US"/>
          </a:p>
        </p:txBody>
      </p:sp>
      <p:sp>
        <p:nvSpPr>
          <p:cNvPr id="6" name="Rectangle 5"/>
          <p:cNvSpPr/>
          <p:nvPr/>
        </p:nvSpPr>
        <p:spPr>
          <a:xfrm>
            <a:off x="5761056" y="2951704"/>
            <a:ext cx="2971800" cy="1015663"/>
          </a:xfrm>
          <a:prstGeom prst="rect">
            <a:avLst/>
          </a:prstGeom>
        </p:spPr>
        <p:txBody>
          <a:bodyPr wrap="square">
            <a:spAutoFit/>
          </a:bodyPr>
          <a:lstStyle/>
          <a:p>
            <a:pPr algn="ctr"/>
            <a:r>
              <a:rPr lang="en-US" sz="3000" b="1" dirty="0" smtClean="0">
                <a:solidFill>
                  <a:srgbClr val="EBFFD2"/>
                </a:solidFill>
                <a:effectLst>
                  <a:outerShdw blurRad="38100" dist="38100" dir="2700000" algn="tl">
                    <a:srgbClr val="000000">
                      <a:alpha val="43137"/>
                    </a:srgbClr>
                  </a:outerShdw>
                </a:effectLst>
                <a:latin typeface="Corbel"/>
              </a:rPr>
              <a:t>Software Project Management</a:t>
            </a:r>
            <a:endParaRPr lang="en-US" sz="3000" dirty="0"/>
          </a:p>
        </p:txBody>
      </p:sp>
    </p:spTree>
    <p:extLst>
      <p:ext uri="{BB962C8B-B14F-4D97-AF65-F5344CB8AC3E}">
        <p14:creationId xmlns:p14="http://schemas.microsoft.com/office/powerpoint/2010/main" val="18110340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ctrTitle"/>
          </p:nvPr>
        </p:nvSpPr>
        <p:spPr>
          <a:xfrm>
            <a:off x="539264" y="1752600"/>
            <a:ext cx="4114800" cy="1651000"/>
          </a:xfrm>
        </p:spPr>
        <p:txBody>
          <a:bodyPr/>
          <a:lstStyle/>
          <a:p>
            <a:pPr>
              <a:lnSpc>
                <a:spcPct val="100000"/>
              </a:lnSpc>
              <a:spcBef>
                <a:spcPct val="40000"/>
              </a:spcBef>
            </a:pPr>
            <a:r>
              <a:rPr lang="en-US" sz="4400" dirty="0"/>
              <a:t>Development Methodologies</a:t>
            </a:r>
            <a:endParaRPr lang="bg-BG" sz="4400" dirty="0"/>
          </a:p>
        </p:txBody>
      </p:sp>
      <p:sp>
        <p:nvSpPr>
          <p:cNvPr id="4" name="Subtitle 2"/>
          <p:cNvSpPr>
            <a:spLocks noGrp="1"/>
          </p:cNvSpPr>
          <p:nvPr>
            <p:ph type="subTitle" idx="1"/>
          </p:nvPr>
        </p:nvSpPr>
        <p:spPr>
          <a:xfrm>
            <a:off x="533400" y="3429000"/>
            <a:ext cx="4120664" cy="1600200"/>
          </a:xfrm>
        </p:spPr>
        <p:txBody>
          <a:bodyPr/>
          <a:lstStyle/>
          <a:p>
            <a:r>
              <a:rPr lang="en-US" dirty="0" smtClean="0"/>
              <a:t>Waterfall, Scrum, Lean Development, Kanban, Extreme Programming</a:t>
            </a:r>
            <a:endParaRPr lang="en-US" dirty="0"/>
          </a:p>
        </p:txBody>
      </p:sp>
      <p:pic>
        <p:nvPicPr>
          <p:cNvPr id="3" name="Picture 2" descr="http://www.offshoregridsolutions.com/images/project_managemen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1371600"/>
            <a:ext cx="3483428" cy="4191000"/>
          </a:xfrm>
          <a:prstGeom prst="roundRect">
            <a:avLst>
              <a:gd name="adj" fmla="val 2415"/>
            </a:avLst>
          </a:prstGeom>
          <a:noFill/>
        </p:spPr>
      </p:pic>
    </p:spTree>
    <p:extLst>
      <p:ext uri="{BB962C8B-B14F-4D97-AF65-F5344CB8AC3E}">
        <p14:creationId xmlns:p14="http://schemas.microsoft.com/office/powerpoint/2010/main" val="377009381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1828800" y="228600"/>
            <a:ext cx="7086600" cy="914400"/>
          </a:xfrm>
        </p:spPr>
        <p:txBody>
          <a:bodyPr/>
          <a:lstStyle/>
          <a:p>
            <a:r>
              <a:rPr lang="en-US" dirty="0"/>
              <a:t>What is </a:t>
            </a:r>
            <a:r>
              <a:rPr lang="en-US" smtClean="0"/>
              <a:t>a Software  </a:t>
            </a:r>
            <a:r>
              <a:rPr lang="en-US" dirty="0"/>
              <a:t>Development Methodology?</a:t>
            </a:r>
          </a:p>
        </p:txBody>
      </p:sp>
      <p:sp>
        <p:nvSpPr>
          <p:cNvPr id="501763" name="Rectangle 3"/>
          <p:cNvSpPr>
            <a:spLocks noGrp="1" noChangeArrowheads="1"/>
          </p:cNvSpPr>
          <p:nvPr>
            <p:ph idx="1"/>
          </p:nvPr>
        </p:nvSpPr>
        <p:spPr>
          <a:xfrm>
            <a:off x="228600" y="1447800"/>
            <a:ext cx="8686800" cy="5257800"/>
          </a:xfrm>
        </p:spPr>
        <p:txBody>
          <a:bodyPr/>
          <a:lstStyle/>
          <a:p>
            <a:pPr>
              <a:lnSpc>
                <a:spcPct val="105000"/>
              </a:lnSpc>
              <a:spcBef>
                <a:spcPts val="1200"/>
              </a:spcBef>
            </a:pPr>
            <a:r>
              <a:rPr lang="en-US" dirty="0"/>
              <a:t>A </a:t>
            </a:r>
            <a:r>
              <a:rPr lang="en-US" dirty="0">
                <a:solidFill>
                  <a:schemeClr val="accent5">
                    <a:lumMod val="20000"/>
                    <a:lumOff val="80000"/>
                  </a:schemeClr>
                </a:solidFill>
                <a:effectLst>
                  <a:outerShdw blurRad="38100" dist="38100" dir="2700000" algn="tl">
                    <a:srgbClr val="000000"/>
                  </a:outerShdw>
                </a:effectLst>
              </a:rPr>
              <a:t>development methodology</a:t>
            </a:r>
            <a:r>
              <a:rPr lang="en-US" dirty="0">
                <a:solidFill>
                  <a:schemeClr val="accent5">
                    <a:lumMod val="20000"/>
                    <a:lumOff val="80000"/>
                  </a:schemeClr>
                </a:solidFill>
              </a:rPr>
              <a:t> </a:t>
            </a:r>
            <a:r>
              <a:rPr lang="en-US" dirty="0"/>
              <a:t>is a set of practices and procedures for </a:t>
            </a:r>
            <a:r>
              <a:rPr lang="en-US" dirty="0" smtClean="0"/>
              <a:t>organizing the software development process</a:t>
            </a:r>
            <a:endParaRPr lang="en-US" dirty="0"/>
          </a:p>
          <a:p>
            <a:pPr lvl="1">
              <a:lnSpc>
                <a:spcPct val="105000"/>
              </a:lnSpc>
              <a:spcBef>
                <a:spcPts val="1200"/>
              </a:spcBef>
            </a:pPr>
            <a:r>
              <a:rPr lang="en-US" dirty="0"/>
              <a:t>A set of rules that developers have to follow</a:t>
            </a:r>
          </a:p>
          <a:p>
            <a:pPr lvl="1">
              <a:lnSpc>
                <a:spcPct val="105000"/>
              </a:lnSpc>
              <a:spcBef>
                <a:spcPts val="1200"/>
              </a:spcBef>
            </a:pPr>
            <a:r>
              <a:rPr lang="en-US" dirty="0"/>
              <a:t>A set of conventions the organization decides to follow</a:t>
            </a:r>
          </a:p>
          <a:p>
            <a:pPr lvl="1">
              <a:lnSpc>
                <a:spcPct val="105000"/>
              </a:lnSpc>
              <a:spcBef>
                <a:spcPts val="1200"/>
              </a:spcBef>
            </a:pPr>
            <a:r>
              <a:rPr lang="en-US" dirty="0"/>
              <a:t>A systematical, engineering approach for organizing </a:t>
            </a:r>
            <a:r>
              <a:rPr lang="en-US" dirty="0" smtClean="0"/>
              <a:t>and managing software </a:t>
            </a:r>
            <a:r>
              <a:rPr lang="en-US" dirty="0"/>
              <a:t>projects</a:t>
            </a:r>
          </a:p>
        </p:txBody>
      </p:sp>
    </p:spTree>
    <p:extLst>
      <p:ext uri="{BB962C8B-B14F-4D97-AF65-F5344CB8AC3E}">
        <p14:creationId xmlns:p14="http://schemas.microsoft.com/office/powerpoint/2010/main" val="301285586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p:txBody>
          <a:bodyPr/>
          <a:lstStyle/>
          <a:p>
            <a:r>
              <a:rPr lang="en-US" dirty="0"/>
              <a:t>Development Methodologies</a:t>
            </a:r>
          </a:p>
        </p:txBody>
      </p:sp>
      <p:sp>
        <p:nvSpPr>
          <p:cNvPr id="502787" name="Rectangle 3"/>
          <p:cNvSpPr>
            <a:spLocks noGrp="1" noChangeArrowheads="1"/>
          </p:cNvSpPr>
          <p:nvPr>
            <p:ph idx="1"/>
          </p:nvPr>
        </p:nvSpPr>
        <p:spPr>
          <a:xfrm>
            <a:off x="323850" y="1066800"/>
            <a:ext cx="8496300" cy="5454650"/>
          </a:xfrm>
        </p:spPr>
        <p:txBody>
          <a:bodyPr/>
          <a:lstStyle/>
          <a:p>
            <a:r>
              <a:rPr lang="en-US" dirty="0"/>
              <a:t>Back in history</a:t>
            </a:r>
          </a:p>
          <a:p>
            <a:pPr lvl="1"/>
            <a:r>
              <a:rPr lang="en-US" dirty="0"/>
              <a:t>The "</a:t>
            </a:r>
            <a:r>
              <a:rPr lang="en-US" dirty="0">
                <a:solidFill>
                  <a:schemeClr val="accent5">
                    <a:lumMod val="20000"/>
                    <a:lumOff val="80000"/>
                  </a:schemeClr>
                </a:solidFill>
              </a:rPr>
              <a:t>Waterfall</a:t>
            </a:r>
            <a:r>
              <a:rPr lang="en-US" dirty="0"/>
              <a:t>" Process</a:t>
            </a:r>
          </a:p>
          <a:p>
            <a:pPr lvl="2"/>
            <a:r>
              <a:rPr lang="en-US" dirty="0"/>
              <a:t>Old-fashioned, not used today</a:t>
            </a:r>
          </a:p>
          <a:p>
            <a:pPr lvl="1"/>
            <a:r>
              <a:rPr lang="en-US" dirty="0"/>
              <a:t>Rational Unified Process (RUP)</a:t>
            </a:r>
          </a:p>
          <a:p>
            <a:pPr lvl="1"/>
            <a:r>
              <a:rPr lang="en-US" dirty="0"/>
              <a:t>Microsoft Solutions Framework (MSF)</a:t>
            </a:r>
          </a:p>
          <a:p>
            <a:r>
              <a:rPr lang="en-US" dirty="0" smtClean="0"/>
              <a:t>Modern development methodologies</a:t>
            </a:r>
            <a:endParaRPr lang="en-US" dirty="0"/>
          </a:p>
          <a:p>
            <a:pPr lvl="1"/>
            <a:r>
              <a:rPr lang="en-US" dirty="0" smtClean="0">
                <a:solidFill>
                  <a:schemeClr val="accent5">
                    <a:lumMod val="20000"/>
                    <a:lumOff val="80000"/>
                  </a:schemeClr>
                </a:solidFill>
              </a:rPr>
              <a:t>Agile development </a:t>
            </a:r>
            <a:r>
              <a:rPr lang="en-US" dirty="0" smtClean="0"/>
              <a:t>processes</a:t>
            </a:r>
            <a:endParaRPr lang="en-US" dirty="0"/>
          </a:p>
          <a:p>
            <a:pPr lvl="1"/>
            <a:r>
              <a:rPr lang="en-US" dirty="0" smtClean="0"/>
              <a:t>Scrum, Kanban, Lean Development, Extreme Programming (XP), etc.</a:t>
            </a:r>
            <a:endParaRPr lang="en-US" dirty="0"/>
          </a:p>
        </p:txBody>
      </p:sp>
      <p:pic>
        <p:nvPicPr>
          <p:cNvPr id="1026" name="Picture 2" descr="http://jbnassociates.com/images/wheel_of_methodology-trans.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368480" y="1066800"/>
            <a:ext cx="239452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23729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p:cNvSpPr>
            <a:spLocks noChangeArrowheads="1"/>
          </p:cNvSpPr>
          <p:nvPr/>
        </p:nvSpPr>
        <p:spPr bwMode="auto">
          <a:xfrm>
            <a:off x="609600" y="1485900"/>
            <a:ext cx="7924800" cy="1580562"/>
          </a:xfrm>
          <a:prstGeom prst="rect">
            <a:avLst/>
          </a:prstGeom>
        </p:spPr>
        <p:txBody>
          <a:bodyPr tIns="0" bIns="0" anchor="ctr" anchorCtr="0"/>
          <a:lstStyle/>
          <a:p>
            <a:pPr algn="ctr" eaLnBrk="0" hangingPunct="0">
              <a:lnSpc>
                <a:spcPts val="5800"/>
              </a:lnSpc>
              <a:buClr>
                <a:schemeClr val="tx1"/>
              </a:buClr>
            </a:pPr>
            <a:r>
              <a:rPr lang="en-US" sz="5000" b="1" dirty="0" smtClean="0">
                <a:ln w="500">
                  <a:noFill/>
                </a:ln>
                <a:solidFill>
                  <a:schemeClr val="tx2"/>
                </a:solidFill>
                <a:effectLst>
                  <a:outerShdw blurRad="38100" dist="38100" dir="2700000" algn="tl">
                    <a:srgbClr val="000000">
                      <a:alpha val="43137"/>
                    </a:srgbClr>
                  </a:outerShdw>
                  <a:reflection blurRad="12000" stA="25000" endPos="49000" dist="5000" dir="5400000" sy="-100000" algn="bl" rotWithShape="0"/>
                </a:effectLst>
                <a:latin typeface="+mj-lt"/>
                <a:ea typeface="+mj-ea"/>
                <a:cs typeface="+mj-cs"/>
              </a:rPr>
              <a:t>The Waterfall Development Process</a:t>
            </a:r>
            <a:endParaRPr lang="bg-BG" sz="5000" b="1" dirty="0" smtClean="0">
              <a:ln w="500">
                <a:noFill/>
              </a:ln>
              <a:solidFill>
                <a:schemeClr val="tx2"/>
              </a:solidFill>
              <a:effectLst>
                <a:outerShdw blurRad="38100" dist="38100" dir="2700000" algn="tl">
                  <a:srgbClr val="000000">
                    <a:alpha val="43137"/>
                  </a:srgbClr>
                </a:outerShdw>
                <a:reflection blurRad="12000" stA="25000" endPos="49000" dist="5000" dir="5400000" sy="-100000" algn="bl" rotWithShape="0"/>
              </a:effectLst>
              <a:latin typeface="+mj-lt"/>
              <a:ea typeface="+mj-ea"/>
              <a:cs typeface="+mj-cs"/>
            </a:endParaRPr>
          </a:p>
        </p:txBody>
      </p:sp>
      <p:pic>
        <p:nvPicPr>
          <p:cNvPr id="503811" name="Picture 3" descr="Waterfall-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3081338"/>
            <a:ext cx="1944687" cy="2674937"/>
          </a:xfrm>
          <a:prstGeom prst="roundRect">
            <a:avLst>
              <a:gd name="adj" fmla="val 4401"/>
            </a:avLst>
          </a:prstGeom>
          <a:noFill/>
          <a:ln w="6350">
            <a:solidFill>
              <a:srgbClr val="5DC026">
                <a:alpha val="49804"/>
              </a:srgbClr>
            </a:solidFill>
            <a:miter lim="800000"/>
            <a:headEnd/>
            <a:tailEnd/>
          </a:ln>
        </p:spPr>
      </p:pic>
      <p:pic>
        <p:nvPicPr>
          <p:cNvPr id="503812" name="Picture 4" descr="Waterfall-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9113" y="3740150"/>
            <a:ext cx="3024187" cy="2279650"/>
          </a:xfrm>
          <a:prstGeom prst="roundRect">
            <a:avLst>
              <a:gd name="adj" fmla="val 4401"/>
            </a:avLst>
          </a:prstGeom>
          <a:noFill/>
          <a:ln w="6350">
            <a:solidFill>
              <a:srgbClr val="5DC026">
                <a:alpha val="49804"/>
              </a:srgbClr>
            </a:solidFill>
            <a:miter lim="800000"/>
            <a:headEnd/>
            <a:tailEnd/>
          </a:ln>
        </p:spPr>
      </p:pic>
      <p:pic>
        <p:nvPicPr>
          <p:cNvPr id="503813" name="Picture 5" descr="Waterfall-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688" y="3081338"/>
            <a:ext cx="1947862" cy="2674937"/>
          </a:xfrm>
          <a:prstGeom prst="roundRect">
            <a:avLst>
              <a:gd name="adj" fmla="val 4401"/>
            </a:avLst>
          </a:prstGeom>
          <a:noFill/>
          <a:ln w="6350">
            <a:solidFill>
              <a:srgbClr val="5DC026">
                <a:alpha val="49804"/>
              </a:srgbClr>
            </a:solidFill>
            <a:miter lim="800000"/>
            <a:headEnd/>
            <a:tailEnd/>
          </a:ln>
        </p:spPr>
      </p:pic>
    </p:spTree>
    <p:extLst>
      <p:ext uri="{BB962C8B-B14F-4D97-AF65-F5344CB8AC3E}">
        <p14:creationId xmlns:p14="http://schemas.microsoft.com/office/powerpoint/2010/main" val="114420083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5865" name="AutoShape 9"/>
          <p:cNvCxnSpPr>
            <a:cxnSpLocks noChangeShapeType="1"/>
          </p:cNvCxnSpPr>
          <p:nvPr/>
        </p:nvCxnSpPr>
        <p:spPr bwMode="auto">
          <a:xfrm>
            <a:off x="2471709" y="2538413"/>
            <a:ext cx="574466" cy="542021"/>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6" name="AutoShape 10"/>
          <p:cNvCxnSpPr>
            <a:cxnSpLocks noChangeShapeType="1"/>
          </p:cNvCxnSpPr>
          <p:nvPr/>
        </p:nvCxnSpPr>
        <p:spPr bwMode="auto">
          <a:xfrm>
            <a:off x="3596165" y="3403600"/>
            <a:ext cx="853579" cy="540434"/>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7" name="AutoShape 11"/>
          <p:cNvCxnSpPr>
            <a:cxnSpLocks noChangeShapeType="1"/>
          </p:cNvCxnSpPr>
          <p:nvPr/>
        </p:nvCxnSpPr>
        <p:spPr bwMode="auto">
          <a:xfrm>
            <a:off x="5349094" y="4267200"/>
            <a:ext cx="604446" cy="540434"/>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8" name="AutoShape 12"/>
          <p:cNvCxnSpPr>
            <a:cxnSpLocks noChangeShapeType="1"/>
          </p:cNvCxnSpPr>
          <p:nvPr/>
        </p:nvCxnSpPr>
        <p:spPr bwMode="auto">
          <a:xfrm>
            <a:off x="6618594" y="5130800"/>
            <a:ext cx="790058" cy="542022"/>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9" name="AutoShape 13"/>
          <p:cNvCxnSpPr>
            <a:cxnSpLocks noChangeShapeType="1"/>
          </p:cNvCxnSpPr>
          <p:nvPr/>
        </p:nvCxnSpPr>
        <p:spPr bwMode="auto">
          <a:xfrm rot="10800000">
            <a:off x="1599458" y="2861578"/>
            <a:ext cx="876631" cy="542022"/>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70" name="AutoShape 14"/>
          <p:cNvCxnSpPr>
            <a:cxnSpLocks noChangeShapeType="1"/>
          </p:cNvCxnSpPr>
          <p:nvPr/>
        </p:nvCxnSpPr>
        <p:spPr bwMode="auto">
          <a:xfrm rot="10800000">
            <a:off x="3016032" y="3726766"/>
            <a:ext cx="502521" cy="540435"/>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71" name="AutoShape 15"/>
          <p:cNvCxnSpPr>
            <a:cxnSpLocks noChangeShapeType="1"/>
          </p:cNvCxnSpPr>
          <p:nvPr/>
        </p:nvCxnSpPr>
        <p:spPr bwMode="auto">
          <a:xfrm rot="10800000">
            <a:off x="4419600" y="4590366"/>
            <a:ext cx="840440" cy="540435"/>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72" name="AutoShape 16"/>
          <p:cNvCxnSpPr>
            <a:cxnSpLocks noChangeShapeType="1"/>
          </p:cNvCxnSpPr>
          <p:nvPr/>
        </p:nvCxnSpPr>
        <p:spPr bwMode="auto">
          <a:xfrm rot="10800000">
            <a:off x="5933445" y="5453966"/>
            <a:ext cx="644633" cy="542023"/>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sp>
        <p:nvSpPr>
          <p:cNvPr id="505858" name="Rectangle 2"/>
          <p:cNvSpPr>
            <a:spLocks noGrp="1" noChangeArrowheads="1"/>
          </p:cNvSpPr>
          <p:nvPr>
            <p:ph type="title"/>
          </p:nvPr>
        </p:nvSpPr>
        <p:spPr/>
        <p:txBody>
          <a:bodyPr/>
          <a:lstStyle/>
          <a:p>
            <a:r>
              <a:rPr lang="en-US"/>
              <a:t>The Waterfall Process</a:t>
            </a:r>
          </a:p>
        </p:txBody>
      </p:sp>
      <p:sp>
        <p:nvSpPr>
          <p:cNvPr id="505859" name="Rectangle 3"/>
          <p:cNvSpPr>
            <a:spLocks noGrp="1" noChangeArrowheads="1"/>
          </p:cNvSpPr>
          <p:nvPr>
            <p:ph idx="1"/>
          </p:nvPr>
        </p:nvSpPr>
        <p:spPr>
          <a:xfrm>
            <a:off x="446088" y="1268413"/>
            <a:ext cx="8199437" cy="612775"/>
          </a:xfrm>
        </p:spPr>
        <p:txBody>
          <a:bodyPr/>
          <a:lstStyle/>
          <a:p>
            <a:r>
              <a:rPr lang="en-US" dirty="0"/>
              <a:t>The </a:t>
            </a:r>
            <a:r>
              <a:rPr lang="en-US" dirty="0">
                <a:solidFill>
                  <a:schemeClr val="accent5">
                    <a:lumMod val="20000"/>
                    <a:lumOff val="80000"/>
                  </a:schemeClr>
                </a:solidFill>
              </a:rPr>
              <a:t>waterfall</a:t>
            </a:r>
            <a:r>
              <a:rPr lang="en-US" dirty="0"/>
              <a:t> development process:</a:t>
            </a:r>
          </a:p>
        </p:txBody>
      </p:sp>
      <p:sp>
        <p:nvSpPr>
          <p:cNvPr id="505860" name="Rectangle 4"/>
          <p:cNvSpPr>
            <a:spLocks noChangeArrowheads="1"/>
          </p:cNvSpPr>
          <p:nvPr/>
        </p:nvSpPr>
        <p:spPr bwMode="auto">
          <a:xfrm>
            <a:off x="755650" y="2215247"/>
            <a:ext cx="1704313"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lnSpc>
                <a:spcPct val="100000"/>
              </a:lnSpc>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Software</a:t>
            </a:r>
          </a:p>
          <a:p>
            <a:pPr eaLnBrk="0" hangingPunct="0">
              <a:lnSpc>
                <a:spcPct val="100000"/>
              </a:lnSpc>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Requirements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1" name="Rectangle 5"/>
          <p:cNvSpPr>
            <a:spLocks noChangeArrowheads="1"/>
          </p:cNvSpPr>
          <p:nvPr/>
        </p:nvSpPr>
        <p:spPr bwMode="auto">
          <a:xfrm>
            <a:off x="2484438" y="3080434"/>
            <a:ext cx="1099981"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Software</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2" name="Rectangle 6"/>
          <p:cNvSpPr>
            <a:spLocks noChangeArrowheads="1"/>
          </p:cNvSpPr>
          <p:nvPr/>
        </p:nvSpPr>
        <p:spPr bwMode="auto">
          <a:xfrm>
            <a:off x="3536950" y="3944034"/>
            <a:ext cx="1802096"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Implementation</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(Coding)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3" name="Rectangle 7"/>
          <p:cNvSpPr>
            <a:spLocks noChangeArrowheads="1"/>
          </p:cNvSpPr>
          <p:nvPr/>
        </p:nvSpPr>
        <p:spPr bwMode="auto">
          <a:xfrm>
            <a:off x="5278438" y="4807634"/>
            <a:ext cx="1330108"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Verification</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(Testing)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4" name="Rectangle 8"/>
          <p:cNvSpPr>
            <a:spLocks noChangeArrowheads="1"/>
          </p:cNvSpPr>
          <p:nvPr/>
        </p:nvSpPr>
        <p:spPr bwMode="auto">
          <a:xfrm>
            <a:off x="6588125" y="5672822"/>
            <a:ext cx="1620957"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Operation</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(Maintenance)</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pic>
        <p:nvPicPr>
          <p:cNvPr id="17" name="Picture 3" descr="Waterfall-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1143000"/>
            <a:ext cx="1218748" cy="1676400"/>
          </a:xfrm>
          <a:prstGeom prst="roundRect">
            <a:avLst>
              <a:gd name="adj" fmla="val 4401"/>
            </a:avLst>
          </a:prstGeom>
          <a:noFill/>
          <a:ln w="6350">
            <a:solidFill>
              <a:srgbClr val="5DC026">
                <a:alpha val="49804"/>
              </a:srgbClr>
            </a:solidFill>
            <a:miter lim="800000"/>
            <a:headEnd/>
            <a:tailEnd/>
          </a:ln>
        </p:spPr>
      </p:pic>
      <p:pic>
        <p:nvPicPr>
          <p:cNvPr id="18" name="Picture 5" descr="Waterfall-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883" y="4724400"/>
            <a:ext cx="1226517" cy="1684337"/>
          </a:xfrm>
          <a:prstGeom prst="roundRect">
            <a:avLst>
              <a:gd name="adj" fmla="val 4401"/>
            </a:avLst>
          </a:prstGeom>
          <a:noFill/>
          <a:ln w="6350">
            <a:solidFill>
              <a:srgbClr val="5DC026">
                <a:alpha val="49804"/>
              </a:srgbClr>
            </a:solidFill>
            <a:miter lim="800000"/>
            <a:headEnd/>
            <a:tailEnd/>
          </a:ln>
        </p:spPr>
      </p:pic>
    </p:spTree>
    <p:extLst>
      <p:ext uri="{BB962C8B-B14F-4D97-AF65-F5344CB8AC3E}">
        <p14:creationId xmlns:p14="http://schemas.microsoft.com/office/powerpoint/2010/main" val="2110771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931" name="Picture 3" descr="Gymnast%20for%20AD%200606-1"/>
          <p:cNvPicPr>
            <a:picLocks noChangeAspect="1" noChangeArrowheads="1"/>
          </p:cNvPicPr>
          <p:nvPr/>
        </p:nvPicPr>
        <p:blipFill>
          <a:blip r:embed="rId3" cstate="print">
            <a:lum bright="6000" contrast="-24000"/>
            <a:extLst>
              <a:ext uri="{28A0092B-C50C-407E-A947-70E740481C1C}">
                <a14:useLocalDpi xmlns:a14="http://schemas.microsoft.com/office/drawing/2010/main" val="0"/>
              </a:ext>
            </a:extLst>
          </a:blip>
          <a:srcRect/>
          <a:stretch>
            <a:fillRect/>
          </a:stretch>
        </p:blipFill>
        <p:spPr bwMode="auto">
          <a:xfrm rot="-151345">
            <a:off x="1745634" y="3156890"/>
            <a:ext cx="5509858" cy="2666756"/>
          </a:xfrm>
          <a:prstGeom prst="roundRect">
            <a:avLst>
              <a:gd name="adj" fmla="val 7614"/>
            </a:avLst>
          </a:prstGeom>
          <a:noFill/>
          <a:ln w="9525">
            <a:solidFill>
              <a:srgbClr val="416791"/>
            </a:solidFill>
            <a:miter lim="800000"/>
            <a:headEnd/>
            <a:tailEnd/>
          </a:ln>
        </p:spPr>
      </p:pic>
      <p:sp>
        <p:nvSpPr>
          <p:cNvPr id="4" name="Title 1"/>
          <p:cNvSpPr>
            <a:spLocks noGrp="1"/>
          </p:cNvSpPr>
          <p:nvPr>
            <p:ph type="ctrTitle"/>
          </p:nvPr>
        </p:nvSpPr>
        <p:spPr>
          <a:xfrm>
            <a:off x="457200" y="1828800"/>
            <a:ext cx="8229600" cy="685800"/>
          </a:xfrm>
        </p:spPr>
        <p:txBody>
          <a:bodyPr/>
          <a:lstStyle/>
          <a:p>
            <a:r>
              <a:rPr lang="en-US" dirty="0" smtClean="0"/>
              <a:t>Agile Development</a:t>
            </a:r>
            <a:endParaRPr lang="en-US" dirty="0"/>
          </a:p>
        </p:txBody>
      </p:sp>
    </p:spTree>
    <p:extLst>
      <p:ext uri="{BB962C8B-B14F-4D97-AF65-F5344CB8AC3E}">
        <p14:creationId xmlns:p14="http://schemas.microsoft.com/office/powerpoint/2010/main" val="219660537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r>
              <a:rPr lang="en-US" dirty="0"/>
              <a:t>The Agile Manifesto</a:t>
            </a:r>
          </a:p>
        </p:txBody>
      </p:sp>
      <p:sp>
        <p:nvSpPr>
          <p:cNvPr id="510979" name="Rectangle 3"/>
          <p:cNvSpPr>
            <a:spLocks noGrp="1" noChangeArrowheads="1"/>
          </p:cNvSpPr>
          <p:nvPr>
            <p:ph idx="1"/>
          </p:nvPr>
        </p:nvSpPr>
        <p:spPr>
          <a:xfrm>
            <a:off x="609600" y="1416050"/>
            <a:ext cx="7924800" cy="3221257"/>
          </a:xfrm>
          <a:solidFill>
            <a:schemeClr val="accent5">
              <a:lumMod val="40000"/>
              <a:lumOff val="60000"/>
              <a:alpha val="15000"/>
            </a:schemeClr>
          </a:solidFill>
          <a:ln w="12700">
            <a:solidFill>
              <a:schemeClr val="accent5">
                <a:lumMod val="60000"/>
                <a:lumOff val="40000"/>
              </a:schemeClr>
            </a:solidFill>
          </a:ln>
        </p:spPr>
        <p:txBody>
          <a:bodyPr wrap="square" lIns="180000" tIns="72000" rIns="180000" bIns="72000">
            <a:spAutoFit/>
          </a:bodyPr>
          <a:lstStyle/>
          <a:p>
            <a:pPr marL="0" lvl="1" indent="0">
              <a:lnSpc>
                <a:spcPct val="105000"/>
              </a:lnSpc>
              <a:spcBef>
                <a:spcPts val="0"/>
              </a:spcBef>
              <a:spcAft>
                <a:spcPct val="0"/>
              </a:spcAft>
              <a:buClr>
                <a:schemeClr val="accent5">
                  <a:lumMod val="40000"/>
                  <a:lumOff val="60000"/>
                </a:schemeClr>
              </a:buClr>
              <a:buSzPct val="70000"/>
              <a:buNone/>
              <a:tabLst>
                <a:tab pos="282575" algn="l"/>
              </a:tabLst>
            </a:pPr>
            <a:endParaRPr lang="en-US" sz="3200" noProof="1" smtClean="0">
              <a:solidFill>
                <a:schemeClr val="accent5">
                  <a:lumMod val="20000"/>
                  <a:lumOff val="80000"/>
                </a:schemeClr>
              </a:solidFill>
              <a:cs typeface="Consolas" pitchFamily="49" charset="0"/>
            </a:endParaRP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“Our highest priority is to satisfy the </a:t>
            </a: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customer through early and continuous</a:t>
            </a: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delivery of valuable software“</a:t>
            </a:r>
          </a:p>
          <a:p>
            <a:pPr marL="0" lvl="1" indent="0">
              <a:lnSpc>
                <a:spcPct val="105000"/>
              </a:lnSpc>
              <a:spcBef>
                <a:spcPts val="0"/>
              </a:spcBef>
              <a:spcAft>
                <a:spcPct val="0"/>
              </a:spcAft>
              <a:buClr>
                <a:schemeClr val="accent5">
                  <a:lumMod val="40000"/>
                  <a:lumOff val="60000"/>
                </a:schemeClr>
              </a:buClr>
              <a:buSzPct val="70000"/>
              <a:buNone/>
              <a:tabLst>
                <a:tab pos="282575" algn="l"/>
              </a:tabLst>
            </a:pPr>
            <a:endParaRPr lang="en-US" sz="3200" noProof="1" smtClean="0">
              <a:cs typeface="Consolas" pitchFamily="49" charset="0"/>
            </a:endParaRP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                            </a:t>
            </a:r>
            <a:r>
              <a:rPr lang="en-US" sz="3200" noProof="1" smtClean="0">
                <a:solidFill>
                  <a:schemeClr val="accent5">
                    <a:lumMod val="20000"/>
                    <a:lumOff val="80000"/>
                  </a:schemeClr>
                </a:solidFill>
                <a:cs typeface="Consolas" pitchFamily="49" charset="0"/>
              </a:rPr>
              <a:t>		</a:t>
            </a:r>
            <a:endParaRPr lang="en-US" sz="3200" noProof="1">
              <a:solidFill>
                <a:schemeClr val="accent5">
                  <a:lumMod val="20000"/>
                  <a:lumOff val="80000"/>
                </a:schemeClr>
              </a:solidFill>
              <a:cs typeface="Consolas" pitchFamily="49" charset="0"/>
            </a:endParaRPr>
          </a:p>
        </p:txBody>
      </p:sp>
      <p:sp>
        <p:nvSpPr>
          <p:cNvPr id="4" name="TextBox 3"/>
          <p:cNvSpPr txBox="1"/>
          <p:nvPr/>
        </p:nvSpPr>
        <p:spPr>
          <a:xfrm>
            <a:off x="5386269" y="3972580"/>
            <a:ext cx="3071931" cy="523220"/>
          </a:xfrm>
          <a:prstGeom prst="rect">
            <a:avLst/>
          </a:prstGeom>
          <a:noFill/>
        </p:spPr>
        <p:txBody>
          <a:bodyPr wrap="none" rtlCol="0">
            <a:spAutoFit/>
          </a:bodyPr>
          <a:lstStyle/>
          <a:p>
            <a:r>
              <a:rPr lang="en-US" sz="2800" b="1" i="1" noProof="1" smtClean="0">
                <a:solidFill>
                  <a:schemeClr val="accent5">
                    <a:lumMod val="20000"/>
                    <a:lumOff val="80000"/>
                  </a:schemeClr>
                </a:solidFill>
                <a:cs typeface="Consolas" pitchFamily="49" charset="0"/>
              </a:rPr>
              <a:t>Manifesto for Agile</a:t>
            </a:r>
            <a:endParaRPr lang="en-US" sz="2800" b="1" i="1" dirty="0">
              <a:solidFill>
                <a:schemeClr val="accent5">
                  <a:lumMod val="20000"/>
                  <a:lumOff val="80000"/>
                </a:schemeClr>
              </a:solidFill>
              <a:effectLst>
                <a:outerShdw blurRad="38100" dist="38100" dir="2700000" algn="tl">
                  <a:srgbClr val="000000">
                    <a:alpha val="43137"/>
                  </a:srgbClr>
                </a:outerShdw>
              </a:effectLst>
            </a:endParaRPr>
          </a:p>
        </p:txBody>
      </p:sp>
      <p:pic>
        <p:nvPicPr>
          <p:cNvPr id="10242" name="Picture 2" descr="http://cis.scc.spokane.edu/_images/bhit/cis/agile.jpg"/>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609600" y="5105400"/>
            <a:ext cx="7924800" cy="1219200"/>
          </a:xfrm>
          <a:prstGeom prst="roundRect">
            <a:avLst>
              <a:gd name="adj" fmla="val 4401"/>
            </a:avLst>
          </a:prstGeom>
          <a:noFill/>
          <a:ln w="3175">
            <a:solidFill>
              <a:schemeClr val="tx1">
                <a:lumMod val="40000"/>
                <a:lumOff val="60000"/>
                <a:alpha val="70000"/>
              </a:schemeClr>
            </a:solidFill>
            <a:miter lim="800000"/>
            <a:headEnd/>
            <a:tailEnd/>
          </a:ln>
        </p:spPr>
      </p:pic>
    </p:spTree>
    <p:extLst>
      <p:ext uri="{BB962C8B-B14F-4D97-AF65-F5344CB8AC3E}">
        <p14:creationId xmlns:p14="http://schemas.microsoft.com/office/powerpoint/2010/main" val="11915652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03" name="Rectangle 3"/>
          <p:cNvSpPr>
            <a:spLocks noGrp="1" noChangeArrowheads="1"/>
          </p:cNvSpPr>
          <p:nvPr>
            <p:ph type="title"/>
          </p:nvPr>
        </p:nvSpPr>
        <p:spPr/>
        <p:txBody>
          <a:bodyPr/>
          <a:lstStyle/>
          <a:p>
            <a:r>
              <a:rPr lang="en-US"/>
              <a:t>The Agile Spirit</a:t>
            </a:r>
            <a:endParaRPr lang="bg-BG"/>
          </a:p>
        </p:txBody>
      </p:sp>
      <p:sp>
        <p:nvSpPr>
          <p:cNvPr id="512002" name="Rectangle 2"/>
          <p:cNvSpPr>
            <a:spLocks noGrp="1" noChangeArrowheads="1"/>
          </p:cNvSpPr>
          <p:nvPr>
            <p:ph idx="1"/>
          </p:nvPr>
        </p:nvSpPr>
        <p:spPr/>
        <p:txBody>
          <a:bodyPr/>
          <a:lstStyle/>
          <a:p>
            <a:r>
              <a:rPr lang="en-US" sz="3000" dirty="0"/>
              <a:t>Incremental</a:t>
            </a:r>
          </a:p>
          <a:p>
            <a:pPr lvl="1"/>
            <a:r>
              <a:rPr lang="en-US" sz="2700" dirty="0">
                <a:solidFill>
                  <a:schemeClr val="accent5">
                    <a:lumMod val="20000"/>
                    <a:lumOff val="80000"/>
                  </a:schemeClr>
                </a:solidFill>
                <a:effectLst>
                  <a:outerShdw blurRad="38100" dist="38100" dir="2700000" algn="tl">
                    <a:srgbClr val="000000"/>
                  </a:outerShdw>
                </a:effectLst>
              </a:rPr>
              <a:t>Working software</a:t>
            </a:r>
            <a:r>
              <a:rPr lang="en-US" sz="2700" dirty="0">
                <a:solidFill>
                  <a:schemeClr val="accent5">
                    <a:lumMod val="20000"/>
                    <a:lumOff val="80000"/>
                  </a:schemeClr>
                </a:solidFill>
              </a:rPr>
              <a:t> </a:t>
            </a:r>
            <a:r>
              <a:rPr lang="en-US" sz="2700" dirty="0"/>
              <a:t>over comprehensive documentation</a:t>
            </a:r>
          </a:p>
          <a:p>
            <a:r>
              <a:rPr lang="en-US" sz="3000" dirty="0"/>
              <a:t>Cooperation</a:t>
            </a:r>
          </a:p>
          <a:p>
            <a:pPr lvl="1"/>
            <a:r>
              <a:rPr lang="en-US" sz="2700" dirty="0">
                <a:solidFill>
                  <a:schemeClr val="accent5">
                    <a:lumMod val="20000"/>
                    <a:lumOff val="80000"/>
                  </a:schemeClr>
                </a:solidFill>
                <a:effectLst>
                  <a:outerShdw blurRad="38100" dist="38100" dir="2700000" algn="tl">
                    <a:srgbClr val="000000"/>
                  </a:outerShdw>
                </a:effectLst>
              </a:rPr>
              <a:t>Customer collaboration</a:t>
            </a:r>
            <a:r>
              <a:rPr lang="en-US" sz="2700" dirty="0">
                <a:solidFill>
                  <a:schemeClr val="accent5">
                    <a:lumMod val="20000"/>
                    <a:lumOff val="80000"/>
                  </a:schemeClr>
                </a:solidFill>
              </a:rPr>
              <a:t> </a:t>
            </a:r>
            <a:r>
              <a:rPr lang="en-US" sz="2700" dirty="0"/>
              <a:t>over contract negotiation</a:t>
            </a:r>
          </a:p>
          <a:p>
            <a:r>
              <a:rPr lang="en-US" sz="3000" dirty="0"/>
              <a:t>Straightforward</a:t>
            </a:r>
          </a:p>
          <a:p>
            <a:pPr lvl="1"/>
            <a:r>
              <a:rPr lang="en-US" sz="2700" dirty="0">
                <a:solidFill>
                  <a:schemeClr val="accent5">
                    <a:lumMod val="20000"/>
                    <a:lumOff val="80000"/>
                  </a:schemeClr>
                </a:solidFill>
                <a:effectLst>
                  <a:outerShdw blurRad="38100" dist="38100" dir="2700000" algn="tl">
                    <a:srgbClr val="000000"/>
                  </a:outerShdw>
                </a:effectLst>
              </a:rPr>
              <a:t>Individuals and interactions</a:t>
            </a:r>
            <a:r>
              <a:rPr lang="en-US" sz="2700" dirty="0">
                <a:solidFill>
                  <a:schemeClr val="accent5">
                    <a:lumMod val="20000"/>
                    <a:lumOff val="80000"/>
                  </a:schemeClr>
                </a:solidFill>
              </a:rPr>
              <a:t> </a:t>
            </a:r>
            <a:r>
              <a:rPr lang="en-US" sz="2700" dirty="0"/>
              <a:t>over processes and tools</a:t>
            </a:r>
          </a:p>
          <a:p>
            <a:r>
              <a:rPr lang="en-US" sz="3000" dirty="0"/>
              <a:t>Adaptive</a:t>
            </a:r>
          </a:p>
          <a:p>
            <a:pPr lvl="1"/>
            <a:r>
              <a:rPr lang="en-US" sz="2700" dirty="0">
                <a:solidFill>
                  <a:schemeClr val="accent5">
                    <a:lumMod val="20000"/>
                    <a:lumOff val="80000"/>
                  </a:schemeClr>
                </a:solidFill>
                <a:effectLst>
                  <a:outerShdw blurRad="38100" dist="38100" dir="2700000" algn="tl">
                    <a:srgbClr val="000000"/>
                  </a:outerShdw>
                </a:effectLst>
              </a:rPr>
              <a:t>Responding to change</a:t>
            </a:r>
            <a:r>
              <a:rPr lang="en-US" sz="2700" dirty="0">
                <a:solidFill>
                  <a:schemeClr val="accent5">
                    <a:lumMod val="20000"/>
                    <a:lumOff val="80000"/>
                  </a:schemeClr>
                </a:solidFill>
              </a:rPr>
              <a:t> </a:t>
            </a:r>
            <a:r>
              <a:rPr lang="en-US" sz="2700" dirty="0"/>
              <a:t>over following a plan</a:t>
            </a:r>
          </a:p>
        </p:txBody>
      </p:sp>
      <p:pic>
        <p:nvPicPr>
          <p:cNvPr id="9218" name="Picture 2" descr="http://www.rcasf.com/images/holy_spirit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1219198"/>
            <a:ext cx="1676404" cy="1676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92619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Scrum Process Framework</a:t>
            </a:r>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15</a:t>
            </a:fld>
            <a:endParaRPr lang="en-US" dirty="0"/>
          </a:p>
        </p:txBody>
      </p:sp>
      <p:pic>
        <p:nvPicPr>
          <p:cNvPr id="1026" name="Picture 2" descr="http://upload.wikimedia.org/wikipedia/commons/d/d1/ScrumLargeLabelled.png"/>
          <p:cNvPicPr>
            <a:picLocks noChangeAspect="1" noChangeArrowheads="1"/>
          </p:cNvPicPr>
          <p:nvPr/>
        </p:nvPicPr>
        <p:blipFill>
          <a:blip r:embed="rId2" cstate="print">
            <a:lum contrast="10000"/>
            <a:extLst>
              <a:ext uri="{28A0092B-C50C-407E-A947-70E740481C1C}">
                <a14:useLocalDpi xmlns:a14="http://schemas.microsoft.com/office/drawing/2010/main" val="0"/>
              </a:ext>
            </a:extLst>
          </a:blip>
          <a:srcRect l="-1001" t="-6469" r="-1126" b="-5660"/>
          <a:stretch>
            <a:fillRect/>
          </a:stretch>
        </p:blipFill>
        <p:spPr bwMode="auto">
          <a:xfrm>
            <a:off x="609600" y="1371600"/>
            <a:ext cx="7924800" cy="4876800"/>
          </a:xfrm>
          <a:prstGeom prst="roundRect">
            <a:avLst>
              <a:gd name="adj" fmla="val 3480"/>
            </a:avLst>
          </a:prstGeom>
          <a:solidFill>
            <a:schemeClr val="accent5">
              <a:lumMod val="20000"/>
              <a:lumOff val="80000"/>
            </a:schemeClr>
          </a:solidFill>
        </p:spPr>
      </p:pic>
    </p:spTree>
    <p:extLst>
      <p:ext uri="{BB962C8B-B14F-4D97-AF65-F5344CB8AC3E}">
        <p14:creationId xmlns:p14="http://schemas.microsoft.com/office/powerpoint/2010/main" val="18518032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ctrTitle"/>
          </p:nvPr>
        </p:nvSpPr>
        <p:spPr>
          <a:xfrm>
            <a:off x="860445" y="1447800"/>
            <a:ext cx="7416800" cy="822325"/>
          </a:xfrm>
        </p:spPr>
        <p:txBody>
          <a:bodyPr/>
          <a:lstStyle/>
          <a:p>
            <a:r>
              <a:rPr lang="en-US" dirty="0" smtClean="0"/>
              <a:t>Software Requirements</a:t>
            </a:r>
            <a:endParaRPr lang="bg-BG" dirty="0" smtClean="0"/>
          </a:p>
        </p:txBody>
      </p:sp>
      <p:sp>
        <p:nvSpPr>
          <p:cNvPr id="470020" name="Rectangle 4"/>
          <p:cNvSpPr>
            <a:spLocks noChangeArrowheads="1"/>
          </p:cNvSpPr>
          <p:nvPr/>
        </p:nvSpPr>
        <p:spPr bwMode="auto">
          <a:xfrm>
            <a:off x="838200" y="2388513"/>
            <a:ext cx="7458076" cy="430887"/>
          </a:xfrm>
          <a:prstGeom prst="rect">
            <a:avLst/>
          </a:prstGeom>
          <a:noFill/>
          <a:ln w="9525">
            <a:noFill/>
            <a:miter lim="800000"/>
            <a:headEnd/>
            <a:tailEnd/>
          </a:ln>
          <a:effectLst/>
        </p:spPr>
        <p:txBody>
          <a:bodyPr wrap="square" lIns="0" tIns="0" rIns="0" bIns="0" anchor="b">
            <a:spAutoFit/>
          </a:bodyPr>
          <a:lstStyle/>
          <a:p>
            <a:pPr algn="ctr" eaLnBrk="0" hangingPunct="0">
              <a:lnSpc>
                <a:spcPct val="100000"/>
              </a:lnSpc>
              <a:spcBef>
                <a:spcPct val="20000"/>
              </a:spcBef>
              <a:buClr>
                <a:schemeClr val="accent5">
                  <a:lumMod val="40000"/>
                  <a:lumOff val="60000"/>
                </a:schemeClr>
              </a:buClr>
              <a:buSzPct val="70000"/>
            </a:pPr>
            <a:r>
              <a:rPr lang="en-US" sz="2800" b="1" dirty="0" smtClean="0">
                <a:solidFill>
                  <a:srgbClr val="FAF7C8"/>
                </a:solidFill>
                <a:effectLst>
                  <a:outerShdw blurRad="38100" dist="38100" dir="2700000" algn="tl">
                    <a:srgbClr val="000000">
                      <a:alpha val="43137"/>
                    </a:srgbClr>
                  </a:outerShdw>
                </a:effectLst>
                <a:latin typeface="+mn-lt"/>
              </a:rPr>
              <a:t>Functional, Non-functional Requirements, SRS</a:t>
            </a:r>
            <a:endParaRPr lang="bg-BG" sz="2800" b="1" dirty="0" smtClean="0">
              <a:solidFill>
                <a:srgbClr val="FAF7C8"/>
              </a:solidFill>
              <a:effectLst>
                <a:outerShdw blurRad="38100" dist="38100" dir="2700000" algn="tl">
                  <a:srgbClr val="000000">
                    <a:alpha val="43137"/>
                  </a:srgbClr>
                </a:outerShdw>
              </a:effectLst>
              <a:latin typeface="+mn-lt"/>
            </a:endParaRPr>
          </a:p>
        </p:txBody>
      </p:sp>
      <p:pic>
        <p:nvPicPr>
          <p:cNvPr id="60418" name="Picture 2" descr="http://www.andar360.com/photo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6500" y="3310096"/>
            <a:ext cx="4299196" cy="2862104"/>
          </a:xfrm>
          <a:prstGeom prst="roundRect">
            <a:avLst>
              <a:gd name="adj" fmla="val 7384"/>
            </a:avLst>
          </a:prstGeom>
          <a:noFill/>
          <a:effectLst>
            <a:softEdge rad="31750"/>
          </a:effectLst>
        </p:spPr>
      </p:pic>
    </p:spTree>
    <p:extLst>
      <p:ext uri="{BB962C8B-B14F-4D97-AF65-F5344CB8AC3E}">
        <p14:creationId xmlns:p14="http://schemas.microsoft.com/office/powerpoint/2010/main" val="120065192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noFill/>
          <a:ln/>
          <a:effectLst/>
        </p:spPr>
        <p:txBody>
          <a:bodyPr lIns="92075" tIns="46038" rIns="92075" bIns="46038"/>
          <a:lstStyle/>
          <a:p>
            <a:r>
              <a:rPr lang="en-US" dirty="0"/>
              <a:t>Software Requirements</a:t>
            </a:r>
          </a:p>
        </p:txBody>
      </p:sp>
      <p:sp>
        <p:nvSpPr>
          <p:cNvPr id="472067" name="Rectangle 3"/>
          <p:cNvSpPr>
            <a:spLocks noGrp="1" noChangeArrowheads="1"/>
          </p:cNvSpPr>
          <p:nvPr>
            <p:ph idx="1"/>
          </p:nvPr>
        </p:nvSpPr>
        <p:spPr>
          <a:xfrm>
            <a:off x="228600" y="1268413"/>
            <a:ext cx="8686800" cy="5329237"/>
          </a:xfrm>
          <a:noFill/>
          <a:ln/>
          <a:effectLst/>
        </p:spPr>
        <p:txBody>
          <a:bodyPr/>
          <a:lstStyle/>
          <a:p>
            <a:pPr>
              <a:lnSpc>
                <a:spcPct val="105000"/>
              </a:lnSpc>
              <a:spcBef>
                <a:spcPts val="1200"/>
              </a:spcBef>
            </a:pPr>
            <a:r>
              <a:rPr lang="en-US" dirty="0">
                <a:solidFill>
                  <a:schemeClr val="accent5">
                    <a:lumMod val="20000"/>
                    <a:lumOff val="80000"/>
                  </a:schemeClr>
                </a:solidFill>
                <a:effectLst>
                  <a:outerShdw blurRad="38100" dist="38100" dir="2700000" algn="tl">
                    <a:srgbClr val="000000"/>
                  </a:outerShdw>
                </a:effectLst>
              </a:rPr>
              <a:t>Software requirements</a:t>
            </a:r>
            <a:r>
              <a:rPr lang="en-US" dirty="0"/>
              <a:t> define </a:t>
            </a:r>
            <a:r>
              <a:rPr lang="en-US" dirty="0" smtClean="0"/>
              <a:t>the functionality </a:t>
            </a:r>
            <a:r>
              <a:rPr lang="en-US" dirty="0"/>
              <a:t>of the system</a:t>
            </a:r>
          </a:p>
          <a:p>
            <a:pPr lvl="1">
              <a:lnSpc>
                <a:spcPct val="105000"/>
              </a:lnSpc>
              <a:spcBef>
                <a:spcPts val="1200"/>
              </a:spcBef>
            </a:pPr>
            <a:r>
              <a:rPr lang="en-US" dirty="0"/>
              <a:t>Answer the question "what?", not "how?"</a:t>
            </a:r>
          </a:p>
          <a:p>
            <a:pPr lvl="1">
              <a:lnSpc>
                <a:spcPct val="105000"/>
              </a:lnSpc>
              <a:spcBef>
                <a:spcPts val="1200"/>
              </a:spcBef>
            </a:pPr>
            <a:r>
              <a:rPr lang="en-US" dirty="0"/>
              <a:t>Define constraints on the system</a:t>
            </a:r>
            <a:endParaRPr lang="bg-BG" dirty="0"/>
          </a:p>
          <a:p>
            <a:pPr>
              <a:lnSpc>
                <a:spcPct val="105000"/>
              </a:lnSpc>
              <a:spcBef>
                <a:spcPts val="1200"/>
              </a:spcBef>
            </a:pPr>
            <a:r>
              <a:rPr lang="en-US" dirty="0"/>
              <a:t>Two kinds of requirements</a:t>
            </a:r>
          </a:p>
          <a:p>
            <a:pPr lvl="1">
              <a:lnSpc>
                <a:spcPct val="105000"/>
              </a:lnSpc>
              <a:spcBef>
                <a:spcPts val="1200"/>
              </a:spcBef>
            </a:pPr>
            <a:r>
              <a:rPr lang="en-US" dirty="0">
                <a:solidFill>
                  <a:schemeClr val="accent5">
                    <a:lumMod val="20000"/>
                    <a:lumOff val="80000"/>
                  </a:schemeClr>
                </a:solidFill>
                <a:effectLst>
                  <a:outerShdw blurRad="38100" dist="38100" dir="2700000" algn="tl">
                    <a:srgbClr val="000000"/>
                  </a:outerShdw>
                </a:effectLst>
              </a:rPr>
              <a:t>Functional</a:t>
            </a:r>
            <a:r>
              <a:rPr lang="en-US" dirty="0"/>
              <a:t> requirements</a:t>
            </a:r>
            <a:endParaRPr lang="en-US" dirty="0">
              <a:solidFill>
                <a:schemeClr val="folHlink"/>
              </a:solidFill>
              <a:effectLst>
                <a:outerShdw blurRad="38100" dist="38100" dir="2700000" algn="tl">
                  <a:srgbClr val="000000"/>
                </a:outerShdw>
              </a:effectLst>
            </a:endParaRPr>
          </a:p>
          <a:p>
            <a:pPr lvl="1">
              <a:lnSpc>
                <a:spcPct val="105000"/>
              </a:lnSpc>
              <a:spcBef>
                <a:spcPts val="1200"/>
              </a:spcBef>
            </a:pPr>
            <a:r>
              <a:rPr lang="en-US" dirty="0">
                <a:solidFill>
                  <a:schemeClr val="accent5">
                    <a:lumMod val="20000"/>
                    <a:lumOff val="80000"/>
                  </a:schemeClr>
                </a:solidFill>
                <a:effectLst>
                  <a:outerShdw blurRad="38100" dist="38100" dir="2700000" algn="tl">
                    <a:srgbClr val="000000"/>
                  </a:outerShdw>
                </a:effectLst>
              </a:rPr>
              <a:t>Non-functional</a:t>
            </a:r>
            <a:r>
              <a:rPr lang="en-US" dirty="0">
                <a:solidFill>
                  <a:schemeClr val="accent5">
                    <a:lumMod val="20000"/>
                    <a:lumOff val="80000"/>
                  </a:schemeClr>
                </a:solidFill>
              </a:rPr>
              <a:t> </a:t>
            </a:r>
            <a:r>
              <a:rPr lang="en-US" dirty="0"/>
              <a:t>requirements</a:t>
            </a:r>
          </a:p>
        </p:txBody>
      </p:sp>
      <p:pic>
        <p:nvPicPr>
          <p:cNvPr id="58369"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1" y="4376599"/>
            <a:ext cx="2437182" cy="1953948"/>
          </a:xfrm>
          <a:prstGeom prst="roundRect">
            <a:avLst>
              <a:gd name="adj" fmla="val 9294"/>
            </a:avLst>
          </a:prstGeom>
          <a:noFill/>
          <a:ln w="9525">
            <a:solidFill>
              <a:schemeClr val="accent5">
                <a:lumMod val="40000"/>
                <a:lumOff val="60000"/>
                <a:alpha val="50000"/>
              </a:schemeClr>
            </a:solidFill>
            <a:miter lim="800000"/>
            <a:headEnd/>
            <a:tailEnd/>
          </a:ln>
        </p:spPr>
      </p:pic>
    </p:spTree>
    <p:extLst>
      <p:ext uri="{BB962C8B-B14F-4D97-AF65-F5344CB8AC3E}">
        <p14:creationId xmlns:p14="http://schemas.microsoft.com/office/powerpoint/2010/main" val="10319422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a:noFill/>
          <a:ln/>
          <a:effectLst/>
        </p:spPr>
        <p:txBody>
          <a:bodyPr lIns="92075" tIns="46038" rIns="92075" bIns="46038"/>
          <a:lstStyle/>
          <a:p>
            <a:r>
              <a:rPr lang="en-US" dirty="0"/>
              <a:t>Requirements Analysis</a:t>
            </a:r>
          </a:p>
        </p:txBody>
      </p:sp>
      <p:sp>
        <p:nvSpPr>
          <p:cNvPr id="473091" name="Rectangle 3"/>
          <p:cNvSpPr>
            <a:spLocks noGrp="1" noChangeArrowheads="1"/>
          </p:cNvSpPr>
          <p:nvPr>
            <p:ph idx="1"/>
          </p:nvPr>
        </p:nvSpPr>
        <p:spPr>
          <a:xfrm>
            <a:off x="228600" y="1268413"/>
            <a:ext cx="8686800" cy="5329237"/>
          </a:xfrm>
          <a:noFill/>
          <a:ln/>
          <a:effectLst/>
        </p:spPr>
        <p:txBody>
          <a:bodyPr/>
          <a:lstStyle/>
          <a:p>
            <a:pPr>
              <a:lnSpc>
                <a:spcPct val="100000"/>
              </a:lnSpc>
            </a:pPr>
            <a:r>
              <a:rPr lang="en-US" dirty="0">
                <a:solidFill>
                  <a:schemeClr val="accent5">
                    <a:lumMod val="20000"/>
                    <a:lumOff val="80000"/>
                  </a:schemeClr>
                </a:solidFill>
                <a:effectLst>
                  <a:outerShdw blurRad="38100" dist="38100" dir="2700000" algn="tl">
                    <a:srgbClr val="000000"/>
                  </a:outerShdw>
                </a:effectLst>
              </a:rPr>
              <a:t>Requirements analysis</a:t>
            </a:r>
            <a:r>
              <a:rPr lang="en-US" dirty="0"/>
              <a:t> starts from a vision about the system</a:t>
            </a:r>
          </a:p>
          <a:p>
            <a:pPr lvl="1">
              <a:lnSpc>
                <a:spcPct val="100000"/>
              </a:lnSpc>
            </a:pPr>
            <a:r>
              <a:rPr lang="en-US" dirty="0"/>
              <a:t>Customers don't know what they need!</a:t>
            </a:r>
          </a:p>
          <a:p>
            <a:pPr lvl="1">
              <a:lnSpc>
                <a:spcPct val="100000"/>
              </a:lnSpc>
            </a:pPr>
            <a:r>
              <a:rPr lang="en-US" dirty="0"/>
              <a:t>Requirements come roughly and are specified and extended iteratively</a:t>
            </a:r>
          </a:p>
          <a:p>
            <a:pPr>
              <a:lnSpc>
                <a:spcPct val="100000"/>
              </a:lnSpc>
            </a:pPr>
            <a:r>
              <a:rPr lang="en-US" dirty="0" smtClean="0"/>
              <a:t>The </a:t>
            </a:r>
            <a:r>
              <a:rPr lang="en-US" dirty="0"/>
              <a:t>outcome </a:t>
            </a:r>
            <a:r>
              <a:rPr lang="en-US" dirty="0" smtClean="0"/>
              <a:t>might be the </a:t>
            </a:r>
            <a:r>
              <a:rPr lang="en-US" dirty="0"/>
              <a:t>Software Requirements Specification (SRS</a:t>
            </a:r>
            <a:r>
              <a:rPr lang="en-US" dirty="0" smtClean="0"/>
              <a:t>)</a:t>
            </a:r>
          </a:p>
          <a:p>
            <a:pPr>
              <a:lnSpc>
                <a:spcPct val="100000"/>
              </a:lnSpc>
            </a:pPr>
            <a:r>
              <a:rPr lang="en-US" dirty="0">
                <a:solidFill>
                  <a:schemeClr val="accent5">
                    <a:lumMod val="20000"/>
                    <a:lumOff val="80000"/>
                  </a:schemeClr>
                </a:solidFill>
                <a:effectLst>
                  <a:outerShdw blurRad="38100" dist="38100" dir="2700000" algn="tl">
                    <a:srgbClr val="000000"/>
                  </a:outerShdw>
                </a:effectLst>
              </a:rPr>
              <a:t>Prototyping</a:t>
            </a:r>
            <a:r>
              <a:rPr lang="en-US" dirty="0"/>
              <a:t> is often used, especially for the user </a:t>
            </a:r>
            <a:r>
              <a:rPr lang="en-US" dirty="0" smtClean="0"/>
              <a:t>interface (UI)</a:t>
            </a:r>
            <a:endParaRPr lang="en-US" dirty="0"/>
          </a:p>
        </p:txBody>
      </p:sp>
    </p:spTree>
    <p:extLst>
      <p:ext uri="{BB962C8B-B14F-4D97-AF65-F5344CB8AC3E}">
        <p14:creationId xmlns:p14="http://schemas.microsoft.com/office/powerpoint/2010/main" val="230389978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a:xfrm>
            <a:off x="1828800" y="152400"/>
            <a:ext cx="7086600" cy="914400"/>
          </a:xfrm>
          <a:noFill/>
          <a:ln/>
          <a:effectLst/>
        </p:spPr>
        <p:txBody>
          <a:bodyPr lIns="92075" tIns="46038" rIns="92075" bIns="46038"/>
          <a:lstStyle/>
          <a:p>
            <a:r>
              <a:rPr lang="en-US" sz="3600" dirty="0" smtClean="0"/>
              <a:t>Software Requirements Specification (SRS)</a:t>
            </a:r>
            <a:endParaRPr lang="en-US" sz="3600" dirty="0"/>
          </a:p>
        </p:txBody>
      </p:sp>
      <p:sp>
        <p:nvSpPr>
          <p:cNvPr id="474115" name="Rectangle 3"/>
          <p:cNvSpPr>
            <a:spLocks noGrp="1" noChangeArrowheads="1"/>
          </p:cNvSpPr>
          <p:nvPr>
            <p:ph idx="1"/>
          </p:nvPr>
        </p:nvSpPr>
        <p:spPr>
          <a:xfrm>
            <a:off x="228600" y="1371599"/>
            <a:ext cx="8686800" cy="5153025"/>
          </a:xfrm>
          <a:noFill/>
          <a:ln/>
          <a:effectLst/>
        </p:spPr>
        <p:txBody>
          <a:bodyPr/>
          <a:lstStyle/>
          <a:p>
            <a:r>
              <a:rPr lang="en-US" dirty="0"/>
              <a:t>The </a:t>
            </a:r>
            <a:r>
              <a:rPr lang="en-US" dirty="0">
                <a:solidFill>
                  <a:schemeClr val="accent5">
                    <a:lumMod val="20000"/>
                    <a:lumOff val="80000"/>
                  </a:schemeClr>
                </a:solidFill>
                <a:effectLst>
                  <a:outerShdw blurRad="38100" dist="38100" dir="2700000" algn="tl">
                    <a:srgbClr val="000000"/>
                  </a:outerShdw>
                </a:effectLst>
              </a:rPr>
              <a:t>Software Requirements Specification (SRS)</a:t>
            </a:r>
            <a:r>
              <a:rPr lang="en-US" dirty="0">
                <a:solidFill>
                  <a:schemeClr val="accent5">
                    <a:lumMod val="20000"/>
                    <a:lumOff val="80000"/>
                  </a:schemeClr>
                </a:solidFill>
              </a:rPr>
              <a:t> </a:t>
            </a:r>
            <a:r>
              <a:rPr lang="en-US" dirty="0"/>
              <a:t>is a formal requirements document</a:t>
            </a:r>
          </a:p>
          <a:p>
            <a:r>
              <a:rPr lang="en-US" dirty="0"/>
              <a:t>It describes in details:</a:t>
            </a:r>
          </a:p>
          <a:p>
            <a:pPr lvl="1"/>
            <a:r>
              <a:rPr lang="en-US" dirty="0"/>
              <a:t>Functional requirements</a:t>
            </a:r>
          </a:p>
          <a:p>
            <a:pPr lvl="2"/>
            <a:r>
              <a:rPr lang="en-US" dirty="0"/>
              <a:t>Business processes</a:t>
            </a:r>
          </a:p>
          <a:p>
            <a:pPr lvl="2"/>
            <a:r>
              <a:rPr lang="en-US" dirty="0"/>
              <a:t>Actors and use-cases</a:t>
            </a:r>
          </a:p>
          <a:p>
            <a:pPr lvl="1"/>
            <a:r>
              <a:rPr lang="en-US" dirty="0"/>
              <a:t>Non-functional requirements</a:t>
            </a:r>
          </a:p>
          <a:p>
            <a:pPr lvl="2"/>
            <a:r>
              <a:rPr lang="en-US" dirty="0"/>
              <a:t>E.g. performance, scalability, </a:t>
            </a:r>
            <a:r>
              <a:rPr lang="en-US" dirty="0" smtClean="0"/>
              <a:t>constraints, etc</a:t>
            </a:r>
            <a:r>
              <a:rPr lang="en-US" dirty="0"/>
              <a:t>.</a:t>
            </a:r>
          </a:p>
        </p:txBody>
      </p:sp>
      <p:pic>
        <p:nvPicPr>
          <p:cNvPr id="56322" name="Picture 2" descr="http://www.tgxmedical.com/images/left_image2.gif"/>
          <p:cNvPicPr>
            <a:picLocks noChangeAspect="1" noChangeArrowheads="1"/>
          </p:cNvPicPr>
          <p:nvPr/>
        </p:nvPicPr>
        <p:blipFill>
          <a:blip r:embed="rId2" cstate="print">
            <a:extLst>
              <a:ext uri="{28A0092B-C50C-407E-A947-70E740481C1C}">
                <a14:useLocalDpi xmlns:a14="http://schemas.microsoft.com/office/drawing/2010/main" val="0"/>
              </a:ext>
            </a:extLst>
          </a:blip>
          <a:srcRect t="3406"/>
          <a:stretch>
            <a:fillRect/>
          </a:stretch>
        </p:blipFill>
        <p:spPr bwMode="auto">
          <a:xfrm>
            <a:off x="6248400" y="2895600"/>
            <a:ext cx="2209800" cy="19472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0480684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noFill/>
          <a:ln/>
          <a:effectLst/>
        </p:spPr>
        <p:txBody>
          <a:bodyPr lIns="92075" tIns="46038" rIns="92075" bIns="46038"/>
          <a:lstStyle/>
          <a:p>
            <a:r>
              <a:rPr lang="en-US"/>
              <a:t>Software Requirements</a:t>
            </a:r>
          </a:p>
        </p:txBody>
      </p:sp>
      <p:sp>
        <p:nvSpPr>
          <p:cNvPr id="475139" name="Rectangle 3"/>
          <p:cNvSpPr>
            <a:spLocks noGrp="1" noChangeArrowheads="1"/>
          </p:cNvSpPr>
          <p:nvPr>
            <p:ph idx="1"/>
          </p:nvPr>
        </p:nvSpPr>
        <p:spPr>
          <a:xfrm>
            <a:off x="228600" y="1219200"/>
            <a:ext cx="8686800" cy="5305425"/>
          </a:xfrm>
          <a:noFill/>
          <a:ln/>
          <a:effectLst/>
        </p:spPr>
        <p:txBody>
          <a:bodyPr/>
          <a:lstStyle/>
          <a:p>
            <a:r>
              <a:rPr lang="en-US" dirty="0"/>
              <a:t>It is always hard to describe and document the requirements in comprehensive </a:t>
            </a:r>
            <a:r>
              <a:rPr lang="en-US" dirty="0" smtClean="0"/>
              <a:t>way</a:t>
            </a:r>
            <a:endParaRPr lang="en-US" dirty="0"/>
          </a:p>
          <a:p>
            <a:pPr lvl="1"/>
            <a:r>
              <a:rPr lang="en-US" dirty="0"/>
              <a:t>Good requirements save time and money</a:t>
            </a:r>
          </a:p>
          <a:p>
            <a:r>
              <a:rPr lang="en-US" dirty="0"/>
              <a:t>Requirements </a:t>
            </a:r>
            <a:r>
              <a:rPr lang="en-US" dirty="0">
                <a:solidFill>
                  <a:schemeClr val="accent5">
                    <a:lumMod val="20000"/>
                    <a:lumOff val="80000"/>
                  </a:schemeClr>
                </a:solidFill>
              </a:rPr>
              <a:t>always change </a:t>
            </a:r>
            <a:r>
              <a:rPr lang="en-US" dirty="0"/>
              <a:t>during the project!</a:t>
            </a:r>
          </a:p>
          <a:p>
            <a:pPr lvl="1"/>
            <a:r>
              <a:rPr lang="en-US" dirty="0"/>
              <a:t>Good software requirements specification reduces the changes</a:t>
            </a:r>
          </a:p>
          <a:p>
            <a:pPr lvl="1"/>
            <a:r>
              <a:rPr lang="en-US" dirty="0"/>
              <a:t>Prototypes significantly reduce </a:t>
            </a:r>
            <a:r>
              <a:rPr lang="en-US" dirty="0" smtClean="0"/>
              <a:t>changes</a:t>
            </a:r>
          </a:p>
          <a:p>
            <a:pPr lvl="1"/>
            <a:r>
              <a:rPr lang="en-US" dirty="0" smtClean="0"/>
              <a:t>Agile methodologies are adaptive to changes</a:t>
            </a:r>
            <a:endParaRPr lang="en-US" dirty="0"/>
          </a:p>
        </p:txBody>
      </p:sp>
    </p:spTree>
    <p:extLst>
      <p:ext uri="{BB962C8B-B14F-4D97-AF65-F5344CB8AC3E}">
        <p14:creationId xmlns:p14="http://schemas.microsoft.com/office/powerpoint/2010/main" val="122009671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alshafak.com/picts/softwa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486" y="838200"/>
            <a:ext cx="3657028" cy="24410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76162" name="Rectangle 2"/>
          <p:cNvSpPr>
            <a:spLocks noGrp="1" noChangeArrowheads="1"/>
          </p:cNvSpPr>
          <p:nvPr>
            <p:ph type="ctrTitle"/>
          </p:nvPr>
        </p:nvSpPr>
        <p:spPr>
          <a:xfrm>
            <a:off x="1150360" y="3581400"/>
            <a:ext cx="6850640" cy="2057400"/>
          </a:xfrm>
        </p:spPr>
        <p:txBody>
          <a:bodyPr/>
          <a:lstStyle/>
          <a:p>
            <a:pPr>
              <a:lnSpc>
                <a:spcPts val="5200"/>
              </a:lnSpc>
              <a:spcBef>
                <a:spcPct val="40000"/>
              </a:spcBef>
            </a:pPr>
            <a:r>
              <a:rPr lang="en-US" sz="4600" dirty="0" smtClean="0"/>
              <a:t>Software Requirements Specifications (</a:t>
            </a:r>
            <a:r>
              <a:rPr lang="en-US" sz="4600" smtClean="0"/>
              <a:t>SRS)</a:t>
            </a:r>
            <a:endParaRPr lang="bg-BG" sz="4600" dirty="0"/>
          </a:p>
        </p:txBody>
      </p:sp>
      <p:sp>
        <p:nvSpPr>
          <p:cNvPr id="3" name="Subtitle 2"/>
          <p:cNvSpPr>
            <a:spLocks noGrp="1"/>
          </p:cNvSpPr>
          <p:nvPr>
            <p:ph type="subTitle" idx="1"/>
          </p:nvPr>
        </p:nvSpPr>
        <p:spPr>
          <a:xfrm>
            <a:off x="457200" y="5679280"/>
            <a:ext cx="8229600" cy="569120"/>
          </a:xfrm>
        </p:spPr>
        <p:txBody>
          <a:bodyPr/>
          <a:lstStyle/>
          <a:p>
            <a:r>
              <a:rPr lang="en-US" dirty="0" smtClean="0"/>
              <a:t>Live Demo</a:t>
            </a:r>
            <a:endParaRPr lang="en-US" dirty="0"/>
          </a:p>
        </p:txBody>
      </p:sp>
    </p:spTree>
    <p:extLst>
      <p:ext uri="{BB962C8B-B14F-4D97-AF65-F5344CB8AC3E}">
        <p14:creationId xmlns:p14="http://schemas.microsoft.com/office/powerpoint/2010/main" val="342306582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953000"/>
            <a:ext cx="7924800" cy="685800"/>
          </a:xfrm>
        </p:spPr>
        <p:txBody>
          <a:bodyPr/>
          <a:lstStyle/>
          <a:p>
            <a:r>
              <a:rPr lang="en-US" dirty="0" smtClean="0"/>
              <a:t>Software Prototyping</a:t>
            </a:r>
            <a:endParaRPr lang="en-US" dirty="0"/>
          </a:p>
        </p:txBody>
      </p:sp>
      <p:sp>
        <p:nvSpPr>
          <p:cNvPr id="3" name="Subtitle 2"/>
          <p:cNvSpPr>
            <a:spLocks noGrp="1"/>
          </p:cNvSpPr>
          <p:nvPr>
            <p:ph type="subTitle" idx="1"/>
          </p:nvPr>
        </p:nvSpPr>
        <p:spPr>
          <a:xfrm>
            <a:off x="609600" y="5679280"/>
            <a:ext cx="7924800" cy="569120"/>
          </a:xfrm>
        </p:spPr>
        <p:txBody>
          <a:bodyPr/>
          <a:lstStyle/>
          <a:p>
            <a:r>
              <a:rPr lang="en-US" dirty="0" smtClean="0"/>
              <a:t>Using UI Prototypes instead of Specification</a:t>
            </a:r>
            <a:endParaRPr lang="en-US" dirty="0"/>
          </a:p>
        </p:txBody>
      </p:sp>
      <p:pic>
        <p:nvPicPr>
          <p:cNvPr id="2050" name="Picture 2" descr="http://www.agilemodeling.com/images/models/uiSketch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0092" y="926768"/>
            <a:ext cx="4860308" cy="3645232"/>
          </a:xfrm>
          <a:prstGeom prst="roundRect">
            <a:avLst>
              <a:gd name="adj" fmla="val 1691"/>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25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Software Prototype?</a:t>
            </a:r>
            <a:endParaRPr lang="en-US" dirty="0"/>
          </a:p>
        </p:txBody>
      </p:sp>
      <p:sp>
        <p:nvSpPr>
          <p:cNvPr id="3" name="Content Placeholder 2"/>
          <p:cNvSpPr>
            <a:spLocks noGrp="1"/>
          </p:cNvSpPr>
          <p:nvPr>
            <p:ph idx="1"/>
          </p:nvPr>
        </p:nvSpPr>
        <p:spPr/>
        <p:txBody>
          <a:bodyPr/>
          <a:lstStyle/>
          <a:p>
            <a:r>
              <a:rPr lang="en-US" dirty="0" smtClean="0"/>
              <a:t>Software prototype is a prototype of the software functionality</a:t>
            </a:r>
          </a:p>
          <a:p>
            <a:pPr lvl="1"/>
            <a:r>
              <a:rPr lang="en-US" dirty="0" smtClean="0"/>
              <a:t>Sketch of the UI matching the requirements</a:t>
            </a:r>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23</a:t>
            </a:fld>
            <a:r>
              <a:rPr lang="en-US" dirty="0" smtClean="0"/>
              <a:t>c</a:t>
            </a:r>
            <a:endParaRPr lang="en-US" dirty="0"/>
          </a:p>
        </p:txBody>
      </p:sp>
    </p:spTree>
    <p:extLst>
      <p:ext uri="{BB962C8B-B14F-4D97-AF65-F5344CB8AC3E}">
        <p14:creationId xmlns:p14="http://schemas.microsoft.com/office/powerpoint/2010/main" val="3662122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UI Prototyping Tools</a:t>
            </a:r>
            <a:endParaRPr lang="en-US" dirty="0"/>
          </a:p>
        </p:txBody>
      </p:sp>
      <p:sp>
        <p:nvSpPr>
          <p:cNvPr id="3" name="Content Placeholder 2"/>
          <p:cNvSpPr>
            <a:spLocks noGrp="1"/>
          </p:cNvSpPr>
          <p:nvPr>
            <p:ph idx="1"/>
          </p:nvPr>
        </p:nvSpPr>
        <p:spPr/>
        <p:txBody>
          <a:bodyPr/>
          <a:lstStyle/>
          <a:p>
            <a:r>
              <a:rPr lang="en-US" dirty="0" smtClean="0"/>
              <a:t>Paper and pen</a:t>
            </a:r>
          </a:p>
          <a:p>
            <a:pPr lvl="1"/>
            <a:r>
              <a:rPr lang="en-US" dirty="0" smtClean="0"/>
              <a:t>The most universal prototyping tool</a:t>
            </a:r>
            <a:endParaRPr lang="en-US" dirty="0" smtClean="0"/>
          </a:p>
          <a:p>
            <a:r>
              <a:rPr lang="en-US" dirty="0" err="1"/>
              <a:t>Balsamiq</a:t>
            </a:r>
            <a:r>
              <a:rPr lang="en-US" dirty="0"/>
              <a:t> </a:t>
            </a:r>
            <a:r>
              <a:rPr lang="en-US" dirty="0" smtClean="0"/>
              <a:t>Studio – </a:t>
            </a:r>
            <a:r>
              <a:rPr lang="en-US" dirty="0" smtClean="0">
                <a:hlinkClick r:id="rId2"/>
              </a:rPr>
              <a:t>balsamiq.com</a:t>
            </a:r>
            <a:endParaRPr lang="en-US" dirty="0"/>
          </a:p>
          <a:p>
            <a:r>
              <a:rPr lang="en-US" dirty="0" smtClean="0"/>
              <a:t>Microsoft Expression </a:t>
            </a:r>
            <a:r>
              <a:rPr lang="en-US" dirty="0" err="1" smtClean="0"/>
              <a:t>SketchFlow</a:t>
            </a:r>
            <a:r>
              <a:rPr lang="en-US" dirty="0" smtClean="0"/>
              <a:t> </a:t>
            </a:r>
          </a:p>
          <a:p>
            <a:r>
              <a:rPr lang="en-US" dirty="0" smtClean="0"/>
              <a:t>Pencil Project – </a:t>
            </a:r>
            <a:r>
              <a:rPr lang="en-US" dirty="0" smtClean="0">
                <a:hlinkClick r:id="rId3"/>
              </a:rPr>
              <a:t>pencil.evolus.vn</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24</a:t>
            </a:fld>
            <a:endParaRPr lang="en-US" dirty="0"/>
          </a:p>
        </p:txBody>
      </p:sp>
    </p:spTree>
    <p:extLst>
      <p:ext uri="{BB962C8B-B14F-4D97-AF65-F5344CB8AC3E}">
        <p14:creationId xmlns:p14="http://schemas.microsoft.com/office/powerpoint/2010/main" val="2675980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105401"/>
            <a:ext cx="7924800" cy="685800"/>
          </a:xfrm>
        </p:spPr>
        <p:txBody>
          <a:bodyPr/>
          <a:lstStyle/>
          <a:p>
            <a:r>
              <a:rPr lang="en-US" dirty="0" smtClean="0"/>
              <a:t>UI Prototypes</a:t>
            </a:r>
            <a:endParaRPr lang="en-US" dirty="0"/>
          </a:p>
        </p:txBody>
      </p:sp>
      <p:sp>
        <p:nvSpPr>
          <p:cNvPr id="3" name="Subtitle 2"/>
          <p:cNvSpPr>
            <a:spLocks noGrp="1"/>
          </p:cNvSpPr>
          <p:nvPr>
            <p:ph type="subTitle" idx="1"/>
          </p:nvPr>
        </p:nvSpPr>
        <p:spPr>
          <a:xfrm>
            <a:off x="609600" y="5831680"/>
            <a:ext cx="7924800" cy="569120"/>
          </a:xfrm>
        </p:spPr>
        <p:txBody>
          <a:bodyPr/>
          <a:lstStyle/>
          <a:p>
            <a:r>
              <a:rPr lang="en-US" dirty="0" smtClean="0"/>
              <a:t>Live Demo</a:t>
            </a:r>
            <a:endParaRPr lang="en-US" dirty="0"/>
          </a:p>
        </p:txBody>
      </p:sp>
      <p:pic>
        <p:nvPicPr>
          <p:cNvPr id="3074" name="Picture 2" descr="http://www.primordialcode.com/UserFiles/Guardian/UIPrototypingsimplifyyourlifewithBalsami_C7E1/BalsamiqWarehouseDesignerMockup_thum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526" y="1229004"/>
            <a:ext cx="5324474" cy="3495396"/>
          </a:xfrm>
          <a:prstGeom prst="roundRect">
            <a:avLst>
              <a:gd name="adj" fmla="val 1049"/>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578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648201"/>
            <a:ext cx="7924800" cy="685800"/>
          </a:xfrm>
        </p:spPr>
        <p:txBody>
          <a:bodyPr/>
          <a:lstStyle/>
          <a:p>
            <a:r>
              <a:rPr lang="en-US" dirty="0" smtClean="0"/>
              <a:t>User Stories</a:t>
            </a:r>
            <a:endParaRPr lang="en-US" dirty="0"/>
          </a:p>
        </p:txBody>
      </p:sp>
      <p:sp>
        <p:nvSpPr>
          <p:cNvPr id="3" name="Subtitle 2"/>
          <p:cNvSpPr>
            <a:spLocks noGrp="1"/>
          </p:cNvSpPr>
          <p:nvPr>
            <p:ph type="subTitle" idx="1"/>
          </p:nvPr>
        </p:nvSpPr>
        <p:spPr>
          <a:xfrm>
            <a:off x="609600" y="5374480"/>
            <a:ext cx="7924800" cy="569120"/>
          </a:xfrm>
        </p:spPr>
        <p:txBody>
          <a:bodyPr/>
          <a:lstStyle/>
          <a:p>
            <a:r>
              <a:rPr lang="en-US" dirty="0" smtClean="0"/>
              <a:t>The Agile Principles in </a:t>
            </a:r>
            <a:r>
              <a:rPr lang="en-US" smtClean="0"/>
              <a:t>Requirements Process</a:t>
            </a:r>
            <a:endParaRPr lang="en-US" dirty="0"/>
          </a:p>
        </p:txBody>
      </p:sp>
      <p:pic>
        <p:nvPicPr>
          <p:cNvPr id="5122" name="Picture 2" descr="http://alaverdyan.com/readme/wp-content/uploads/2011/11/stor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914400"/>
            <a:ext cx="4419600" cy="3182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529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User Story?</a:t>
            </a:r>
            <a:endParaRPr lang="en-US" dirty="0"/>
          </a:p>
        </p:txBody>
      </p:sp>
      <p:sp>
        <p:nvSpPr>
          <p:cNvPr id="3" name="Content Placeholder 2"/>
          <p:cNvSpPr>
            <a:spLocks noGrp="1"/>
          </p:cNvSpPr>
          <p:nvPr>
            <p:ph idx="1"/>
          </p:nvPr>
        </p:nvSpPr>
        <p:spPr>
          <a:xfrm>
            <a:off x="228600" y="990600"/>
            <a:ext cx="8686800" cy="5638800"/>
          </a:xfrm>
        </p:spPr>
        <p:txBody>
          <a:bodyPr/>
          <a:lstStyle/>
          <a:p>
            <a:r>
              <a:rPr lang="en-US" dirty="0" smtClean="0">
                <a:solidFill>
                  <a:schemeClr val="accent5">
                    <a:lumMod val="20000"/>
                    <a:lumOff val="80000"/>
                  </a:schemeClr>
                </a:solidFill>
              </a:rPr>
              <a:t>User story</a:t>
            </a:r>
          </a:p>
          <a:p>
            <a:pPr lvl="1"/>
            <a:r>
              <a:rPr lang="en-US" dirty="0" smtClean="0"/>
              <a:t>User needs to accomplish something</a:t>
            </a:r>
            <a:endParaRPr lang="en-US" dirty="0" smtClean="0"/>
          </a:p>
          <a:p>
            <a:pPr lvl="1"/>
            <a:r>
              <a:rPr lang="en-US" dirty="0" smtClean="0"/>
              <a:t>Written informal (in words / images)</a:t>
            </a:r>
          </a:p>
          <a:p>
            <a:pPr lvl="1"/>
            <a:r>
              <a:rPr lang="en-US" dirty="0" smtClean="0"/>
              <a:t>Looks like use-case but is different</a:t>
            </a:r>
            <a:endParaRPr lang="en-US" dirty="0" smtClean="0"/>
          </a:p>
          <a:p>
            <a:r>
              <a:rPr lang="en-US" dirty="0" smtClean="0"/>
              <a:t>User stories have</a:t>
            </a:r>
          </a:p>
          <a:p>
            <a:pPr lvl="1"/>
            <a:r>
              <a:rPr lang="en-US" dirty="0" smtClean="0">
                <a:solidFill>
                  <a:schemeClr val="accent5">
                    <a:lumMod val="20000"/>
                    <a:lumOff val="80000"/>
                  </a:schemeClr>
                </a:solidFill>
              </a:rPr>
              <a:t>Actor</a:t>
            </a:r>
            <a:r>
              <a:rPr lang="en-US" dirty="0" smtClean="0"/>
              <a:t> (who?)</a:t>
            </a:r>
          </a:p>
          <a:p>
            <a:pPr lvl="1"/>
            <a:r>
              <a:rPr lang="en-US" dirty="0" smtClean="0">
                <a:solidFill>
                  <a:schemeClr val="accent5">
                    <a:lumMod val="20000"/>
                    <a:lumOff val="80000"/>
                  </a:schemeClr>
                </a:solidFill>
              </a:rPr>
              <a:t>Goal</a:t>
            </a:r>
            <a:r>
              <a:rPr lang="en-US" dirty="0" smtClean="0"/>
              <a:t> (what?, why?)</a:t>
            </a:r>
          </a:p>
          <a:p>
            <a:pPr lvl="1"/>
            <a:r>
              <a:rPr lang="en-US" dirty="0"/>
              <a:t>Other info</a:t>
            </a:r>
          </a:p>
          <a:p>
            <a:pPr lvl="2"/>
            <a:r>
              <a:rPr lang="en-US" dirty="0" smtClean="0">
                <a:solidFill>
                  <a:schemeClr val="accent5">
                    <a:lumMod val="20000"/>
                    <a:lumOff val="80000"/>
                  </a:schemeClr>
                </a:solidFill>
              </a:rPr>
              <a:t>Owner, estimate, …</a:t>
            </a:r>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27</a:t>
            </a:fld>
            <a:r>
              <a:rPr lang="en-US" dirty="0" smtClean="0"/>
              <a:t>c</a:t>
            </a:r>
            <a:endParaRPr lang="en-US" dirty="0"/>
          </a:p>
        </p:txBody>
      </p:sp>
      <p:pic>
        <p:nvPicPr>
          <p:cNvPr id="6146" name="Picture 2" descr="http://spverma.files.wordpress.com/2011/02/user-stor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0602" y="3886200"/>
            <a:ext cx="3953797" cy="2451355"/>
          </a:xfrm>
          <a:prstGeom prst="rect">
            <a:avLst/>
          </a:prstGeom>
          <a:noFill/>
          <a:ln>
            <a:solidFill>
              <a:schemeClr val="accent4">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579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Story – Example</a:t>
            </a:r>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28</a:t>
            </a:fld>
            <a:endParaRPr lang="en-US" dirty="0"/>
          </a:p>
        </p:txBody>
      </p:sp>
      <p:pic>
        <p:nvPicPr>
          <p:cNvPr id="4100" name="Picture 4" descr="http://services.natureserve.org/member/im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95400"/>
            <a:ext cx="5943600" cy="4886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088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itchFamily="49" charset="0"/>
                <a:cs typeface="Consolas" pitchFamily="49" charset="0"/>
              </a:rPr>
              <a:t>3C</a:t>
            </a:r>
            <a:r>
              <a:rPr lang="en-US" dirty="0" smtClean="0"/>
              <a:t> of the User Stories</a:t>
            </a:r>
            <a:endParaRPr lang="en-US" dirty="0"/>
          </a:p>
        </p:txBody>
      </p:sp>
      <p:sp>
        <p:nvSpPr>
          <p:cNvPr id="3" name="Content Placeholder 2"/>
          <p:cNvSpPr>
            <a:spLocks noGrp="1"/>
          </p:cNvSpPr>
          <p:nvPr>
            <p:ph idx="1"/>
          </p:nvPr>
        </p:nvSpPr>
        <p:spPr/>
        <p:txBody>
          <a:bodyPr/>
          <a:lstStyle/>
          <a:p>
            <a:r>
              <a:rPr lang="en-US" dirty="0" smtClean="0">
                <a:solidFill>
                  <a:schemeClr val="accent5">
                    <a:lumMod val="20000"/>
                    <a:lumOff val="80000"/>
                  </a:schemeClr>
                </a:solidFill>
              </a:rPr>
              <a:t>Card</a:t>
            </a:r>
          </a:p>
          <a:p>
            <a:pPr lvl="1"/>
            <a:r>
              <a:rPr lang="en-US" dirty="0"/>
              <a:t>A brief description of the </a:t>
            </a:r>
            <a:r>
              <a:rPr lang="en-US" dirty="0" smtClean="0"/>
              <a:t>feature</a:t>
            </a:r>
          </a:p>
          <a:p>
            <a:pPr lvl="1"/>
            <a:r>
              <a:rPr lang="en-US" dirty="0" smtClean="0"/>
              <a:t>In "Actor –goal" format</a:t>
            </a:r>
          </a:p>
          <a:p>
            <a:r>
              <a:rPr lang="en-US" dirty="0" smtClean="0">
                <a:solidFill>
                  <a:schemeClr val="accent5">
                    <a:lumMod val="20000"/>
                    <a:lumOff val="80000"/>
                  </a:schemeClr>
                </a:solidFill>
              </a:rPr>
              <a:t>Conversation</a:t>
            </a:r>
          </a:p>
          <a:p>
            <a:pPr lvl="1"/>
            <a:r>
              <a:rPr lang="en-US" dirty="0" smtClean="0"/>
              <a:t>More details, emails, chats, images, etc.</a:t>
            </a:r>
          </a:p>
          <a:p>
            <a:r>
              <a:rPr lang="en-US" dirty="0" smtClean="0">
                <a:solidFill>
                  <a:schemeClr val="accent5">
                    <a:lumMod val="20000"/>
                    <a:lumOff val="80000"/>
                  </a:schemeClr>
                </a:solidFill>
              </a:rPr>
              <a:t>Confirmation</a:t>
            </a:r>
          </a:p>
          <a:p>
            <a:pPr lvl="1"/>
            <a:r>
              <a:rPr lang="en-US" dirty="0" smtClean="0"/>
              <a:t>Test scenarios for success and failure</a:t>
            </a:r>
            <a:endParaRPr lang="en-US" dirty="0" smtClean="0"/>
          </a:p>
          <a:p>
            <a:pPr lvl="1"/>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29</a:t>
            </a:fld>
            <a:endParaRPr lang="en-US" dirty="0"/>
          </a:p>
        </p:txBody>
      </p:sp>
    </p:spTree>
    <p:extLst>
      <p:ext uri="{BB962C8B-B14F-4D97-AF65-F5344CB8AC3E}">
        <p14:creationId xmlns:p14="http://schemas.microsoft.com/office/powerpoint/2010/main" val="33585017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INVEST Model</a:t>
            </a:r>
            <a:endParaRPr lang="en-US" dirty="0"/>
          </a:p>
        </p:txBody>
      </p:sp>
      <p:sp>
        <p:nvSpPr>
          <p:cNvPr id="3" name="Content Placeholder 2"/>
          <p:cNvSpPr>
            <a:spLocks noGrp="1"/>
          </p:cNvSpPr>
          <p:nvPr>
            <p:ph idx="1"/>
          </p:nvPr>
        </p:nvSpPr>
        <p:spPr/>
        <p:txBody>
          <a:bodyPr/>
          <a:lstStyle/>
          <a:p>
            <a:r>
              <a:rPr lang="en-US" dirty="0" smtClean="0"/>
              <a:t>A </a:t>
            </a:r>
            <a:r>
              <a:rPr lang="en-US" dirty="0"/>
              <a:t>well written User Story should follow the INVEST model</a:t>
            </a:r>
          </a:p>
          <a:p>
            <a:pPr lvl="1"/>
            <a:r>
              <a:rPr lang="en-US" dirty="0" smtClean="0">
                <a:solidFill>
                  <a:schemeClr val="accent5">
                    <a:lumMod val="20000"/>
                    <a:lumOff val="80000"/>
                  </a:schemeClr>
                </a:solidFill>
              </a:rPr>
              <a:t>I</a:t>
            </a:r>
            <a:r>
              <a:rPr lang="en-US" dirty="0" smtClean="0"/>
              <a:t>ndependent</a:t>
            </a:r>
            <a:endParaRPr lang="en-US" dirty="0"/>
          </a:p>
          <a:p>
            <a:pPr lvl="1"/>
            <a:r>
              <a:rPr lang="en-US" dirty="0">
                <a:solidFill>
                  <a:schemeClr val="accent5">
                    <a:lumMod val="20000"/>
                    <a:lumOff val="80000"/>
                  </a:schemeClr>
                </a:solidFill>
              </a:rPr>
              <a:t>N</a:t>
            </a:r>
            <a:r>
              <a:rPr lang="en-US" dirty="0"/>
              <a:t>egotiable</a:t>
            </a:r>
          </a:p>
          <a:p>
            <a:pPr lvl="1"/>
            <a:r>
              <a:rPr lang="en-US" dirty="0">
                <a:solidFill>
                  <a:schemeClr val="accent5">
                    <a:lumMod val="20000"/>
                    <a:lumOff val="80000"/>
                  </a:schemeClr>
                </a:solidFill>
              </a:rPr>
              <a:t>V</a:t>
            </a:r>
            <a:r>
              <a:rPr lang="en-US" dirty="0"/>
              <a:t>aluable</a:t>
            </a:r>
          </a:p>
          <a:p>
            <a:pPr lvl="1"/>
            <a:r>
              <a:rPr lang="en-US" dirty="0">
                <a:solidFill>
                  <a:schemeClr val="accent5">
                    <a:lumMod val="20000"/>
                    <a:lumOff val="80000"/>
                  </a:schemeClr>
                </a:solidFill>
              </a:rPr>
              <a:t>E</a:t>
            </a:r>
            <a:r>
              <a:rPr lang="en-US" dirty="0"/>
              <a:t>stimable</a:t>
            </a:r>
          </a:p>
          <a:p>
            <a:pPr lvl="1"/>
            <a:r>
              <a:rPr lang="en-US" dirty="0">
                <a:solidFill>
                  <a:schemeClr val="accent5">
                    <a:lumMod val="20000"/>
                    <a:lumOff val="80000"/>
                  </a:schemeClr>
                </a:solidFill>
              </a:rPr>
              <a:t>S</a:t>
            </a:r>
            <a:r>
              <a:rPr lang="en-US" dirty="0"/>
              <a:t>mall</a:t>
            </a:r>
          </a:p>
          <a:p>
            <a:pPr lvl="1"/>
            <a:r>
              <a:rPr lang="en-US" dirty="0">
                <a:solidFill>
                  <a:schemeClr val="accent5">
                    <a:lumMod val="20000"/>
                    <a:lumOff val="80000"/>
                  </a:schemeClr>
                </a:solidFill>
              </a:rPr>
              <a:t>T</a:t>
            </a:r>
            <a:r>
              <a:rPr lang="en-US" dirty="0"/>
              <a:t>estable</a:t>
            </a:r>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30</a:t>
            </a:fld>
            <a:endParaRPr lang="en-US" dirty="0"/>
          </a:p>
        </p:txBody>
      </p:sp>
      <p:pic>
        <p:nvPicPr>
          <p:cNvPr id="7170" name="Picture 2" descr="http://www.qualitystreet.fr/wp-content/uploads/2011/03/userstoryinvest.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581400" y="2552700"/>
            <a:ext cx="4851400" cy="3638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407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05400" y="1488280"/>
            <a:ext cx="3657600" cy="685800"/>
          </a:xfrm>
        </p:spPr>
        <p:txBody>
          <a:bodyPr/>
          <a:lstStyle/>
          <a:p>
            <a:r>
              <a:rPr lang="en-US" dirty="0" smtClean="0"/>
              <a:t>User Stories</a:t>
            </a:r>
            <a:endParaRPr lang="en-US" dirty="0"/>
          </a:p>
        </p:txBody>
      </p:sp>
      <p:sp>
        <p:nvSpPr>
          <p:cNvPr id="3" name="Subtitle 2"/>
          <p:cNvSpPr>
            <a:spLocks noGrp="1"/>
          </p:cNvSpPr>
          <p:nvPr>
            <p:ph type="subTitle" idx="1"/>
          </p:nvPr>
        </p:nvSpPr>
        <p:spPr>
          <a:xfrm>
            <a:off x="5105400" y="2326480"/>
            <a:ext cx="3657600" cy="569120"/>
          </a:xfrm>
        </p:spPr>
        <p:txBody>
          <a:bodyPr/>
          <a:lstStyle/>
          <a:p>
            <a:r>
              <a:rPr lang="en-US" dirty="0" smtClean="0"/>
              <a:t>Live Demo</a:t>
            </a:r>
            <a:endParaRPr lang="en-US" dirty="0"/>
          </a:p>
        </p:txBody>
      </p:sp>
      <p:pic>
        <p:nvPicPr>
          <p:cNvPr id="8194" name="Picture 2" descr="http://www.goshen.edu/physix/385/pub/img/user_stories.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77428" y="1502392"/>
            <a:ext cx="4119676" cy="4152900"/>
          </a:xfrm>
          <a:prstGeom prst="rect">
            <a:avLst/>
          </a:prstGeom>
          <a:noFill/>
          <a:ln>
            <a:solidFill>
              <a:schemeClr val="accent4">
                <a:lumMod val="50000"/>
              </a:schemeClr>
            </a:solidFill>
          </a:ln>
          <a:extLst>
            <a:ext uri="{909E8E84-426E-40DD-AFC4-6F175D3DCCD1}">
              <a14:hiddenFill xmlns:a14="http://schemas.microsoft.com/office/drawing/2010/main">
                <a:solidFill>
                  <a:srgbClr val="FFFFFF"/>
                </a:solidFill>
              </a14:hiddenFill>
            </a:ext>
          </a:extLst>
        </p:spPr>
      </p:pic>
      <p:pic>
        <p:nvPicPr>
          <p:cNvPr id="8196" name="Picture 4" descr="http://www.garrensmith.com/images/agileboard.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581400"/>
            <a:ext cx="4172717" cy="2695575"/>
          </a:xfrm>
          <a:prstGeom prst="rect">
            <a:avLst/>
          </a:prstGeom>
          <a:noFill/>
          <a:ln>
            <a:solidFill>
              <a:schemeClr val="bg1">
                <a:lumMod val="65000"/>
                <a:lumOff val="3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932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a:xfrm>
            <a:off x="1828800" y="152400"/>
            <a:ext cx="7086600" cy="914400"/>
          </a:xfrm>
        </p:spPr>
        <p:txBody>
          <a:bodyPr/>
          <a:lstStyle/>
          <a:p>
            <a:r>
              <a:rPr lang="en-US" dirty="0"/>
              <a:t>Software Requirements from the Developer's Perspective</a:t>
            </a:r>
            <a:endParaRPr lang="bg-BG" dirty="0"/>
          </a:p>
        </p:txBody>
      </p:sp>
      <p:sp>
        <p:nvSpPr>
          <p:cNvPr id="5" name="Content Placeholder 2"/>
          <p:cNvSpPr>
            <a:spLocks noGrp="1"/>
          </p:cNvSpPr>
          <p:nvPr>
            <p:ph idx="1"/>
          </p:nvPr>
        </p:nvSpPr>
        <p:spPr>
          <a:xfrm>
            <a:off x="1748416" y="3047999"/>
            <a:ext cx="5642984" cy="1371601"/>
          </a:xfrm>
        </p:spPr>
        <p:txBody>
          <a:bodyPr wrap="none" lIns="0" tIns="0" rIns="0" bIns="0" anchor="ctr" anchorCtr="0">
            <a:noAutofit/>
          </a:bodyPr>
          <a:lstStyle/>
          <a:p>
            <a:pPr marL="0" indent="0" algn="ctr">
              <a:lnSpc>
                <a:spcPct val="100000"/>
              </a:lnSpc>
              <a:spcBef>
                <a:spcPts val="0"/>
              </a:spcBef>
              <a:spcAft>
                <a:spcPts val="0"/>
              </a:spcAft>
              <a:buNone/>
            </a:pPr>
            <a:r>
              <a:rPr lang="en-US" sz="8000" dirty="0" smtClean="0"/>
              <a:t>Questions?</a:t>
            </a:r>
            <a:endParaRPr lang="en-US" sz="8000" dirty="0"/>
          </a:p>
        </p:txBody>
      </p:sp>
      <p:sp>
        <p:nvSpPr>
          <p:cNvPr id="6" name="TextBox 5"/>
          <p:cNvSpPr txBox="1"/>
          <p:nvPr/>
        </p:nvSpPr>
        <p:spPr>
          <a:xfrm rot="12041701" flipH="1">
            <a:off x="7527114" y="4715840"/>
            <a:ext cx="949687" cy="1803953"/>
          </a:xfrm>
          <a:prstGeom prst="rect">
            <a:avLst/>
          </a:prstGeom>
          <a:noFill/>
        </p:spPr>
        <p:txBody>
          <a:bodyPr wrap="square" rtlCol="0">
            <a:spAutoFit/>
            <a:scene3d>
              <a:camera prst="orthographicFront"/>
              <a:lightRig rig="threePt" dir="t"/>
            </a:scene3d>
            <a:sp3d extrusionH="57150">
              <a:bevelT w="38100" h="38100" prst="angle"/>
            </a:sp3d>
          </a:bodyPr>
          <a:lstStyle/>
          <a:p>
            <a:r>
              <a:rPr lang="en-US" sz="11500" b="1" dirty="0" smtClean="0">
                <a:solidFill>
                  <a:schemeClr val="tx1">
                    <a:lumMod val="75000"/>
                  </a:schemeClr>
                </a:solidFill>
                <a:effectLst>
                  <a:reflection blurRad="6350" stA="55000" endA="300" endPos="45500" dir="5400000" sy="-100000" algn="bl" rotWithShape="0"/>
                </a:effectLst>
              </a:rPr>
              <a:t>?</a:t>
            </a:r>
            <a:endParaRPr lang="en-US" sz="11500" b="1" dirty="0">
              <a:solidFill>
                <a:schemeClr val="tx1">
                  <a:lumMod val="75000"/>
                </a:schemeClr>
              </a:solidFill>
              <a:effectLst>
                <a:reflection blurRad="6350" stA="55000" endA="300" endPos="45500" dir="5400000" sy="-100000" algn="bl" rotWithShape="0"/>
              </a:effectLst>
            </a:endParaRPr>
          </a:p>
        </p:txBody>
      </p:sp>
      <p:sp>
        <p:nvSpPr>
          <p:cNvPr id="7" name="TextBox 6"/>
          <p:cNvSpPr txBox="1"/>
          <p:nvPr/>
        </p:nvSpPr>
        <p:spPr>
          <a:xfrm rot="3464797" flipH="1">
            <a:off x="968763" y="4574331"/>
            <a:ext cx="859648" cy="2404656"/>
          </a:xfrm>
          <a:prstGeom prst="rect">
            <a:avLst/>
          </a:prstGeom>
          <a:noFill/>
        </p:spPr>
        <p:txBody>
          <a:bodyPr wrap="square" rtlCol="0">
            <a:spAutoFit/>
            <a:scene3d>
              <a:camera prst="orthographicFront"/>
              <a:lightRig rig="threePt" dir="t"/>
            </a:scene3d>
            <a:sp3d extrusionH="57150">
              <a:bevelT w="38100" h="38100"/>
            </a:sp3d>
          </a:bodyPr>
          <a:lstStyle/>
          <a:p>
            <a:r>
              <a:rPr lang="en-US" sz="14000" b="1" dirty="0" smtClean="0">
                <a:solidFill>
                  <a:srgbClr val="FFBF8B"/>
                </a:solidFill>
                <a:effectLst>
                  <a:reflection blurRad="6350" stA="55000" endA="300" endPos="45500" dir="5400000" sy="-100000" algn="bl" rotWithShape="0"/>
                </a:effectLst>
                <a:latin typeface="Cambria" pitchFamily="18" charset="0"/>
              </a:rPr>
              <a:t>?</a:t>
            </a:r>
            <a:endParaRPr lang="en-US" sz="14000" b="1" dirty="0">
              <a:solidFill>
                <a:srgbClr val="FFBF8B"/>
              </a:solidFill>
              <a:effectLst>
                <a:reflection blurRad="6350" stA="55000" endA="300" endPos="45500" dir="5400000" sy="-100000" algn="bl" rotWithShape="0"/>
              </a:effectLst>
              <a:latin typeface="Cambria" pitchFamily="18" charset="0"/>
            </a:endParaRPr>
          </a:p>
        </p:txBody>
      </p:sp>
      <p:sp>
        <p:nvSpPr>
          <p:cNvPr id="8" name="TextBox 7"/>
          <p:cNvSpPr txBox="1"/>
          <p:nvPr/>
        </p:nvSpPr>
        <p:spPr>
          <a:xfrm rot="9535351" flipH="1">
            <a:off x="601227" y="1974335"/>
            <a:ext cx="949687" cy="1401418"/>
          </a:xfrm>
          <a:prstGeom prst="rect">
            <a:avLst/>
          </a:prstGeom>
          <a:noFill/>
        </p:spPr>
        <p:txBody>
          <a:bodyPr wrap="square" rtlCol="0">
            <a:spAutoFit/>
            <a:scene3d>
              <a:camera prst="isometricOffAxis1Right"/>
              <a:lightRig rig="threePt" dir="t"/>
            </a:scene3d>
            <a:sp3d extrusionH="57150">
              <a:bevelT w="38100" h="38100"/>
            </a:sp3d>
          </a:bodyPr>
          <a:lstStyle/>
          <a:p>
            <a:r>
              <a:rPr lang="en-US" sz="8800" dirty="0" smtClean="0">
                <a:solidFill>
                  <a:schemeClr val="accent5">
                    <a:lumMod val="60000"/>
                    <a:lumOff val="40000"/>
                  </a:schemeClr>
                </a:solidFill>
                <a:effectLst>
                  <a:reflection blurRad="6350" stA="55000" endA="300" endPos="45500" dir="5400000" sy="-100000" algn="bl" rotWithShape="0"/>
                </a:effectLst>
              </a:rPr>
              <a:t>?</a:t>
            </a:r>
            <a:endParaRPr lang="en-US" sz="8800" dirty="0">
              <a:solidFill>
                <a:schemeClr val="accent5">
                  <a:lumMod val="60000"/>
                  <a:lumOff val="40000"/>
                </a:schemeClr>
              </a:solidFill>
              <a:effectLst>
                <a:reflection blurRad="6350" stA="55000" endA="300" endPos="45500" dir="5400000" sy="-100000" algn="bl" rotWithShape="0"/>
              </a:effectLst>
            </a:endParaRPr>
          </a:p>
        </p:txBody>
      </p:sp>
      <p:sp>
        <p:nvSpPr>
          <p:cNvPr id="9" name="TextBox 8"/>
          <p:cNvSpPr txBox="1"/>
          <p:nvPr/>
        </p:nvSpPr>
        <p:spPr>
          <a:xfrm rot="16756950" flipH="1">
            <a:off x="4765843" y="1417276"/>
            <a:ext cx="859648" cy="1992899"/>
          </a:xfrm>
          <a:prstGeom prst="rect">
            <a:avLst/>
          </a:prstGeom>
          <a:noFill/>
        </p:spPr>
        <p:txBody>
          <a:bodyPr wrap="square" rtlCol="0">
            <a:spAutoFit/>
            <a:scene3d>
              <a:camera prst="orthographicFront"/>
              <a:lightRig rig="threePt" dir="t"/>
            </a:scene3d>
            <a:sp3d extrusionH="57150">
              <a:bevelT w="38100" h="38100"/>
            </a:sp3d>
          </a:bodyPr>
          <a:lstStyle/>
          <a:p>
            <a:r>
              <a:rPr lang="en-US" sz="11500" b="1" dirty="0" smtClean="0">
                <a:solidFill>
                  <a:srgbClr val="FF831D"/>
                </a:solidFill>
                <a:effectLst>
                  <a:reflection blurRad="6350" stA="55000" endA="300" endPos="45500" dir="5400000" sy="-100000" algn="bl" rotWithShape="0"/>
                </a:effectLst>
              </a:rPr>
              <a:t>?</a:t>
            </a:r>
            <a:endParaRPr lang="en-US" sz="11500" b="1" dirty="0">
              <a:solidFill>
                <a:srgbClr val="FF831D"/>
              </a:solidFill>
              <a:effectLst>
                <a:reflection blurRad="6350" stA="55000" endA="300" endPos="45500" dir="5400000" sy="-100000" algn="bl" rotWithShape="0"/>
              </a:effectLst>
            </a:endParaRPr>
          </a:p>
        </p:txBody>
      </p:sp>
      <p:sp>
        <p:nvSpPr>
          <p:cNvPr id="10" name="TextBox 9"/>
          <p:cNvSpPr txBox="1"/>
          <p:nvPr/>
        </p:nvSpPr>
        <p:spPr>
          <a:xfrm rot="19836951" flipH="1">
            <a:off x="7434275" y="1104110"/>
            <a:ext cx="949687" cy="249299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15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innerShdw blurRad="63500" dist="50800" dir="8100000">
                    <a:prstClr val="black">
                      <a:alpha val="50000"/>
                    </a:prstClr>
                  </a:innerShdw>
                  <a:reflection blurRad="6350" stA="55000" endA="300" endPos="45500" dir="5400000" sy="-100000" algn="bl" rotWithShape="0"/>
                </a:effectLst>
              </a:rPr>
              <a:t>?</a:t>
            </a:r>
            <a:endParaRPr lang="en-US" sz="15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innerShdw blurRad="63500" dist="50800" dir="8100000">
                  <a:prstClr val="black">
                    <a:alpha val="50000"/>
                  </a:prstClr>
                </a:innerShdw>
                <a:reflection blurRad="6350" stA="55000" endA="300" endPos="45500" dir="5400000" sy="-100000" algn="bl" rotWithShape="0"/>
              </a:effectLst>
            </a:endParaRPr>
          </a:p>
        </p:txBody>
      </p:sp>
      <p:sp>
        <p:nvSpPr>
          <p:cNvPr id="11" name="TextBox 10"/>
          <p:cNvSpPr txBox="1"/>
          <p:nvPr/>
        </p:nvSpPr>
        <p:spPr>
          <a:xfrm rot="2233443" flipH="1">
            <a:off x="2125085" y="1279146"/>
            <a:ext cx="584096" cy="924339"/>
          </a:xfrm>
          <a:prstGeom prst="rect">
            <a:avLst/>
          </a:prstGeom>
          <a:noFill/>
        </p:spPr>
        <p:txBody>
          <a:bodyPr wrap="square" rtlCol="0">
            <a:spAutoFit/>
            <a:scene3d>
              <a:camera prst="perspectiveHeroicExtremeLeftFacing"/>
              <a:lightRig rig="threePt" dir="t"/>
            </a:scene3d>
            <a:sp3d extrusionH="57150">
              <a:bevelT w="38100" h="38100"/>
            </a:sp3d>
          </a:bodyPr>
          <a:lstStyle/>
          <a:p>
            <a:r>
              <a:rPr lang="en-US" sz="5600" dirty="0" smtClean="0">
                <a:solidFill>
                  <a:schemeClr val="tx2">
                    <a:lumMod val="75000"/>
                  </a:schemeClr>
                </a:solidFill>
                <a:effectLst>
                  <a:reflection blurRad="6350" stA="55000" endA="300" endPos="45500" dir="5400000" sy="-100000" algn="bl" rotWithShape="0"/>
                </a:effectLst>
              </a:rPr>
              <a:t>?</a:t>
            </a:r>
            <a:endParaRPr lang="en-US" sz="5600" dirty="0">
              <a:solidFill>
                <a:schemeClr val="tx2">
                  <a:lumMod val="75000"/>
                </a:schemeClr>
              </a:solidFill>
              <a:effectLst>
                <a:reflection blurRad="6350" stA="55000" endA="300" endPos="45500" dir="5400000" sy="-100000" algn="bl" rotWithShape="0"/>
              </a:effectLst>
            </a:endParaRPr>
          </a:p>
        </p:txBody>
      </p:sp>
      <p:sp>
        <p:nvSpPr>
          <p:cNvPr id="12" name="TextBox 11"/>
          <p:cNvSpPr txBox="1"/>
          <p:nvPr/>
        </p:nvSpPr>
        <p:spPr>
          <a:xfrm rot="8530737" flipH="1">
            <a:off x="4871755" y="4985327"/>
            <a:ext cx="643173" cy="1569660"/>
          </a:xfrm>
          <a:prstGeom prst="rect">
            <a:avLst/>
          </a:prstGeom>
          <a:noFill/>
        </p:spPr>
        <p:txBody>
          <a:bodyPr wrap="square" rtlCol="0">
            <a:spAutoFit/>
            <a:scene3d>
              <a:camera prst="orthographicFront"/>
              <a:lightRig rig="threePt" dir="t"/>
            </a:scene3d>
            <a:sp3d extrusionH="57150">
              <a:bevelT w="38100" h="38100"/>
            </a:sp3d>
          </a:bodyPr>
          <a:lstStyle/>
          <a:p>
            <a:r>
              <a:rPr lang="en-US" sz="9600" dirty="0" smtClean="0">
                <a:solidFill>
                  <a:srgbClr val="FF4A37"/>
                </a:solidFill>
                <a:effectLst>
                  <a:reflection blurRad="6350" stA="60000" endA="900" endPos="60000" dist="29997" dir="5400000" sy="-100000" algn="bl" rotWithShape="0"/>
                </a:effectLst>
              </a:rPr>
              <a:t>?</a:t>
            </a:r>
            <a:endParaRPr lang="en-US" sz="9600" dirty="0">
              <a:solidFill>
                <a:srgbClr val="FF4A37"/>
              </a:solidFill>
              <a:effectLst>
                <a:reflection blurRad="6350" stA="60000" endA="900" endPos="60000" dist="29997" dir="5400000" sy="-100000" algn="bl" rotWithShape="0"/>
              </a:effectLst>
            </a:endParaRPr>
          </a:p>
        </p:txBody>
      </p:sp>
      <p:sp>
        <p:nvSpPr>
          <p:cNvPr id="13" name="TextBox 12"/>
          <p:cNvSpPr txBox="1"/>
          <p:nvPr/>
        </p:nvSpPr>
        <p:spPr>
          <a:xfrm rot="12627025" flipH="1">
            <a:off x="2726518" y="4450610"/>
            <a:ext cx="584096" cy="626166"/>
          </a:xfrm>
          <a:prstGeom prst="rect">
            <a:avLst/>
          </a:prstGeom>
          <a:noFill/>
        </p:spPr>
        <p:txBody>
          <a:bodyPr wrap="square" rtlCol="0">
            <a:spAutoFit/>
            <a:scene3d>
              <a:camera prst="orthographicFront"/>
              <a:lightRig rig="threePt" dir="t"/>
            </a:scene3d>
            <a:sp3d extrusionH="57150">
              <a:bevelT w="38100" h="38100"/>
            </a:sp3d>
          </a:bodyPr>
          <a:lstStyle/>
          <a:p>
            <a:r>
              <a:rPr lang="en-US" sz="3600" dirty="0" smtClean="0">
                <a:solidFill>
                  <a:schemeClr val="tx2">
                    <a:lumMod val="40000"/>
                    <a:lumOff val="60000"/>
                  </a:schemeClr>
                </a:solidFill>
                <a:effectLst>
                  <a:reflection blurRad="6350" stA="55000" endA="300" endPos="45500" dir="5400000" sy="-100000" algn="bl" rotWithShape="0"/>
                </a:effectLst>
              </a:rPr>
              <a:t>?</a:t>
            </a:r>
            <a:endParaRPr lang="en-US" sz="3600" dirty="0">
              <a:solidFill>
                <a:schemeClr val="tx2">
                  <a:lumMod val="40000"/>
                  <a:lumOff val="60000"/>
                </a:schemeClr>
              </a:solidFill>
              <a:effectLst>
                <a:reflection blurRad="6350" stA="55000" endA="300" endPos="45500" dir="5400000" sy="-100000" algn="bl" rotWithShape="0"/>
              </a:effectLst>
            </a:endParaRPr>
          </a:p>
        </p:txBody>
      </p:sp>
      <p:sp>
        <p:nvSpPr>
          <p:cNvPr id="15" name="TextBox 14"/>
          <p:cNvSpPr txBox="1"/>
          <p:nvPr/>
        </p:nvSpPr>
        <p:spPr>
          <a:xfrm rot="1186146" flipH="1">
            <a:off x="6185957" y="4402802"/>
            <a:ext cx="499379" cy="1107996"/>
          </a:xfrm>
          <a:prstGeom prst="rect">
            <a:avLst/>
          </a:prstGeom>
          <a:noFill/>
        </p:spPr>
        <p:txBody>
          <a:bodyPr wrap="square" rtlCol="0">
            <a:spAutoFit/>
            <a:scene3d>
              <a:camera prst="orthographicFront"/>
              <a:lightRig rig="threePt" dir="t"/>
            </a:scene3d>
            <a:sp3d extrusionH="57150">
              <a:bevelT w="69850" h="69850" prst="divot"/>
            </a:sp3d>
          </a:bodyPr>
          <a:lstStyle/>
          <a:p>
            <a:r>
              <a:rPr lang="en-US" sz="6600" dirty="0" smtClean="0">
                <a:solidFill>
                  <a:srgbClr val="9966FF"/>
                </a:solidFill>
                <a:effectLst>
                  <a:reflection blurRad="6350" stA="55000" endA="300" endPos="45500" dir="5400000" sy="-100000" algn="bl" rotWithShape="0"/>
                </a:effectLst>
              </a:rPr>
              <a:t>?</a:t>
            </a:r>
            <a:endParaRPr lang="en-US" sz="6600" dirty="0">
              <a:solidFill>
                <a:srgbClr val="9966FF"/>
              </a:solidFill>
              <a:effectLst>
                <a:reflection blurRad="6350" stA="55000" endA="300" endPos="45500" dir="5400000" sy="-100000" algn="bl" rotWithShape="0"/>
              </a:effectLst>
            </a:endParaRPr>
          </a:p>
        </p:txBody>
      </p:sp>
      <p:sp>
        <p:nvSpPr>
          <p:cNvPr id="14" name="TextBox 13"/>
          <p:cNvSpPr txBox="1"/>
          <p:nvPr/>
        </p:nvSpPr>
        <p:spPr>
          <a:xfrm rot="19460650" flipH="1">
            <a:off x="3074006" y="2284301"/>
            <a:ext cx="489197" cy="769441"/>
          </a:xfrm>
          <a:prstGeom prst="rect">
            <a:avLst/>
          </a:prstGeom>
          <a:noFill/>
        </p:spPr>
        <p:txBody>
          <a:bodyPr wrap="square" rtlCol="0">
            <a:prstTxWarp prst="textInflate">
              <a:avLst/>
            </a:prstTxWarp>
            <a:spAutoFit/>
            <a:scene3d>
              <a:camera prst="perspectiveRelaxedModerately"/>
              <a:lightRig rig="threePt" dir="t"/>
            </a:scene3d>
            <a:sp3d extrusionH="57150">
              <a:bevelT w="38100" h="38100"/>
            </a:sp3d>
          </a:bodyPr>
          <a:lstStyle/>
          <a:p>
            <a:r>
              <a:rPr lang="en-US" sz="4400" dirty="0" smtClean="0">
                <a:solidFill>
                  <a:srgbClr val="FF6699"/>
                </a:solidFill>
                <a:effectLst>
                  <a:reflection blurRad="6350" stA="55000" endA="300" endPos="45500" dir="5400000" sy="-100000" algn="bl" rotWithShape="0"/>
                </a:effectLst>
              </a:rPr>
              <a:t>?</a:t>
            </a:r>
            <a:endParaRPr lang="en-US" sz="4400" dirty="0">
              <a:solidFill>
                <a:srgbClr val="FF6699"/>
              </a:solidFill>
              <a:effectLst>
                <a:reflection blurRad="6350" stA="55000" endA="300" endPos="45500" dir="5400000" sy="-100000" algn="bl" rotWithShape="0"/>
              </a:effectLst>
            </a:endParaRPr>
          </a:p>
        </p:txBody>
      </p:sp>
      <p:sp>
        <p:nvSpPr>
          <p:cNvPr id="16" name="TextBox 15"/>
          <p:cNvSpPr txBox="1"/>
          <p:nvPr/>
        </p:nvSpPr>
        <p:spPr>
          <a:xfrm>
            <a:off x="6158093" y="6452660"/>
            <a:ext cx="2909707" cy="369332"/>
          </a:xfrm>
          <a:prstGeom prst="rect">
            <a:avLst/>
          </a:prstGeom>
          <a:noFill/>
        </p:spPr>
        <p:txBody>
          <a:bodyPr wrap="none" rtlCol="0">
            <a:spAutoFit/>
          </a:bodyPr>
          <a:lstStyle/>
          <a:p>
            <a:r>
              <a:rPr lang="en-US" sz="1800" b="1" dirty="0" smtClean="0">
                <a:hlinkClick r:id="rId2"/>
              </a:rPr>
              <a:t>http://academy.telerik.com</a:t>
            </a:r>
            <a:endParaRPr lang="en-US" sz="1800" b="1" dirty="0"/>
          </a:p>
        </p:txBody>
      </p:sp>
    </p:spTree>
    <p:extLst>
      <p:ext uri="{BB962C8B-B14F-4D97-AF65-F5344CB8AC3E}">
        <p14:creationId xmlns:p14="http://schemas.microsoft.com/office/powerpoint/2010/main" val="325706721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Telerik Master Template">
  <a:themeElements>
    <a:clrScheme name="Telerik Colors Theme">
      <a:dk1>
        <a:sysClr val="windowText" lastClr="000000"/>
      </a:dk1>
      <a:lt1>
        <a:srgbClr val="CCFF66"/>
      </a:lt1>
      <a:dk2>
        <a:srgbClr val="30356E"/>
      </a:dk2>
      <a:lt2>
        <a:srgbClr val="CCFF33"/>
      </a:lt2>
      <a:accent1>
        <a:srgbClr val="CC4757"/>
      </a:accent1>
      <a:accent2>
        <a:srgbClr val="FF6F61"/>
      </a:accent2>
      <a:accent3>
        <a:srgbClr val="FF953E"/>
      </a:accent3>
      <a:accent4>
        <a:srgbClr val="F8BD52"/>
      </a:accent4>
      <a:accent5>
        <a:srgbClr val="46A6BD"/>
      </a:accent5>
      <a:accent6>
        <a:srgbClr val="5488BC"/>
      </a:accent6>
      <a:hlink>
        <a:srgbClr val="76B200"/>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Deluxe</Template>
  <TotalTime>1205</TotalTime>
  <Words>1003</Words>
  <Application>Microsoft Office PowerPoint</Application>
  <PresentationFormat>On-screen Show (4:3)</PresentationFormat>
  <Paragraphs>210</Paragraphs>
  <Slides>32</Slides>
  <Notes>7</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Telerik Master Template</vt:lpstr>
      <vt:lpstr>Software Requirements from the Developer's Perspective</vt:lpstr>
      <vt:lpstr>Agenda</vt:lpstr>
      <vt:lpstr>Software Engineering</vt:lpstr>
      <vt:lpstr>What is Software Engineering?</vt:lpstr>
      <vt:lpstr>Software Engineering</vt:lpstr>
      <vt:lpstr>Software Development Activities</vt:lpstr>
      <vt:lpstr>Development Methodologies</vt:lpstr>
      <vt:lpstr>What is a Software  Development Methodology?</vt:lpstr>
      <vt:lpstr>Development Methodologies</vt:lpstr>
      <vt:lpstr>PowerPoint Presentation</vt:lpstr>
      <vt:lpstr>The Waterfall Process</vt:lpstr>
      <vt:lpstr>Agile Development</vt:lpstr>
      <vt:lpstr>The Agile Manifesto</vt:lpstr>
      <vt:lpstr>The Agile Spirit</vt:lpstr>
      <vt:lpstr>The Scrum Process Framework</vt:lpstr>
      <vt:lpstr>Software Requirements</vt:lpstr>
      <vt:lpstr>Software Requirements</vt:lpstr>
      <vt:lpstr>Requirements Analysis</vt:lpstr>
      <vt:lpstr>Software Requirements Specification (SRS)</vt:lpstr>
      <vt:lpstr>Software Requirements</vt:lpstr>
      <vt:lpstr>Software Requirements Specifications (SRS)</vt:lpstr>
      <vt:lpstr>Software Prototyping</vt:lpstr>
      <vt:lpstr>What is Software Prototype?</vt:lpstr>
      <vt:lpstr>UI Prototyping Tools</vt:lpstr>
      <vt:lpstr>UI Prototypes</vt:lpstr>
      <vt:lpstr>User Stories</vt:lpstr>
      <vt:lpstr>What is User Story?</vt:lpstr>
      <vt:lpstr>User Story – Example</vt:lpstr>
      <vt:lpstr>The 3C of the User Stories</vt:lpstr>
      <vt:lpstr>The INVEST Model</vt:lpstr>
      <vt:lpstr>User Stories</vt:lpstr>
      <vt:lpstr>Software Requirements from the Developer's Perspective</vt:lpstr>
    </vt:vector>
  </TitlesOfParts>
  <Company>Telerik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Bulgarian Universities for Software Engineering</dc:title>
  <dc:creator>Svetlin Nakov</dc:creator>
  <cp:keywords>universities in Bulgaria, software engineering, computer science, университети, компютърни науки, софтуерно инженерство, къде да учим?, ФМИ, ФМИ на СУ, НБУ, ТУ-София, работа, развитие</cp:keywords>
  <cp:lastModifiedBy>Svetlin Nakov</cp:lastModifiedBy>
  <cp:revision>461</cp:revision>
  <dcterms:created xsi:type="dcterms:W3CDTF">2007-12-08T16:03:35Z</dcterms:created>
  <dcterms:modified xsi:type="dcterms:W3CDTF">2012-03-12T16:22:10Z</dcterms:modified>
</cp:coreProperties>
</file>