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notesMasterIdLst>
    <p:notesMasterId r:id="rId23"/>
  </p:notesMasterIdLst>
  <p:handoutMasterIdLst>
    <p:handoutMasterId r:id="rId24"/>
  </p:handoutMasterIdLst>
  <p:sldIdLst>
    <p:sldId id="320" r:id="rId2"/>
    <p:sldId id="432" r:id="rId3"/>
    <p:sldId id="433" r:id="rId4"/>
    <p:sldId id="434" r:id="rId5"/>
    <p:sldId id="435" r:id="rId6"/>
    <p:sldId id="338" r:id="rId7"/>
    <p:sldId id="399" r:id="rId8"/>
    <p:sldId id="431" r:id="rId9"/>
    <p:sldId id="438" r:id="rId10"/>
    <p:sldId id="439" r:id="rId11"/>
    <p:sldId id="403" r:id="rId12"/>
    <p:sldId id="441" r:id="rId13"/>
    <p:sldId id="400" r:id="rId14"/>
    <p:sldId id="401" r:id="rId15"/>
    <p:sldId id="436" r:id="rId16"/>
    <p:sldId id="402" r:id="rId17"/>
    <p:sldId id="437" r:id="rId18"/>
    <p:sldId id="387" r:id="rId19"/>
    <p:sldId id="412" r:id="rId20"/>
    <p:sldId id="440" r:id="rId21"/>
    <p:sldId id="365" r:id="rId22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3EE9AB4-A2C6-45F1-8779-A8571FFC00FF}">
          <p14:sldIdLst>
            <p14:sldId id="320"/>
            <p14:sldId id="432"/>
            <p14:sldId id="433"/>
            <p14:sldId id="434"/>
            <p14:sldId id="435"/>
            <p14:sldId id="338"/>
            <p14:sldId id="399"/>
            <p14:sldId id="431"/>
            <p14:sldId id="438"/>
            <p14:sldId id="439"/>
            <p14:sldId id="403"/>
            <p14:sldId id="441"/>
            <p14:sldId id="400"/>
            <p14:sldId id="401"/>
            <p14:sldId id="436"/>
            <p14:sldId id="402"/>
            <p14:sldId id="437"/>
            <p14:sldId id="387"/>
            <p14:sldId id="412"/>
            <p14:sldId id="440"/>
            <p14:sldId id="36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8FFC8"/>
    <a:srgbClr val="FAF7C8"/>
    <a:srgbClr val="FAF8C8"/>
    <a:srgbClr val="F5FFC2"/>
    <a:srgbClr val="EBFFD2"/>
    <a:srgbClr val="EBFFDC"/>
    <a:srgbClr val="FAF8BE"/>
    <a:srgbClr val="FAF8D2"/>
    <a:srgbClr val="8CF4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53" autoAdjust="0"/>
    <p:restoredTop sz="94660" autoAdjust="0"/>
  </p:normalViewPr>
  <p:slideViewPr>
    <p:cSldViewPr>
      <p:cViewPr>
        <p:scale>
          <a:sx n="80" d="100"/>
          <a:sy n="80" d="100"/>
        </p:scale>
        <p:origin x="-1074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1998" y="-84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>
            <a:lvl1pPr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3BF7C7B5-275F-4D1F-9AB4-9255447DBC73}" type="datetimeFigureOut">
              <a:rPr lang="en-US"/>
              <a:pPr/>
              <a:t>12-Sep-11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3DADE544-1278-4EDA-8870-0A169B9A6D6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8414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>
            <a:lvl1pPr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9B46F231-FB2B-4655-A644-E2477325E686}" type="datetimeFigureOut">
              <a:rPr lang="en-US"/>
              <a:pPr/>
              <a:t>12-Sep-11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7388" y="4416425"/>
            <a:ext cx="5507037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6FB4F6EA-423E-42DF-9292-215E7D886C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1633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4F6EA-423E-42DF-9292-215E7D886C4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000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4F6EA-423E-42DF-9292-215E7D886C4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000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4F6EA-423E-42DF-9292-215E7D886C4E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000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lerik.com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lerik.com/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8"/>
          <p:cNvSpPr>
            <a:spLocks noGrp="1"/>
          </p:cNvSpPr>
          <p:nvPr>
            <p:ph type="ctrTitle" hasCustomPrompt="1"/>
          </p:nvPr>
        </p:nvSpPr>
        <p:spPr>
          <a:xfrm>
            <a:off x="457200" y="1524000"/>
            <a:ext cx="8229600" cy="1524000"/>
          </a:xfrm>
          <a:prstGeom prst="rect">
            <a:avLst/>
          </a:prstGeom>
        </p:spPr>
        <p:txBody>
          <a:bodyPr tIns="0" bIns="0" anchor="b" anchorCtr="0"/>
          <a:lstStyle>
            <a:lvl1pPr algn="r">
              <a:lnSpc>
                <a:spcPts val="5400"/>
              </a:lnSpc>
              <a:defRPr sz="5400" cap="none" baseline="0">
                <a:solidFill>
                  <a:srgbClr val="D4FF5B"/>
                </a:solidFill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0000" endPos="50000" dist="12700" dir="5400000" sy="-100000" algn="bl" rotWithShape="0"/>
                </a:effectLst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457200" y="3240880"/>
            <a:ext cx="8229600" cy="569120"/>
          </a:xfrm>
          <a:prstGeom prst="rect">
            <a:avLst/>
          </a:prstGeom>
        </p:spPr>
        <p:txBody>
          <a:bodyPr lIns="90000" tIns="0" rIns="90000" bIns="0" anchor="ctr" anchorCtr="0"/>
          <a:lstStyle>
            <a:lvl1pPr marL="0" indent="0" algn="r">
              <a:buNone/>
              <a:defRPr sz="2800">
                <a:solidFill>
                  <a:srgbClr val="FAF8C8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 smtClean="0"/>
              <a:t>Presentation Subtitle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667000" y="4114800"/>
            <a:ext cx="6248400" cy="0"/>
          </a:xfrm>
          <a:prstGeom prst="line">
            <a:avLst/>
          </a:prstGeom>
          <a:ln w="38100" cap="rnd">
            <a:solidFill>
              <a:schemeClr val="accent5">
                <a:lumMod val="20000"/>
                <a:lumOff val="80000"/>
                <a:alpha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224046"/>
            <a:ext cx="335280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2800" b="1" kern="1200" dirty="0" smtClean="0">
                <a:solidFill>
                  <a:srgbClr val="DEFF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Author Name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5757446"/>
            <a:ext cx="209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800" b="1" kern="1200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algn="l"/>
            <a:r>
              <a:rPr lang="en-US" sz="1800" b="1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Telerik Corporation</a:t>
            </a:r>
            <a:endParaRPr lang="en-US" sz="1800" b="1" dirty="0">
              <a:solidFill>
                <a:srgbClr val="0EFE5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6062246"/>
            <a:ext cx="17079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600" b="1" kern="1200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algn="l"/>
            <a:r>
              <a:rPr lang="en-US" sz="1600" b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www.telerik.com</a:t>
            </a:r>
            <a:endParaRPr lang="en-US" sz="1600" b="1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667000" y="4114800"/>
            <a:ext cx="6248400" cy="0"/>
          </a:xfrm>
          <a:prstGeom prst="line">
            <a:avLst/>
          </a:prstGeom>
          <a:ln w="38100" cap="rnd">
            <a:solidFill>
              <a:schemeClr val="accent5">
                <a:lumMod val="20000"/>
                <a:lumOff val="80000"/>
                <a:alpha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762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r" rt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lang="en-US" sz="4000" b="1" kern="1200" baseline="0" dirty="0">
                <a:ln w="500"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0000" endPos="50000" dist="127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066800"/>
            <a:ext cx="8686800" cy="5638800"/>
          </a:xfrm>
          <a:prstGeom prst="rect">
            <a:avLst/>
          </a:prstGeom>
        </p:spPr>
        <p:txBody>
          <a:bodyPr/>
          <a:lstStyle>
            <a:lvl1pPr marL="282575" indent="-282575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tabLst>
                <a:tab pos="282575" algn="l"/>
              </a:tabLst>
              <a:defRPr sz="3200">
                <a:solidFill>
                  <a:srgbClr val="EBFFD2"/>
                </a:solidFill>
              </a:defRPr>
            </a:lvl1pPr>
            <a:lvl2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8FD600"/>
              </a:buClr>
              <a:defRPr sz="3000">
                <a:solidFill>
                  <a:schemeClr val="tx1">
                    <a:lumMod val="40000"/>
                    <a:lumOff val="60000"/>
                  </a:schemeClr>
                </a:solidFill>
              </a:defRPr>
            </a:lvl2pPr>
            <a:lvl3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FAD9F"/>
              </a:buClr>
              <a:defRPr sz="2800">
                <a:solidFill>
                  <a:srgbClr val="F5FFC2"/>
                </a:solidFill>
              </a:defRPr>
            </a:lvl3pPr>
            <a:lvl4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ACF82"/>
              </a:buClr>
              <a:defRPr sz="2600">
                <a:solidFill>
                  <a:schemeClr val="tx1">
                    <a:lumMod val="40000"/>
                    <a:lumOff val="60000"/>
                  </a:schemeClr>
                </a:solidFill>
              </a:defRPr>
            </a:lvl4pPr>
            <a:lvl5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defRPr sz="2400">
                <a:solidFill>
                  <a:schemeClr val="tx1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10600" y="6553200"/>
            <a:ext cx="457200" cy="228600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/>
            </a:lvl1pPr>
          </a:lstStyle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609600" y="2743201"/>
            <a:ext cx="7924800" cy="685800"/>
          </a:xfrm>
          <a:prstGeom prst="rect">
            <a:avLst/>
          </a:prstGeom>
        </p:spPr>
        <p:txBody>
          <a:bodyPr tIns="0" bIns="0" anchor="ctr" anchorCtr="0"/>
          <a:lstStyle>
            <a:lvl1pPr algn="ctr">
              <a:lnSpc>
                <a:spcPts val="5000"/>
              </a:lnSpc>
              <a:defRPr sz="5000" cap="none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0000" endPos="50000" dist="12700" dir="5400000" sy="-100000" algn="bl" rotWithShape="0"/>
                </a:effectLst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609600" y="3469480"/>
            <a:ext cx="7924800" cy="5691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defRPr lang="en-US" sz="2800" b="1" kern="1200" baseline="0" dirty="0">
                <a:solidFill>
                  <a:srgbClr val="FAF7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 smtClean="0"/>
              <a:t>Section Subtitle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urce Code 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762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ts val="4000"/>
              </a:lnSpc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0000" endPos="50000" dist="12700" dir="5400000" sy="-100000" algn="bl" rotWithShape="0"/>
                </a:effectLst>
              </a:defRPr>
            </a:lvl1pPr>
          </a:lstStyle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066800"/>
            <a:ext cx="8686800" cy="579646"/>
          </a:xfrm>
          <a:prstGeom prst="rect">
            <a:avLst/>
          </a:prstGeom>
        </p:spPr>
        <p:txBody>
          <a:bodyPr>
            <a:spAutoFit/>
          </a:bodyPr>
          <a:lstStyle>
            <a:lvl1pPr marL="319088" marR="0" indent="-3190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6A6BD">
                  <a:lumMod val="40000"/>
                  <a:lumOff val="60000"/>
                </a:srgbClr>
              </a:buClr>
              <a:buSzPct val="70000"/>
              <a:buFont typeface="Wingdings 2" pitchFamily="18" charset="2"/>
              <a:buChar char=""/>
              <a:tabLst/>
              <a:defRPr sz="3000" baseline="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  <a:lvl2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8FD600"/>
              </a:buClr>
              <a:defRPr sz="3000">
                <a:solidFill>
                  <a:schemeClr val="tx1">
                    <a:lumMod val="40000"/>
                    <a:lumOff val="60000"/>
                  </a:schemeClr>
                </a:solidFill>
              </a:defRPr>
            </a:lvl2pPr>
            <a:lvl3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FAD9F"/>
              </a:buClr>
              <a:defRPr sz="2800">
                <a:solidFill>
                  <a:schemeClr val="tx1">
                    <a:lumMod val="40000"/>
                    <a:lumOff val="60000"/>
                  </a:schemeClr>
                </a:solidFill>
              </a:defRPr>
            </a:lvl3pPr>
            <a:lvl4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ACF82"/>
              </a:buClr>
              <a:defRPr sz="2600">
                <a:solidFill>
                  <a:schemeClr val="tx1">
                    <a:lumMod val="40000"/>
                    <a:lumOff val="60000"/>
                  </a:schemeClr>
                </a:solidFill>
              </a:defRPr>
            </a:lvl4pPr>
            <a:lvl5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defRPr sz="2400">
                <a:solidFill>
                  <a:schemeClr val="tx1">
                    <a:lumMod val="40000"/>
                    <a:lumOff val="60000"/>
                  </a:schemeClr>
                </a:solidFill>
              </a:defRPr>
            </a:lvl5pPr>
          </a:lstStyle>
          <a:p>
            <a:pPr marL="319088" marR="0" lvl="0" indent="-3190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6A6BD">
                  <a:lumMod val="40000"/>
                  <a:lumOff val="60000"/>
                </a:srgbClr>
              </a:buClr>
              <a:buSzPct val="70000"/>
              <a:buFont typeface="Wingdings 2" pitchFamily="18" charset="2"/>
              <a:buChar char="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FF6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First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828800"/>
            <a:ext cx="8153400" cy="470898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lang="en-US" sz="2000" smtClean="0">
                <a:solidFill>
                  <a:srgbClr val="8CF4F2"/>
                </a:solidFill>
                <a:latin typeface="Consolas" pitchFamily="49" charset="0"/>
                <a:cs typeface="Consolas" pitchFamily="49" charset="0"/>
              </a:defRPr>
            </a:lvl1pPr>
          </a:lstStyle>
          <a:p>
            <a:pPr lvl="0"/>
            <a:r>
              <a:rPr lang="en-US" noProof="1" smtClean="0"/>
              <a:t>Source code box</a:t>
            </a:r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1524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r" rt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lang="en-US" sz="4000" b="1" kern="1200" baseline="0" dirty="0">
                <a:ln w="500"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0000" endPos="50000" dist="127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295400" y="2438400"/>
            <a:ext cx="6400800" cy="2097345"/>
          </a:xfrm>
          <a:prstGeom prst="rect">
            <a:avLst/>
          </a:prstGeom>
        </p:spPr>
        <p:txBody>
          <a:bodyPr anchor="ctr" anchorCtr="0"/>
          <a:lstStyle/>
          <a:p>
            <a:pPr marL="319088" marR="0" lvl="0" indent="-319088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lang="en-US" sz="8000" b="1" kern="1200" dirty="0" smtClean="0">
                <a:solidFill>
                  <a:srgbClr val="E8FF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Questions?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295400" y="2438400"/>
            <a:ext cx="6400800" cy="2097345"/>
          </a:xfrm>
          <a:prstGeom prst="rect">
            <a:avLst/>
          </a:prstGeom>
        </p:spPr>
        <p:txBody>
          <a:bodyPr anchor="ctr" anchorCtr="0"/>
          <a:lstStyle/>
          <a:p>
            <a:pPr marL="319088" marR="0" lvl="0" indent="-319088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lang="en-US" sz="8000" b="1" kern="1200" dirty="0" smtClean="0">
                <a:solidFill>
                  <a:srgbClr val="E8FF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Questions?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8"/>
          <p:cNvSpPr>
            <a:spLocks noGrp="1"/>
          </p:cNvSpPr>
          <p:nvPr>
            <p:ph type="ctrTitle" hasCustomPrompt="1"/>
          </p:nvPr>
        </p:nvSpPr>
        <p:spPr>
          <a:xfrm>
            <a:off x="457200" y="1524000"/>
            <a:ext cx="8229600" cy="1524000"/>
          </a:xfrm>
          <a:prstGeom prst="rect">
            <a:avLst/>
          </a:prstGeom>
        </p:spPr>
        <p:txBody>
          <a:bodyPr tIns="0" bIns="0" anchor="b" anchorCtr="0"/>
          <a:lstStyle>
            <a:lvl1pPr algn="r">
              <a:lnSpc>
                <a:spcPts val="5400"/>
              </a:lnSpc>
              <a:defRPr sz="5400" cap="none" baseline="0">
                <a:solidFill>
                  <a:srgbClr val="D4FF5B"/>
                </a:solidFill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5000" endPos="49000" dist="5000" dir="5400000" sy="-100000" algn="bl" rotWithShape="0"/>
                </a:effectLst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457200" y="3240880"/>
            <a:ext cx="8229600" cy="5691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2800">
                <a:solidFill>
                  <a:srgbClr val="FAF8C8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 smtClean="0"/>
              <a:t>Presentation Subtitle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2667000" y="4114800"/>
            <a:ext cx="6248400" cy="0"/>
          </a:xfrm>
          <a:prstGeom prst="line">
            <a:avLst/>
          </a:prstGeom>
          <a:ln w="38100" cap="rnd">
            <a:solidFill>
              <a:schemeClr val="accent5">
                <a:lumMod val="20000"/>
                <a:lumOff val="80000"/>
                <a:alpha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224046"/>
            <a:ext cx="335280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2800" b="1" kern="1200" dirty="0" smtClean="0">
                <a:solidFill>
                  <a:srgbClr val="DEFF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Author Name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5757446"/>
            <a:ext cx="209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800" b="1" kern="1200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algn="l"/>
            <a:r>
              <a:rPr lang="en-US" sz="1800" b="1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Telerik Corporation</a:t>
            </a:r>
            <a:endParaRPr lang="en-US" sz="1800" b="1" dirty="0">
              <a:solidFill>
                <a:srgbClr val="0EFE5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6062246"/>
            <a:ext cx="17079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600" b="1" kern="1200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algn="l"/>
            <a:r>
              <a:rPr lang="en-US" sz="1600" b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www.telerik.com</a:t>
            </a:r>
            <a:endParaRPr lang="en-US" sz="1600" b="1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urce Code 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762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066800"/>
            <a:ext cx="8686800" cy="579646"/>
          </a:xfrm>
          <a:prstGeom prst="rect">
            <a:avLst/>
          </a:prstGeom>
        </p:spPr>
        <p:txBody>
          <a:bodyPr>
            <a:spAutoFit/>
          </a:bodyPr>
          <a:lstStyle>
            <a:lvl1pPr marL="282575" indent="-282575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None/>
              <a:tabLst>
                <a:tab pos="282575" algn="l"/>
              </a:tabLst>
              <a:defRPr sz="3000" baseline="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  <a:lvl2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8FD600"/>
              </a:buClr>
              <a:defRPr sz="3000">
                <a:solidFill>
                  <a:schemeClr val="tx1">
                    <a:lumMod val="40000"/>
                    <a:lumOff val="60000"/>
                  </a:schemeClr>
                </a:solidFill>
              </a:defRPr>
            </a:lvl2pPr>
            <a:lvl3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FAD9F"/>
              </a:buClr>
              <a:defRPr sz="2800">
                <a:solidFill>
                  <a:schemeClr val="tx1">
                    <a:lumMod val="40000"/>
                    <a:lumOff val="60000"/>
                  </a:schemeClr>
                </a:solidFill>
              </a:defRPr>
            </a:lvl3pPr>
            <a:lvl4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ACF82"/>
              </a:buClr>
              <a:defRPr sz="2600">
                <a:solidFill>
                  <a:schemeClr val="tx1">
                    <a:lumMod val="40000"/>
                    <a:lumOff val="60000"/>
                  </a:schemeClr>
                </a:solidFill>
              </a:defRPr>
            </a:lvl4pPr>
            <a:lvl5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defRPr sz="2400">
                <a:solidFill>
                  <a:schemeClr val="tx1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Example description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42900" y="1828800"/>
            <a:ext cx="8382000" cy="452431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lang="en-US" sz="1800" smtClean="0">
                <a:solidFill>
                  <a:srgbClr val="8CF4F2"/>
                </a:solidFill>
                <a:latin typeface="Consolas" pitchFamily="49" charset="0"/>
                <a:cs typeface="Consolas" pitchFamily="49" charset="0"/>
              </a:defRPr>
            </a:lvl1pPr>
          </a:lstStyle>
          <a:p>
            <a:pPr lvl="0"/>
            <a:r>
              <a:rPr lang="en-US" noProof="1" smtClean="0"/>
              <a:t>Source code box</a:t>
            </a:r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estio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1524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1295400" y="2438400"/>
            <a:ext cx="6400800" cy="2097345"/>
          </a:xfrm>
          <a:prstGeom prst="rect">
            <a:avLst/>
          </a:prstGeom>
        </p:spPr>
        <p:txBody>
          <a:bodyPr anchor="ctr" anchorCtr="0"/>
          <a:lstStyle/>
          <a:p>
            <a:pPr marL="319088" marR="0" lvl="0" indent="-319088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lang="en-US" sz="8000" b="1" kern="1200" dirty="0" smtClean="0">
                <a:solidFill>
                  <a:srgbClr val="E8FF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Questions?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65000"/>
                <a:lumOff val="35000"/>
              </a:schemeClr>
            </a:gs>
            <a:gs pos="83000">
              <a:schemeClr val="bg1"/>
            </a:gs>
          </a:gsLst>
          <a:path path="circle">
            <a:fillToRect l="20000" t="30000" r="135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ocument 6"/>
          <p:cNvSpPr/>
          <p:nvPr/>
        </p:nvSpPr>
        <p:spPr>
          <a:xfrm rot="10800000">
            <a:off x="1" y="411366"/>
            <a:ext cx="9144000" cy="5562705"/>
          </a:xfrm>
          <a:custGeom>
            <a:avLst/>
            <a:gdLst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25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10056" y="24231"/>
                  <a:pt x="0" y="2025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85000"/>
                  <a:lumOff val="1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Flowchart: Document 7"/>
          <p:cNvSpPr/>
          <p:nvPr/>
        </p:nvSpPr>
        <p:spPr>
          <a:xfrm rot="10800000">
            <a:off x="1" y="609600"/>
            <a:ext cx="9144000" cy="4480425"/>
          </a:xfrm>
          <a:custGeom>
            <a:avLst/>
            <a:gdLst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03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8684" y="24776"/>
                  <a:pt x="0" y="2003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65000"/>
                  <a:lumOff val="3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53200"/>
            <a:ext cx="457200" cy="228600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/>
            </a:lvl1pPr>
          </a:lstStyle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lowchart: Document 6"/>
          <p:cNvSpPr/>
          <p:nvPr userDrawn="1"/>
        </p:nvSpPr>
        <p:spPr>
          <a:xfrm rot="10800000">
            <a:off x="1" y="411366"/>
            <a:ext cx="9144000" cy="5562705"/>
          </a:xfrm>
          <a:custGeom>
            <a:avLst/>
            <a:gdLst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25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10056" y="24231"/>
                  <a:pt x="0" y="2025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85000"/>
                  <a:lumOff val="1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Flowchart: Document 7"/>
          <p:cNvSpPr/>
          <p:nvPr userDrawn="1"/>
        </p:nvSpPr>
        <p:spPr>
          <a:xfrm rot="10800000">
            <a:off x="1" y="609600"/>
            <a:ext cx="9144000" cy="4480425"/>
          </a:xfrm>
          <a:custGeom>
            <a:avLst/>
            <a:gdLst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03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8684" y="24776"/>
                  <a:pt x="0" y="2003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65000"/>
                  <a:lumOff val="3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5" name="Picture 3" descr="C:\Trash\Kids-Academy-Logo.png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869" y="118732"/>
            <a:ext cx="2057399" cy="744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01" r:id="rId7"/>
    <p:sldLayoutId id="2147483703" r:id="rId8"/>
    <p:sldLayoutId id="2147483702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lnSpc>
          <a:spcPts val="4400"/>
        </a:lnSpc>
        <a:spcBef>
          <a:spcPct val="0"/>
        </a:spcBef>
        <a:spcAft>
          <a:spcPct val="0"/>
        </a:spcAft>
        <a:defRPr sz="4400" b="1" kern="1200" baseline="0">
          <a:ln w="500">
            <a:noFill/>
          </a:ln>
          <a:solidFill>
            <a:schemeClr val="tx2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9pPr>
    </p:titleStyle>
    <p:bodyStyle>
      <a:lvl1pPr marL="319088" indent="-319088" algn="l" rtl="0" eaLnBrk="1" fontAlgn="base" hangingPunct="1">
        <a:spcBef>
          <a:spcPct val="20000"/>
        </a:spcBef>
        <a:spcAft>
          <a:spcPct val="0"/>
        </a:spcAft>
        <a:buClr>
          <a:schemeClr val="accent5">
            <a:lumMod val="40000"/>
            <a:lumOff val="60000"/>
          </a:schemeClr>
        </a:buClr>
        <a:buSzPct val="70000"/>
        <a:buFont typeface="Wingdings 2" pitchFamily="18" charset="2"/>
        <a:buChar char=""/>
        <a:defRPr sz="32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0238" indent="-273050" algn="l" rtl="0" eaLnBrk="1" fontAlgn="base" hangingPunct="1">
        <a:spcBef>
          <a:spcPct val="20000"/>
        </a:spcBef>
        <a:spcAft>
          <a:spcPct val="0"/>
        </a:spcAft>
        <a:buClr>
          <a:schemeClr val="accent2">
            <a:lumMod val="60000"/>
            <a:lumOff val="40000"/>
          </a:schemeClr>
        </a:buClr>
        <a:buFont typeface="Wingdings 2" pitchFamily="18" charset="2"/>
        <a:buChar char=""/>
        <a:defRPr sz="30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22338" indent="-273050" algn="l" rtl="0" eaLnBrk="1" fontAlgn="base" hangingPunct="1">
        <a:spcBef>
          <a:spcPct val="20000"/>
        </a:spcBef>
        <a:spcAft>
          <a:spcPct val="0"/>
        </a:spcAft>
        <a:buClr>
          <a:schemeClr val="tx1">
            <a:lumMod val="50000"/>
          </a:schemeClr>
        </a:buClr>
        <a:buFont typeface="Wingdings 2" pitchFamily="18" charset="2"/>
        <a:buChar char=""/>
        <a:defRPr sz="28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87450" indent="-228600" algn="l" rtl="0" eaLnBrk="1" fontAlgn="base" hangingPunct="1">
        <a:spcBef>
          <a:spcPct val="20000"/>
        </a:spcBef>
        <a:spcAft>
          <a:spcPct val="0"/>
        </a:spcAft>
        <a:buClr>
          <a:srgbClr val="F8BD52"/>
        </a:buClr>
        <a:buFont typeface="Wingdings 2" pitchFamily="18" charset="2"/>
        <a:buChar char=""/>
        <a:defRPr sz="26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25575" indent="-228600" algn="l" rtl="0" eaLnBrk="1" fontAlgn="base" hangingPunct="1">
        <a:spcBef>
          <a:spcPct val="20000"/>
        </a:spcBef>
        <a:spcAft>
          <a:spcPct val="0"/>
        </a:spcAft>
        <a:buClr>
          <a:srgbClr val="46A6BD"/>
        </a:buClr>
        <a:buFont typeface="Wingdings 2" pitchFamily="18" charset="2"/>
        <a:buChar char=""/>
        <a:defRPr sz="24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673352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11096" indent="-228600" algn="l" rtl="0" eaLnBrk="1" latinLnBrk="0" hangingPunct="1">
        <a:spcBef>
          <a:spcPct val="20000"/>
        </a:spcBef>
        <a:buClr>
          <a:schemeClr val="tx2"/>
        </a:buClr>
        <a:buFont typeface="Wingdings 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21408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22576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telerik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nakov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academy@telerik.com" TargetMode="External"/><Relationship Id="rId2" Type="http://schemas.openxmlformats.org/officeDocument/2006/relationships/hyperlink" Target="http://www.telerik-kid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bissy_y@yahoo.com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lerik-kids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676400"/>
            <a:ext cx="8229600" cy="1524000"/>
          </a:xfrm>
        </p:spPr>
        <p:txBody>
          <a:bodyPr/>
          <a:lstStyle/>
          <a:p>
            <a:r>
              <a:rPr lang="en-US" dirty="0" smtClean="0"/>
              <a:t>Telerik Kids Academy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4700" y="3317080"/>
            <a:ext cx="8153400" cy="569120"/>
          </a:xfrm>
        </p:spPr>
        <p:txBody>
          <a:bodyPr/>
          <a:lstStyle/>
          <a:p>
            <a:r>
              <a:rPr lang="bg-BG" dirty="0" smtClean="0"/>
              <a:t>Мрежа от школи по програмиране за деца</a:t>
            </a:r>
            <a:endParaRPr lang="bg-B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4622" y="5224046"/>
            <a:ext cx="3352800" cy="523220"/>
          </a:xfrm>
        </p:spPr>
        <p:txBody>
          <a:bodyPr/>
          <a:lstStyle/>
          <a:p>
            <a:r>
              <a:rPr lang="bg-BG" dirty="0" smtClean="0"/>
              <a:t>Светлин Наков</a:t>
            </a:r>
            <a:endParaRPr lang="bg-BG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7200" y="5757446"/>
            <a:ext cx="2090957" cy="369332"/>
          </a:xfrm>
        </p:spPr>
        <p:txBody>
          <a:bodyPr/>
          <a:lstStyle/>
          <a:p>
            <a:r>
              <a:rPr lang="en-US" dirty="0" smtClean="0"/>
              <a:t>Telerik Corporation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noProof="1" smtClean="0">
                <a:hlinkClick r:id="rId2"/>
              </a:rPr>
              <a:t>www.telerik.com</a:t>
            </a:r>
            <a:endParaRPr lang="en-US" noProof="1"/>
          </a:p>
        </p:txBody>
      </p:sp>
      <p:pic>
        <p:nvPicPr>
          <p:cNvPr id="8" name="Picture 2" descr="http://www.nextgenpe.com/media/focus-area-images/NGPE/issue-6/Technology_solutions_SM_FO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4612192"/>
            <a:ext cx="4686300" cy="1707152"/>
          </a:xfrm>
          <a:prstGeom prst="roundRect">
            <a:avLst>
              <a:gd name="adj" fmla="val 5456"/>
            </a:avLst>
          </a:prstGeom>
          <a:noFill/>
        </p:spPr>
      </p:pic>
      <p:pic>
        <p:nvPicPr>
          <p:cNvPr id="9" name="Picture 4" descr="C:\NAKOV\Telerik-Academy-Course-2009\Telerik-Academy-logo-large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2099" y="457200"/>
            <a:ext cx="3130885" cy="914400"/>
          </a:xfrm>
          <a:prstGeom prst="roundRect">
            <a:avLst>
              <a:gd name="adj" fmla="val 5054"/>
            </a:avLst>
          </a:prstGeom>
          <a:noFill/>
        </p:spPr>
      </p:pic>
      <p:sp>
        <p:nvSpPr>
          <p:cNvPr id="11" name="TextBox 10"/>
          <p:cNvSpPr txBox="1"/>
          <p:nvPr/>
        </p:nvSpPr>
        <p:spPr>
          <a:xfrm rot="162465">
            <a:off x="466998" y="1451973"/>
            <a:ext cx="4588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800" b="1" dirty="0" smtClean="0">
                <a:ln w="1905"/>
                <a:solidFill>
                  <a:schemeClr val="tx1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http://www.telerik-kids.com</a:t>
            </a:r>
            <a:endParaRPr lang="bg-BG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3601"/>
            <a:ext cx="8229600" cy="685800"/>
          </a:xfrm>
        </p:spPr>
        <p:txBody>
          <a:bodyPr/>
          <a:lstStyle/>
          <a:p>
            <a:r>
              <a:rPr lang="bg-BG" dirty="0" smtClean="0"/>
              <a:t>Телерик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859880"/>
            <a:ext cx="8229600" cy="569120"/>
          </a:xfrm>
        </p:spPr>
        <p:txBody>
          <a:bodyPr/>
          <a:lstStyle/>
          <a:p>
            <a:r>
              <a:rPr lang="bg-BG" dirty="0" smtClean="0"/>
              <a:t>Световна софтуерна компания с 450 служители</a:t>
            </a:r>
            <a:endParaRPr lang="en-US" dirty="0"/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733800"/>
            <a:ext cx="8097730" cy="2521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http://4.bp.blogspot.com/_yQ37vH5-Ngc/SqkyXD58z-I/AAAAAAAAAMk/LyoZqEZlQpM/s320/000f6a17_medium.jpe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5200" y="304800"/>
            <a:ext cx="1447800" cy="1508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C:\NAKOV\Training-Resources\Telerik-templates\Telerik-Logos\logoBig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905" t="-8211" r="-2928" b="-8211"/>
          <a:stretch/>
        </p:blipFill>
        <p:spPr bwMode="auto">
          <a:xfrm>
            <a:off x="3044042" y="526288"/>
            <a:ext cx="3051958" cy="1150112"/>
          </a:xfrm>
          <a:prstGeom prst="roundRect">
            <a:avLst>
              <a:gd name="adj" fmla="val 11582"/>
            </a:avLst>
          </a:prstGeom>
          <a:solidFill>
            <a:srgbClr val="FFFFFF"/>
          </a:solidFill>
          <a:extLst/>
        </p:spPr>
      </p:pic>
    </p:spTree>
    <p:extLst>
      <p:ext uri="{BB962C8B-B14F-4D97-AF65-F5344CB8AC3E}">
        <p14:creationId xmlns:p14="http://schemas.microsoft.com/office/powerpoint/2010/main" val="143407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Телерик АД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715000"/>
          </a:xfrm>
        </p:spPr>
        <p:txBody>
          <a:bodyPr/>
          <a:lstStyle/>
          <a:p>
            <a:pPr>
              <a:lnSpc>
                <a:spcPct val="100000"/>
              </a:lnSpc>
              <a:tabLst/>
            </a:pPr>
            <a:r>
              <a:rPr lang="bg-BG" dirty="0" smtClean="0"/>
              <a:t>Кои са Телерик?</a:t>
            </a:r>
          </a:p>
          <a:p>
            <a:pPr lvl="1">
              <a:lnSpc>
                <a:spcPct val="100000"/>
              </a:lnSpc>
            </a:pPr>
            <a:r>
              <a:rPr lang="bg-BG" dirty="0" smtClean="0"/>
              <a:t>Телерик е водеща световна софтуерна фирма</a:t>
            </a:r>
          </a:p>
          <a:p>
            <a:pPr lvl="1">
              <a:lnSpc>
                <a:spcPct val="100000"/>
              </a:lnSpc>
            </a:pPr>
            <a:r>
              <a:rPr lang="bg-BG" dirty="0" smtClean="0"/>
              <a:t>Произвежда софтуерни продукти и системи, компоненти, </a:t>
            </a:r>
            <a:r>
              <a:rPr lang="en-US" dirty="0" smtClean="0"/>
              <a:t>CMS </a:t>
            </a:r>
            <a:r>
              <a:rPr lang="bg-BG" dirty="0" smtClean="0"/>
              <a:t>системи, инструменти за </a:t>
            </a:r>
            <a:r>
              <a:rPr lang="en-US" dirty="0" smtClean="0"/>
              <a:t>.NET </a:t>
            </a:r>
            <a:r>
              <a:rPr lang="bg-BG" dirty="0" smtClean="0"/>
              <a:t>софтуерни разработчици</a:t>
            </a:r>
          </a:p>
          <a:p>
            <a:pPr>
              <a:lnSpc>
                <a:spcPct val="100000"/>
              </a:lnSpc>
            </a:pPr>
            <a:r>
              <a:rPr lang="bg-BG" dirty="0" smtClean="0"/>
              <a:t>Централата на Телерик е в България</a:t>
            </a:r>
          </a:p>
          <a:p>
            <a:pPr lvl="1">
              <a:lnSpc>
                <a:spcPct val="100000"/>
              </a:lnSpc>
            </a:pPr>
            <a:r>
              <a:rPr lang="bg-BG" dirty="0" smtClean="0"/>
              <a:t>Офиси на 3 континента</a:t>
            </a:r>
          </a:p>
          <a:p>
            <a:pPr lvl="2">
              <a:lnSpc>
                <a:spcPct val="100000"/>
              </a:lnSpc>
            </a:pPr>
            <a:r>
              <a:rPr lang="bg-BG" dirty="0" smtClean="0"/>
              <a:t>САЩ, Великобритания, </a:t>
            </a:r>
            <a:br>
              <a:rPr lang="bg-BG" dirty="0" smtClean="0"/>
            </a:br>
            <a:r>
              <a:rPr lang="bg-BG" dirty="0" smtClean="0"/>
              <a:t>Германия, Австралия, Канада</a:t>
            </a:r>
          </a:p>
          <a:p>
            <a:pPr>
              <a:lnSpc>
                <a:spcPct val="100000"/>
              </a:lnSpc>
            </a:pPr>
            <a:r>
              <a:rPr lang="bg-BG" dirty="0" smtClean="0"/>
              <a:t>Работодател №</a:t>
            </a:r>
            <a:r>
              <a:rPr lang="bg-BG" dirty="0" smtClean="0">
                <a:latin typeface="Consolas" pitchFamily="49" charset="0"/>
                <a:cs typeface="Consolas" pitchFamily="49" charset="0"/>
              </a:rPr>
              <a:t>1</a:t>
            </a:r>
            <a:r>
              <a:rPr lang="bg-BG" dirty="0" smtClean="0"/>
              <a:t> за България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29698" name="Picture 2" descr="http://media.sagabg.net/img/thumbs/2008/11/19/telerik_jpg_606x606_q85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6708" y="4876800"/>
            <a:ext cx="2334570" cy="15102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38825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Академия на Телерик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43100"/>
            <a:ext cx="8686800" cy="5715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bg-BG" sz="30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Академията на Телерик</a:t>
            </a:r>
            <a:r>
              <a:rPr lang="bg-BG" sz="3000" dirty="0" smtClean="0"/>
              <a:t> е най-големият </a:t>
            </a:r>
            <a:r>
              <a:rPr lang="bg-BG" sz="3000" dirty="0"/>
              <a:t>български частен учебен </a:t>
            </a:r>
            <a:r>
              <a:rPr lang="bg-BG" sz="3000" dirty="0" smtClean="0"/>
              <a:t>център по програмиране и софтуерни технологии</a:t>
            </a:r>
          </a:p>
          <a:p>
            <a:pPr lvl="1">
              <a:lnSpc>
                <a:spcPct val="100000"/>
              </a:lnSpc>
            </a:pPr>
            <a:r>
              <a:rPr lang="bg-BG" sz="2800" dirty="0" smtClean="0"/>
              <a:t>Безплатни курсове и обучения за програмисти</a:t>
            </a:r>
          </a:p>
          <a:p>
            <a:pPr lvl="2">
              <a:lnSpc>
                <a:spcPct val="100000"/>
              </a:lnSpc>
            </a:pPr>
            <a:r>
              <a:rPr lang="bg-BG" sz="2600" dirty="0" smtClean="0"/>
              <a:t>Над </a:t>
            </a:r>
            <a:r>
              <a:rPr lang="bg-BG" sz="2600" dirty="0" smtClean="0">
                <a:latin typeface="Consolas" pitchFamily="49" charset="0"/>
                <a:cs typeface="Consolas" pitchFamily="49" charset="0"/>
              </a:rPr>
              <a:t>1000</a:t>
            </a:r>
            <a:r>
              <a:rPr lang="bg-BG" sz="2600" dirty="0" smtClean="0"/>
              <a:t> участници, десетки курсове, безплатни лекции, материали, видео уроци, книги и др.</a:t>
            </a:r>
          </a:p>
          <a:p>
            <a:pPr lvl="1">
              <a:lnSpc>
                <a:spcPct val="100000"/>
              </a:lnSpc>
            </a:pPr>
            <a:r>
              <a:rPr lang="bg-BG" sz="2800" dirty="0" smtClean="0"/>
              <a:t>Програма "</a:t>
            </a:r>
            <a:r>
              <a:rPr lang="ru-RU" sz="2800" dirty="0"/>
              <a:t>Академия за софтуерни </a:t>
            </a:r>
            <a:r>
              <a:rPr lang="ru-RU" sz="2800" dirty="0" smtClean="0"/>
              <a:t>инженери"</a:t>
            </a:r>
          </a:p>
          <a:p>
            <a:pPr lvl="2">
              <a:lnSpc>
                <a:spcPct val="100000"/>
              </a:lnSpc>
            </a:pPr>
            <a:r>
              <a:rPr lang="ru-RU" sz="2600" dirty="0" smtClean="0"/>
              <a:t>Младежи учат 8 месеца </a:t>
            </a:r>
            <a:r>
              <a:rPr lang="en-US" sz="2600" dirty="0" smtClean="0"/>
              <a:t>.NET </a:t>
            </a:r>
            <a:r>
              <a:rPr lang="bg-BG" sz="2600" dirty="0" smtClean="0"/>
              <a:t>и започват работа</a:t>
            </a:r>
          </a:p>
          <a:p>
            <a:pPr lvl="1">
              <a:lnSpc>
                <a:spcPct val="100000"/>
              </a:lnSpc>
            </a:pPr>
            <a:r>
              <a:rPr lang="bg-BG" dirty="0" smtClean="0"/>
              <a:t>Училищна академия за софтуерни инженери</a:t>
            </a:r>
          </a:p>
          <a:p>
            <a:pPr lvl="2">
              <a:lnSpc>
                <a:spcPct val="100000"/>
              </a:lnSpc>
            </a:pPr>
            <a:r>
              <a:rPr lang="bg-BG" dirty="0" smtClean="0"/>
              <a:t>Стотици ученици учат софтуерни технологии и се готвят за ИТ олимпиадата, 3 дни всеки месец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75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514600"/>
            <a:ext cx="8229600" cy="685800"/>
          </a:xfrm>
        </p:spPr>
        <p:txBody>
          <a:bodyPr/>
          <a:lstStyle/>
          <a:p>
            <a:r>
              <a:rPr lang="en-US" dirty="0" smtClean="0"/>
              <a:t>Telerik Ki</a:t>
            </a:r>
            <a:r>
              <a:rPr lang="en-US" dirty="0"/>
              <a:t>d</a:t>
            </a:r>
            <a:r>
              <a:rPr lang="en-US" dirty="0" smtClean="0"/>
              <a:t>s Academy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124200"/>
            <a:ext cx="8229600" cy="802480"/>
          </a:xfrm>
        </p:spPr>
        <p:txBody>
          <a:bodyPr/>
          <a:lstStyle/>
          <a:p>
            <a:r>
              <a:rPr lang="bg-BG" dirty="0" smtClean="0"/>
              <a:t>Мрежа от школи по програмиране за деца</a:t>
            </a:r>
            <a:endParaRPr lang="en-US" dirty="0"/>
          </a:p>
        </p:txBody>
      </p:sp>
      <p:pic>
        <p:nvPicPr>
          <p:cNvPr id="1028" name="Picture 4" descr="C:\NAKOV\Telerik-Academy-Course-2009\Telerik-Academy-logo-large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0" y="4124754"/>
            <a:ext cx="7010400" cy="2047446"/>
          </a:xfrm>
          <a:prstGeom prst="roundRect">
            <a:avLst>
              <a:gd name="adj" fmla="val 5054"/>
            </a:avLst>
          </a:prstGeom>
          <a:noFill/>
        </p:spPr>
      </p:pic>
      <p:pic>
        <p:nvPicPr>
          <p:cNvPr id="1036" name="Picture 12" descr="http://www.electrical-res.com/EX/10-16-02/headerArtTrainingCourses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1401" y="546262"/>
            <a:ext cx="4977808" cy="1358738"/>
          </a:xfrm>
          <a:prstGeom prst="roundRect">
            <a:avLst>
              <a:gd name="adj" fmla="val 8422"/>
            </a:avLst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52456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Telerik Kids Academy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4864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bg-BG" dirty="0" smtClean="0"/>
              <a:t>Образователна инициатива на Телерик</a:t>
            </a:r>
          </a:p>
          <a:p>
            <a:pPr lvl="1">
              <a:lnSpc>
                <a:spcPct val="100000"/>
              </a:lnSpc>
            </a:pPr>
            <a:r>
              <a:rPr lang="bg-BG" sz="2900" dirty="0" smtClean="0"/>
              <a:t>Цели да събуди интереса към програмиране на учениците още от </a:t>
            </a:r>
            <a:r>
              <a:rPr lang="bg-BG" sz="2900" dirty="0" smtClean="0">
                <a:latin typeface="Consolas" pitchFamily="49" charset="0"/>
                <a:cs typeface="Consolas" pitchFamily="49" charset="0"/>
              </a:rPr>
              <a:t>4</a:t>
            </a:r>
            <a:r>
              <a:rPr lang="bg-BG" sz="2900" dirty="0" smtClean="0"/>
              <a:t>-ти клас</a:t>
            </a:r>
          </a:p>
          <a:p>
            <a:pPr>
              <a:lnSpc>
                <a:spcPct val="100000"/>
              </a:lnSpc>
            </a:pPr>
            <a:r>
              <a:rPr lang="bg-BG" dirty="0" smtClean="0"/>
              <a:t>Академията организира и подкрепя школи за деца в по-големите български градове</a:t>
            </a:r>
          </a:p>
          <a:p>
            <a:pPr lvl="1">
              <a:lnSpc>
                <a:spcPct val="100000"/>
              </a:lnSpc>
            </a:pPr>
            <a:r>
              <a:rPr lang="bg-BG" sz="2900" dirty="0" smtClean="0"/>
              <a:t>Основна цел: повече ученици (</a:t>
            </a:r>
            <a:r>
              <a:rPr lang="bg-BG" sz="2900" dirty="0" smtClean="0">
                <a:latin typeface="Consolas" pitchFamily="49" charset="0"/>
                <a:cs typeface="Consolas" pitchFamily="49" charset="0"/>
              </a:rPr>
              <a:t>4</a:t>
            </a:r>
            <a:r>
              <a:rPr lang="bg-BG" sz="2900" dirty="0" smtClean="0"/>
              <a:t>-</a:t>
            </a:r>
            <a:r>
              <a:rPr lang="en-US" sz="2900" dirty="0" smtClean="0">
                <a:latin typeface="Consolas" pitchFamily="49" charset="0"/>
                <a:cs typeface="Consolas" pitchFamily="49" charset="0"/>
              </a:rPr>
              <a:t>6</a:t>
            </a:r>
            <a:r>
              <a:rPr lang="bg-BG" sz="2900" dirty="0" smtClean="0"/>
              <a:t> клас) от цяла България да се захванат с програмиране</a:t>
            </a:r>
          </a:p>
          <a:p>
            <a:pPr lvl="1">
              <a:lnSpc>
                <a:spcPct val="100000"/>
              </a:lnSpc>
            </a:pPr>
            <a:r>
              <a:rPr lang="bg-BG" sz="2900" dirty="0" smtClean="0">
                <a:latin typeface="Consolas" pitchFamily="49" charset="0"/>
                <a:cs typeface="Consolas" pitchFamily="49" charset="0"/>
              </a:rPr>
              <a:t>5</a:t>
            </a:r>
            <a:r>
              <a:rPr lang="bg-BG" sz="2900" dirty="0" smtClean="0"/>
              <a:t>-</a:t>
            </a:r>
            <a:r>
              <a:rPr lang="en-US" sz="2900" dirty="0" smtClean="0">
                <a:latin typeface="Consolas" pitchFamily="49" charset="0"/>
                <a:cs typeface="Consolas" pitchFamily="49" charset="0"/>
              </a:rPr>
              <a:t>10</a:t>
            </a:r>
            <a:r>
              <a:rPr lang="bg-BG" sz="2900" dirty="0" smtClean="0"/>
              <a:t> школи в началото, </a:t>
            </a:r>
            <a:r>
              <a:rPr lang="bg-BG" sz="2900" dirty="0" smtClean="0">
                <a:latin typeface="Consolas" pitchFamily="49" charset="0"/>
                <a:cs typeface="Consolas" pitchFamily="49" charset="0"/>
              </a:rPr>
              <a:t>10</a:t>
            </a:r>
            <a:r>
              <a:rPr lang="bg-BG" sz="2900" dirty="0" smtClean="0"/>
              <a:t>-</a:t>
            </a:r>
            <a:r>
              <a:rPr lang="bg-BG" sz="2900" dirty="0" smtClean="0">
                <a:latin typeface="Consolas" pitchFamily="49" charset="0"/>
                <a:cs typeface="Consolas" pitchFamily="49" charset="0"/>
              </a:rPr>
              <a:t>20</a:t>
            </a:r>
            <a:r>
              <a:rPr lang="bg-BG" sz="2900" dirty="0" smtClean="0"/>
              <a:t> след това</a:t>
            </a:r>
          </a:p>
          <a:p>
            <a:pPr lvl="1">
              <a:lnSpc>
                <a:spcPct val="100000"/>
              </a:lnSpc>
            </a:pPr>
            <a:r>
              <a:rPr lang="bg-BG" sz="2900" dirty="0" smtClean="0"/>
              <a:t>Най-добрите деца продължават в ученическата академия на Телерик или като състезатели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914400"/>
          </a:xfrm>
        </p:spPr>
        <p:txBody>
          <a:bodyPr/>
          <a:lstStyle/>
          <a:p>
            <a:r>
              <a:rPr lang="bg-BG" dirty="0" smtClean="0"/>
              <a:t>Мрежа от школи по програмиране за деца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4102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bg-BG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Школите по програмиране за деца </a:t>
            </a:r>
            <a:r>
              <a:rPr lang="bg-BG" dirty="0" smtClean="0"/>
              <a:t>стартират в началото на новата учебна година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bg-BG" dirty="0" smtClean="0"/>
              <a:t>Начален курс с продължителност </a:t>
            </a:r>
            <a:r>
              <a:rPr lang="bg-BG" dirty="0" smtClean="0">
                <a:latin typeface="Consolas" pitchFamily="49" charset="0"/>
                <a:cs typeface="Consolas" pitchFamily="49" charset="0"/>
              </a:rPr>
              <a:t>7</a:t>
            </a:r>
            <a:r>
              <a:rPr lang="bg-BG" dirty="0" smtClean="0"/>
              <a:t>-</a:t>
            </a:r>
            <a:r>
              <a:rPr lang="bg-BG" dirty="0" smtClean="0">
                <a:latin typeface="Consolas" pitchFamily="49" charset="0"/>
                <a:cs typeface="Consolas" pitchFamily="49" charset="0"/>
              </a:rPr>
              <a:t>8</a:t>
            </a:r>
            <a:r>
              <a:rPr lang="bg-BG" dirty="0" smtClean="0"/>
              <a:t> месеца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bg-BG" dirty="0" smtClean="0"/>
              <a:t>Школите се оценяват </a:t>
            </a:r>
            <a:r>
              <a:rPr lang="bg-BG" dirty="0" smtClean="0">
                <a:cs typeface="Consolas" pitchFamily="49" charset="0"/>
              </a:rPr>
              <a:t>на всеки </a:t>
            </a:r>
            <a:r>
              <a:rPr lang="bg-BG" dirty="0" smtClean="0">
                <a:latin typeface="Consolas" pitchFamily="49" charset="0"/>
                <a:cs typeface="Consolas" pitchFamily="49" charset="0"/>
              </a:rPr>
              <a:t>3</a:t>
            </a:r>
            <a:r>
              <a:rPr lang="bg-BG" dirty="0" smtClean="0">
                <a:cs typeface="Consolas" pitchFamily="49" charset="0"/>
              </a:rPr>
              <a:t> месеца</a:t>
            </a:r>
            <a:endParaRPr lang="bg-BG" dirty="0" smtClean="0"/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bg-BG" dirty="0" smtClean="0"/>
              <a:t>Партньорство с вече установени школи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bg-BG" dirty="0" smtClean="0"/>
              <a:t>Местни преподаватели, училища и школи в градовете из цяла България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bg-BG" dirty="0" smtClean="0"/>
              <a:t>Подкрепа за създаване на нови школи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bg-BG" dirty="0" smtClean="0"/>
              <a:t>В градовете, където няма такива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45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Как работят школите?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19300"/>
            <a:ext cx="8686800" cy="5638800"/>
          </a:xfrm>
        </p:spPr>
        <p:txBody>
          <a:bodyPr/>
          <a:lstStyle/>
          <a:p>
            <a:r>
              <a:rPr lang="bg-BG" sz="3000" dirty="0" smtClean="0"/>
              <a:t>Школите по програмиране за деца се организират от местни обучители по градовете</a:t>
            </a:r>
          </a:p>
          <a:p>
            <a:pPr lvl="1"/>
            <a:r>
              <a:rPr lang="bg-BG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Обучители</a:t>
            </a:r>
            <a:r>
              <a:rPr lang="bg-BG" dirty="0" smtClean="0"/>
              <a:t> могат да бъдат компетентни учители, студенти, дори ученици</a:t>
            </a:r>
          </a:p>
          <a:p>
            <a:pPr lvl="1"/>
            <a:r>
              <a:rPr lang="bg-BG" dirty="0" smtClean="0"/>
              <a:t>Телерик АД плаща по </a:t>
            </a:r>
            <a:r>
              <a:rPr lang="bg-BG" dirty="0" smtClean="0">
                <a:latin typeface="Consolas" pitchFamily="49" charset="0"/>
                <a:cs typeface="Consolas" pitchFamily="49" charset="0"/>
              </a:rPr>
              <a:t>250</a:t>
            </a:r>
            <a:r>
              <a:rPr lang="bg-BG" dirty="0" smtClean="0"/>
              <a:t> лв. на месец за всяка одобрена и работеща школа</a:t>
            </a:r>
          </a:p>
          <a:p>
            <a:pPr lvl="1"/>
            <a:r>
              <a:rPr lang="bg-BG" dirty="0" smtClean="0"/>
              <a:t>Отговорности на обучителите:</a:t>
            </a:r>
          </a:p>
          <a:p>
            <a:pPr lvl="2"/>
            <a:r>
              <a:rPr lang="bg-BG" dirty="0" smtClean="0"/>
              <a:t>Учебната база, обученията, учебното съдържание, методиката на обучение</a:t>
            </a:r>
          </a:p>
          <a:p>
            <a:pPr lvl="1"/>
            <a:r>
              <a:rPr lang="bg-BG" dirty="0" smtClean="0"/>
              <a:t>Школите може да са безплатни или платени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579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Изисквания за </a:t>
            </a:r>
            <a:r>
              <a:rPr lang="bg-BG" dirty="0" smtClean="0"/>
              <a:t>обучителите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5626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bg-BG" sz="3000" dirty="0" smtClean="0"/>
              <a:t>Изисквания към кандидат-обучителите:</a:t>
            </a:r>
          </a:p>
          <a:p>
            <a:pPr lvl="1">
              <a:lnSpc>
                <a:spcPct val="110000"/>
              </a:lnSpc>
            </a:pPr>
            <a:r>
              <a:rPr lang="bg-BG" sz="2800" dirty="0" smtClean="0"/>
              <a:t>Силно </a:t>
            </a:r>
            <a:r>
              <a:rPr lang="bg-BG" sz="2800" dirty="0"/>
              <a:t>желание да ръководят учебна школа по </a:t>
            </a:r>
            <a:r>
              <a:rPr lang="bg-BG" sz="2800" dirty="0" smtClean="0"/>
              <a:t>програмиране за деца</a:t>
            </a:r>
            <a:endParaRPr lang="bg-BG" sz="2800" dirty="0"/>
          </a:p>
          <a:p>
            <a:pPr lvl="1">
              <a:lnSpc>
                <a:spcPct val="110000"/>
              </a:lnSpc>
            </a:pPr>
            <a:r>
              <a:rPr lang="bg-BG" sz="2800" dirty="0" smtClean="0"/>
              <a:t>Изявени организаторски умения</a:t>
            </a:r>
          </a:p>
          <a:p>
            <a:pPr lvl="1">
              <a:lnSpc>
                <a:spcPct val="110000"/>
              </a:lnSpc>
            </a:pPr>
            <a:r>
              <a:rPr lang="bg-BG" sz="2800" dirty="0"/>
              <a:t>Да разполагат с достатъчно време</a:t>
            </a:r>
          </a:p>
          <a:p>
            <a:pPr lvl="1">
              <a:lnSpc>
                <a:spcPct val="110000"/>
              </a:lnSpc>
            </a:pPr>
            <a:r>
              <a:rPr lang="bg-BG" sz="2800" dirty="0" smtClean="0"/>
              <a:t>Не се изисква диплома или сертификат</a:t>
            </a:r>
          </a:p>
          <a:p>
            <a:pPr>
              <a:lnSpc>
                <a:spcPct val="110000"/>
              </a:lnSpc>
            </a:pPr>
            <a:r>
              <a:rPr lang="bg-BG" sz="3000" dirty="0" smtClean="0"/>
              <a:t>Обучителите сами организират своята школа</a:t>
            </a:r>
          </a:p>
          <a:p>
            <a:pPr lvl="1">
              <a:lnSpc>
                <a:spcPct val="110000"/>
              </a:lnSpc>
            </a:pPr>
            <a:r>
              <a:rPr lang="bg-BG" sz="2800" dirty="0" smtClean="0"/>
              <a:t>Намират учебна зала и организират график</a:t>
            </a:r>
          </a:p>
          <a:p>
            <a:pPr lvl="1">
              <a:lnSpc>
                <a:spcPct val="110000"/>
              </a:lnSpc>
            </a:pPr>
            <a:r>
              <a:rPr lang="bg-BG" sz="2800" dirty="0" smtClean="0"/>
              <a:t>Намират талантливи деца за тяхната школа</a:t>
            </a:r>
            <a:endParaRPr lang="bg-BG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199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Кандидатстване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410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bg-BG" dirty="0" smtClean="0"/>
              <a:t>Документи за кандидатстване:</a:t>
            </a:r>
          </a:p>
          <a:p>
            <a:pPr lvl="1">
              <a:lnSpc>
                <a:spcPct val="100000"/>
              </a:lnSpc>
            </a:pPr>
            <a:r>
              <a:rPr lang="bg-BG" dirty="0" smtClean="0"/>
              <a:t>Трудова биография </a:t>
            </a:r>
            <a:r>
              <a:rPr lang="en-US" dirty="0" smtClean="0"/>
              <a:t>(CV)</a:t>
            </a:r>
            <a:endParaRPr lang="bg-BG" dirty="0" smtClean="0"/>
          </a:p>
          <a:p>
            <a:pPr lvl="2">
              <a:lnSpc>
                <a:spcPct val="100000"/>
              </a:lnSpc>
            </a:pPr>
            <a:r>
              <a:rPr lang="bg-BG" dirty="0" smtClean="0"/>
              <a:t>Опишете вашето образование и трудов опит</a:t>
            </a:r>
          </a:p>
          <a:p>
            <a:pPr lvl="1">
              <a:lnSpc>
                <a:spcPct val="100000"/>
              </a:lnSpc>
            </a:pPr>
            <a:r>
              <a:rPr lang="bg-BG" dirty="0" smtClean="0"/>
              <a:t>Мотивационно писмо</a:t>
            </a:r>
          </a:p>
          <a:p>
            <a:pPr lvl="2">
              <a:lnSpc>
                <a:spcPct val="100000"/>
              </a:lnSpc>
            </a:pPr>
            <a:r>
              <a:rPr lang="bg-BG" dirty="0" smtClean="0"/>
              <a:t>Разкажете защо искате да се присъедините към Академията на Телерик за деца </a:t>
            </a:r>
          </a:p>
          <a:p>
            <a:pPr lvl="2">
              <a:lnSpc>
                <a:spcPct val="100000"/>
              </a:lnSpc>
            </a:pPr>
            <a:r>
              <a:rPr lang="bg-BG" dirty="0" smtClean="0"/>
              <a:t>С какво ще допринесете за развитието на Академията?</a:t>
            </a:r>
          </a:p>
          <a:p>
            <a:pPr lvl="2">
              <a:lnSpc>
                <a:spcPct val="100000"/>
              </a:lnSpc>
            </a:pPr>
            <a:r>
              <a:rPr lang="bg-BG" dirty="0" smtClean="0"/>
              <a:t>Обяснете защо е необходимо във вашия град да има подобна школа по програмиране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936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Подкрепа от Телерик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6388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bg-BG" dirty="0" smtClean="0"/>
              <a:t>Безплатни учебни материали за учениците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bg-BG" dirty="0" smtClean="0"/>
              <a:t>Онлайн книги, презентации, видео, задачи от състезания, упътвания и решения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bg-BG" dirty="0" smtClean="0"/>
              <a:t>Уеб сайт с актуална информация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bg-BG" dirty="0" smtClean="0"/>
              <a:t>Безплатни учебни материали за обучителите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bg-BG" dirty="0" smtClean="0"/>
              <a:t>Регулярни онлайн състезания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bg-BG" dirty="0" smtClean="0"/>
              <a:t>Учениците мерят сили в програмирането с връстниците си от цяла България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bg-BG" dirty="0" smtClean="0"/>
              <a:t>По едно състезание всеки месец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bg-BG" dirty="0" smtClean="0"/>
              <a:t>Задачите се публикуват в сайта </a:t>
            </a:r>
            <a:r>
              <a:rPr lang="en-US" dirty="0" smtClean="0"/>
              <a:t>Kids Academy</a:t>
            </a:r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3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Атестация на школите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912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bg-BG" dirty="0" smtClean="0"/>
              <a:t>Школите подлежат на регулярна атестация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bg-BG" dirty="0" smtClean="0"/>
              <a:t>Извършва се от Телерик на всеки 3 месеца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bg-BG" dirty="0" smtClean="0"/>
              <a:t>Само добре работещите школи продължават да получават финансова подкрепа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bg-BG" dirty="0" smtClean="0"/>
              <a:t>Как школите доказват своята ефективност?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bg-BG" dirty="0" smtClean="0"/>
              <a:t>Мерят се резултатите на техните възпитаници от участия в състезания по програмиране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bg-BG" dirty="0" smtClean="0"/>
              <a:t>Една школа работи, ако:</a:t>
            </a:r>
          </a:p>
          <a:p>
            <a:pPr lvl="2">
              <a:lnSpc>
                <a:spcPct val="100000"/>
              </a:lnSpc>
              <a:spcBef>
                <a:spcPts val="300"/>
              </a:spcBef>
            </a:pPr>
            <a:r>
              <a:rPr lang="bg-BG" dirty="0" smtClean="0"/>
              <a:t>Има поне </a:t>
            </a:r>
            <a:r>
              <a:rPr lang="bg-BG" dirty="0" smtClean="0">
                <a:latin typeface="Consolas" pitchFamily="49" charset="0"/>
                <a:cs typeface="Consolas" pitchFamily="49" charset="0"/>
              </a:rPr>
              <a:t>5</a:t>
            </a:r>
            <a:r>
              <a:rPr lang="bg-BG" dirty="0" smtClean="0"/>
              <a:t> състезателя с ненулев резултат във всички онлайн състезания или в</a:t>
            </a:r>
            <a:r>
              <a:rPr lang="en-US" dirty="0" smtClean="0"/>
              <a:t> </a:t>
            </a:r>
            <a:r>
              <a:rPr lang="bg-BG" dirty="0" smtClean="0"/>
              <a:t>поне едно официално присъствено състезание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37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headrush.typepad.com/photos/uncategorized/book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67024" y="1219200"/>
            <a:ext cx="4391026" cy="2913576"/>
          </a:xfrm>
          <a:prstGeom prst="roundRect">
            <a:avLst>
              <a:gd name="adj" fmla="val 6046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31750"/>
          </a:effectLst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09600" y="4894776"/>
            <a:ext cx="7924800" cy="1201224"/>
          </a:xfrm>
        </p:spPr>
        <p:txBody>
          <a:bodyPr/>
          <a:lstStyle/>
          <a:p>
            <a:r>
              <a:rPr lang="bg-BG" dirty="0" smtClean="0"/>
              <a:t>Препоръчителна</a:t>
            </a:r>
            <a:br>
              <a:rPr lang="bg-BG" dirty="0" smtClean="0"/>
            </a:br>
            <a:r>
              <a:rPr lang="bg-BG" dirty="0" smtClean="0"/>
              <a:t>учебна програма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27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914400"/>
          </a:xfrm>
        </p:spPr>
        <p:txBody>
          <a:bodyPr/>
          <a:lstStyle/>
          <a:p>
            <a:r>
              <a:rPr lang="bg-BG" sz="3800" dirty="0"/>
              <a:t>Академия </a:t>
            </a:r>
            <a:r>
              <a:rPr lang="bg-BG" sz="3800" dirty="0" smtClean="0"/>
              <a:t>по програмиране</a:t>
            </a:r>
            <a:br>
              <a:rPr lang="bg-BG" sz="3800" dirty="0" smtClean="0"/>
            </a:br>
            <a:r>
              <a:rPr lang="bg-BG" sz="3800" dirty="0" smtClean="0"/>
              <a:t>за </a:t>
            </a:r>
            <a:r>
              <a:rPr lang="bg-BG" sz="3800" dirty="0"/>
              <a:t>деца – </a:t>
            </a:r>
            <a:r>
              <a:rPr lang="bg-BG" sz="3800" dirty="0" smtClean="0"/>
              <a:t>учебна </a:t>
            </a:r>
            <a:r>
              <a:rPr lang="bg-BG" sz="3800" dirty="0"/>
              <a:t>програма</a:t>
            </a:r>
            <a:endParaRPr lang="en-US" sz="3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410200"/>
          </a:xfrm>
        </p:spPr>
        <p:txBody>
          <a:bodyPr/>
          <a:lstStyle/>
          <a:p>
            <a:pPr marL="514350" indent="-51435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bg-BG" sz="3000" dirty="0" smtClean="0"/>
              <a:t>Алгоритми </a:t>
            </a:r>
          </a:p>
          <a:p>
            <a:pPr marL="514350" indent="-51435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bg-BG" sz="3000" dirty="0" smtClean="0"/>
              <a:t>Езици за програмиране</a:t>
            </a:r>
          </a:p>
          <a:p>
            <a:pPr marL="514350" indent="-51435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bg-BG" sz="3000" dirty="0" smtClean="0"/>
              <a:t>Среди за програмиране</a:t>
            </a:r>
          </a:p>
          <a:p>
            <a:pPr marL="514350" indent="-51435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bg-BG" sz="3000" dirty="0" smtClean="0"/>
              <a:t>Елементи на езиците за програмиране</a:t>
            </a:r>
          </a:p>
          <a:p>
            <a:pPr marL="514350" indent="-51435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bg-BG" sz="3000" dirty="0"/>
              <a:t>Типове данни и операции в езика С</a:t>
            </a:r>
            <a:r>
              <a:rPr lang="bg-BG" sz="3000" dirty="0" smtClean="0"/>
              <a:t>++</a:t>
            </a:r>
          </a:p>
          <a:p>
            <a:pPr marL="514350" indent="-51435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bg-BG" sz="3000" dirty="0"/>
              <a:t>Въвеждане и извеждане на данни в </a:t>
            </a:r>
            <a:r>
              <a:rPr lang="bg-BG" sz="3000" dirty="0" smtClean="0"/>
              <a:t>C++</a:t>
            </a:r>
          </a:p>
          <a:p>
            <a:pPr marL="514350" indent="-51435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bg-BG" sz="3000" dirty="0"/>
              <a:t>Линейни </a:t>
            </a:r>
            <a:r>
              <a:rPr lang="bg-BG" sz="3000" dirty="0" smtClean="0"/>
              <a:t>алгоритми</a:t>
            </a:r>
          </a:p>
          <a:p>
            <a:pPr marL="514350" indent="-51435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bg-BG" sz="3000" dirty="0"/>
              <a:t>Знаков тип </a:t>
            </a:r>
            <a:r>
              <a:rPr lang="en-US" sz="3000" dirty="0" smtClean="0"/>
              <a:t>char</a:t>
            </a:r>
          </a:p>
          <a:p>
            <a:pPr marL="514350" indent="-51435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bg-BG" sz="3000" dirty="0" smtClean="0"/>
              <a:t>Условни оператори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4600" y="5141427"/>
            <a:ext cx="2209800" cy="1259373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emblem,library,book,read,school,study,reading,learn,education,teaching,tea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1800" y="1485184"/>
            <a:ext cx="1486614" cy="1486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52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914400"/>
          </a:xfrm>
        </p:spPr>
        <p:txBody>
          <a:bodyPr/>
          <a:lstStyle/>
          <a:p>
            <a:r>
              <a:rPr lang="bg-BG" sz="3800" dirty="0"/>
              <a:t>Академия по програмиране</a:t>
            </a:r>
            <a:br>
              <a:rPr lang="bg-BG" sz="3800" dirty="0"/>
            </a:br>
            <a:r>
              <a:rPr lang="bg-BG" sz="3800" dirty="0"/>
              <a:t>за деца – учебна </a:t>
            </a:r>
            <a:r>
              <a:rPr lang="bg-BG" sz="3800" dirty="0" smtClean="0"/>
              <a:t>програма (2)</a:t>
            </a:r>
            <a:endParaRPr lang="en-US" sz="3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86400"/>
          </a:xfrm>
        </p:spPr>
        <p:txBody>
          <a:bodyPr/>
          <a:lstStyle/>
          <a:p>
            <a:pPr marL="514350" indent="-514350">
              <a:lnSpc>
                <a:spcPct val="100000"/>
              </a:lnSpc>
              <a:buFont typeface="+mj-lt"/>
              <a:buAutoNum type="arabicPeriod" startAt="10"/>
            </a:pPr>
            <a:r>
              <a:rPr lang="bg-BG" sz="3000" dirty="0"/>
              <a:t>Анализ на текст от краен брой знаци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 startAt="10"/>
            </a:pPr>
            <a:r>
              <a:rPr lang="bg-BG" sz="3000" dirty="0"/>
              <a:t>Оператори за цикъл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 startAt="10"/>
            </a:pPr>
            <a:r>
              <a:rPr lang="bg-BG" sz="3000" dirty="0" smtClean="0"/>
              <a:t>Алгоритми с последователни елементи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 startAt="10"/>
            </a:pPr>
            <a:r>
              <a:rPr lang="bg-BG" sz="3000" dirty="0" smtClean="0"/>
              <a:t>Алгоритми от </a:t>
            </a:r>
            <a:r>
              <a:rPr lang="bg-BG" sz="3000" dirty="0"/>
              <a:t>теория на </a:t>
            </a:r>
            <a:r>
              <a:rPr lang="bg-BG" sz="3000" dirty="0" smtClean="0"/>
              <a:t>числата</a:t>
            </a:r>
          </a:p>
          <a:p>
            <a:pPr marL="514350" indent="-514350">
              <a:buFont typeface="+mj-lt"/>
              <a:buAutoNum type="arabicPeriod" startAt="14"/>
            </a:pPr>
            <a:r>
              <a:rPr lang="bg-BG" sz="3000" dirty="0"/>
              <a:t>Функции</a:t>
            </a:r>
          </a:p>
          <a:p>
            <a:pPr marL="514350" indent="-514350">
              <a:buFont typeface="+mj-lt"/>
              <a:buAutoNum type="arabicPeriod" startAt="14"/>
            </a:pPr>
            <a:r>
              <a:rPr lang="bg-BG" sz="3000" dirty="0"/>
              <a:t>Едномерни </a:t>
            </a:r>
            <a:r>
              <a:rPr lang="bg-BG" sz="3000" dirty="0" smtClean="0"/>
              <a:t>масиви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 startAt="16"/>
            </a:pPr>
            <a:r>
              <a:rPr lang="bg-BG" sz="3000" dirty="0"/>
              <a:t>Задачи за обработка на едномерен масив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 startAt="16"/>
            </a:pPr>
            <a:r>
              <a:rPr lang="bg-BG" sz="3000" dirty="0"/>
              <a:t>Обработка на последователно въведени знаци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 startAt="16"/>
            </a:pPr>
            <a:r>
              <a:rPr lang="bg-BG" sz="3000" dirty="0" smtClean="0"/>
              <a:t>Символни низове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67231">
            <a:off x="6902581" y="3280415"/>
            <a:ext cx="1738825" cy="1400721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823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9600" y="5562600"/>
            <a:ext cx="7924800" cy="685800"/>
          </a:xfrm>
        </p:spPr>
        <p:txBody>
          <a:bodyPr/>
          <a:lstStyle/>
          <a:p>
            <a:r>
              <a:rPr lang="bg-BG" smtClean="0"/>
              <a:t>Организационни </a:t>
            </a:r>
            <a:r>
              <a:rPr lang="bg-BG" dirty="0" smtClean="0"/>
              <a:t>въпроси</a:t>
            </a:r>
            <a:endParaRPr lang="en-US" dirty="0"/>
          </a:p>
        </p:txBody>
      </p:sp>
      <p:pic>
        <p:nvPicPr>
          <p:cNvPr id="2052" name="Picture 4" descr="http://www.arab4share.com/wp-content/uploads/2011/07/Organizational-behaviour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96606" y="1349880"/>
            <a:ext cx="5342394" cy="3777836"/>
          </a:xfrm>
          <a:prstGeom prst="roundRect">
            <a:avLst>
              <a:gd name="adj" fmla="val 2996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524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Организация на работата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5626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bg-BG" dirty="0" smtClean="0"/>
              <a:t>Академията на Телерик</a:t>
            </a:r>
          </a:p>
          <a:p>
            <a:pPr lvl="1">
              <a:lnSpc>
                <a:spcPct val="100000"/>
              </a:lnSpc>
            </a:pPr>
            <a:r>
              <a:rPr lang="bg-BG" dirty="0" smtClean="0"/>
              <a:t>Управлява проекта </a:t>
            </a:r>
            <a:r>
              <a:rPr lang="en-US" dirty="0" smtClean="0"/>
              <a:t>Telerik Kids Academy</a:t>
            </a:r>
            <a:endParaRPr lang="bg-BG" dirty="0" smtClean="0"/>
          </a:p>
          <a:p>
            <a:pPr lvl="1">
              <a:lnSpc>
                <a:spcPct val="100000"/>
              </a:lnSpc>
            </a:pPr>
            <a:r>
              <a:rPr lang="bg-BG" dirty="0" smtClean="0"/>
              <a:t>Подбира и одобрява школи за деца</a:t>
            </a:r>
          </a:p>
          <a:p>
            <a:pPr lvl="1">
              <a:lnSpc>
                <a:spcPct val="100000"/>
              </a:lnSpc>
            </a:pPr>
            <a:r>
              <a:rPr lang="bg-BG" dirty="0" smtClean="0"/>
              <a:t>Следи за ефективността на школите</a:t>
            </a:r>
          </a:p>
          <a:p>
            <a:pPr lvl="1">
              <a:lnSpc>
                <a:spcPct val="100000"/>
              </a:lnSpc>
            </a:pPr>
            <a:r>
              <a:rPr lang="bg-BG" dirty="0" smtClean="0"/>
              <a:t>Контролира учебната дейност</a:t>
            </a:r>
          </a:p>
          <a:p>
            <a:pPr>
              <a:lnSpc>
                <a:spcPct val="100000"/>
              </a:lnSpc>
            </a:pPr>
            <a:r>
              <a:rPr lang="bg-BG" dirty="0" smtClean="0"/>
              <a:t>Техническият ръководител</a:t>
            </a:r>
          </a:p>
          <a:p>
            <a:pPr lvl="1">
              <a:lnSpc>
                <a:spcPct val="100000"/>
              </a:lnSpc>
            </a:pPr>
            <a:r>
              <a:rPr lang="bg-BG" dirty="0" smtClean="0"/>
              <a:t>Организира онлайн състезания всеки месец</a:t>
            </a:r>
          </a:p>
          <a:p>
            <a:pPr lvl="1">
              <a:lnSpc>
                <a:spcPct val="100000"/>
              </a:lnSpc>
            </a:pPr>
            <a:r>
              <a:rPr lang="bg-BG" dirty="0" smtClean="0"/>
              <a:t>Дава наставления на обучителите</a:t>
            </a:r>
          </a:p>
          <a:p>
            <a:pPr lvl="1">
              <a:lnSpc>
                <a:spcPct val="100000"/>
              </a:lnSpc>
            </a:pPr>
            <a:r>
              <a:rPr lang="bg-BG" dirty="0" smtClean="0"/>
              <a:t>Подготвя учебни материали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1513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914400"/>
          </a:xfrm>
        </p:spPr>
        <p:txBody>
          <a:bodyPr/>
          <a:lstStyle/>
          <a:p>
            <a:r>
              <a:rPr lang="bg-BG" dirty="0" smtClean="0"/>
              <a:t>Академия на Телерик, отдел "Технологично обучение"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/>
          <a:lstStyle/>
          <a:p>
            <a:pPr>
              <a:lnSpc>
                <a:spcPts val="3600"/>
              </a:lnSpc>
            </a:pPr>
            <a:r>
              <a:rPr lang="bg-BG" dirty="0" smtClean="0"/>
              <a:t>Светлин Наков</a:t>
            </a:r>
          </a:p>
          <a:p>
            <a:pPr lvl="1">
              <a:lnSpc>
                <a:spcPts val="3600"/>
              </a:lnSpc>
            </a:pPr>
            <a:r>
              <a:rPr lang="bg-BG" dirty="0" smtClean="0"/>
              <a:t>Победител </a:t>
            </a:r>
            <a:r>
              <a:rPr lang="bg-BG" dirty="0"/>
              <a:t>в десетки олимпиади</a:t>
            </a:r>
            <a:br>
              <a:rPr lang="bg-BG" dirty="0"/>
            </a:br>
            <a:r>
              <a:rPr lang="bg-BG" dirty="0"/>
              <a:t>и състезания по програмиране</a:t>
            </a:r>
          </a:p>
          <a:p>
            <a:pPr lvl="1">
              <a:lnSpc>
                <a:spcPts val="3600"/>
              </a:lnSpc>
            </a:pPr>
            <a:r>
              <a:rPr lang="bg-BG" dirty="0" smtClean="0"/>
              <a:t>6 </a:t>
            </a:r>
            <a:r>
              <a:rPr lang="bg-BG" dirty="0"/>
              <a:t>книги за програмиране</a:t>
            </a:r>
          </a:p>
          <a:p>
            <a:pPr lvl="1">
              <a:lnSpc>
                <a:spcPts val="3600"/>
              </a:lnSpc>
            </a:pPr>
            <a:r>
              <a:rPr lang="bg-BG" dirty="0" smtClean="0"/>
              <a:t>15 години опит като софтуерен</a:t>
            </a:r>
            <a:br>
              <a:rPr lang="bg-BG" dirty="0" smtClean="0"/>
            </a:br>
            <a:r>
              <a:rPr lang="bg-BG" dirty="0" smtClean="0"/>
              <a:t>инженер, консултант и преподавател</a:t>
            </a:r>
          </a:p>
          <a:p>
            <a:pPr lvl="1">
              <a:lnSpc>
                <a:spcPts val="3600"/>
              </a:lnSpc>
            </a:pPr>
            <a:r>
              <a:rPr lang="bg-BG" dirty="0" smtClean="0"/>
              <a:t>Доктор по компютърни науки</a:t>
            </a:r>
          </a:p>
          <a:p>
            <a:pPr>
              <a:lnSpc>
                <a:spcPts val="3600"/>
              </a:lnSpc>
            </a:pPr>
            <a:r>
              <a:rPr lang="bg-BG" dirty="0" smtClean="0"/>
              <a:t>Ина Добрилова</a:t>
            </a:r>
          </a:p>
          <a:p>
            <a:pPr lvl="1">
              <a:lnSpc>
                <a:spcPts val="3600"/>
              </a:lnSpc>
            </a:pPr>
            <a:r>
              <a:rPr lang="bg-BG" dirty="0" smtClean="0"/>
              <a:t>Координатор на проекта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1026" name="Picture 2" descr="C:\NAKOV\PHOTOS\Svetlin-Nakov-face-3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781800" y="1495781"/>
            <a:ext cx="1759784" cy="2085619"/>
          </a:xfrm>
          <a:prstGeom prst="rect">
            <a:avLst/>
          </a:prstGeom>
          <a:noFill/>
          <a:ln w="3175">
            <a:solidFill>
              <a:schemeClr val="accent5">
                <a:lumMod val="20000"/>
                <a:lumOff val="80000"/>
              </a:schemeClr>
            </a:solidFill>
          </a:ln>
        </p:spPr>
      </p:pic>
      <p:pic>
        <p:nvPicPr>
          <p:cNvPr id="6148" name="Picture 4" descr="http://www.ylw.mmtr.or.jp/~takahiko/leaderTeam2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5181600"/>
            <a:ext cx="2215680" cy="13063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9958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Технически ръководител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bg-BG" dirty="0" smtClean="0"/>
              <a:t>Бисерка Йовчева</a:t>
            </a:r>
          </a:p>
          <a:p>
            <a:pPr lvl="1">
              <a:lnSpc>
                <a:spcPct val="100000"/>
              </a:lnSpc>
            </a:pPr>
            <a:r>
              <a:rPr lang="bg-BG" dirty="0" smtClean="0"/>
              <a:t>Технически ръководител на</a:t>
            </a:r>
            <a:br>
              <a:rPr lang="bg-BG" dirty="0" smtClean="0"/>
            </a:br>
            <a:r>
              <a:rPr lang="bg-BG" dirty="0" smtClean="0"/>
              <a:t>школите по програмиране за</a:t>
            </a:r>
            <a:br>
              <a:rPr lang="bg-BG" dirty="0" smtClean="0"/>
            </a:br>
            <a:r>
              <a:rPr lang="bg-BG" dirty="0" smtClean="0"/>
              <a:t>ученици от 4-ти до 7-ми клас</a:t>
            </a:r>
          </a:p>
          <a:p>
            <a:pPr lvl="1">
              <a:lnSpc>
                <a:spcPct val="100000"/>
              </a:lnSpc>
            </a:pPr>
            <a:r>
              <a:rPr lang="bg-BG" dirty="0"/>
              <a:t>Ръководител на </a:t>
            </a:r>
            <a:r>
              <a:rPr lang="bg-BG" dirty="0" smtClean="0"/>
              <a:t>прочутата</a:t>
            </a:r>
            <a:br>
              <a:rPr lang="bg-BG" dirty="0" smtClean="0"/>
            </a:br>
            <a:r>
              <a:rPr lang="bg-BG" dirty="0" smtClean="0"/>
              <a:t>шуменска школа </a:t>
            </a:r>
            <a:r>
              <a:rPr lang="bg-BG" dirty="0"/>
              <a:t>по </a:t>
            </a:r>
            <a:r>
              <a:rPr lang="bg-BG" dirty="0" smtClean="0"/>
              <a:t>програмиране А</a:t>
            </a:r>
            <a:r>
              <a:rPr lang="en-US" dirty="0" smtClean="0"/>
              <a:t>&amp;</a:t>
            </a:r>
            <a:r>
              <a:rPr lang="bg-BG" dirty="0" smtClean="0"/>
              <a:t>Б</a:t>
            </a:r>
            <a:endParaRPr lang="bg-BG" dirty="0"/>
          </a:p>
          <a:p>
            <a:pPr lvl="1">
              <a:lnSpc>
                <a:spcPct val="100000"/>
              </a:lnSpc>
            </a:pPr>
            <a:r>
              <a:rPr lang="bg-BG" dirty="0" smtClean="0"/>
              <a:t>Доктор по методика на обучението по информатика и дългогодишен обучител</a:t>
            </a:r>
          </a:p>
          <a:p>
            <a:pPr lvl="1">
              <a:lnSpc>
                <a:spcPct val="100000"/>
              </a:lnSpc>
            </a:pPr>
            <a:r>
              <a:rPr lang="bg-BG" dirty="0" smtClean="0"/>
              <a:t>Преподавател </a:t>
            </a:r>
            <a:r>
              <a:rPr lang="bg-BG" dirty="0"/>
              <a:t>в </a:t>
            </a:r>
            <a:r>
              <a:rPr lang="bg-BG" dirty="0" smtClean="0"/>
              <a:t>Шуменски университет</a:t>
            </a:r>
          </a:p>
          <a:p>
            <a:pPr lvl="1">
              <a:lnSpc>
                <a:spcPct val="100000"/>
              </a:lnSpc>
            </a:pPr>
            <a:r>
              <a:rPr lang="bg-BG" dirty="0" smtClean="0"/>
              <a:t>Дългогодишен организатор на състезания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6" name="Picture 2" descr="http://radioshumen.bnr.bg/news/shumen/PublishingImages/2266/11-08-17-03526_1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769925" y="1219200"/>
            <a:ext cx="1771659" cy="2093161"/>
          </a:xfrm>
          <a:prstGeom prst="rect">
            <a:avLst/>
          </a:prstGeom>
          <a:noFill/>
          <a:ln w="3175">
            <a:solidFill>
              <a:schemeClr val="accent5">
                <a:lumMod val="20000"/>
                <a:lumOff val="8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384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Контакти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864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bg-BG" dirty="0" smtClean="0"/>
              <a:t>Официален уеб сайт на </a:t>
            </a:r>
            <a:r>
              <a:rPr lang="en-US" dirty="0" smtClean="0"/>
              <a:t>Telerik Kids Academy</a:t>
            </a:r>
          </a:p>
          <a:p>
            <a:pPr lvl="1">
              <a:lnSpc>
                <a:spcPct val="120000"/>
              </a:lnSpc>
            </a:pPr>
            <a:r>
              <a:rPr lang="en-US" dirty="0" smtClean="0">
                <a:hlinkClick r:id="rId2"/>
              </a:rPr>
              <a:t>http://www.telerik-kids.com</a:t>
            </a:r>
            <a:endParaRPr lang="en-US" dirty="0" smtClean="0"/>
          </a:p>
          <a:p>
            <a:pPr>
              <a:lnSpc>
                <a:spcPct val="120000"/>
              </a:lnSpc>
            </a:pPr>
            <a:r>
              <a:rPr lang="bg-BG" dirty="0" smtClean="0"/>
              <a:t>Организационни въпроси:</a:t>
            </a:r>
          </a:p>
          <a:p>
            <a:pPr lvl="1">
              <a:lnSpc>
                <a:spcPct val="120000"/>
              </a:lnSpc>
            </a:pPr>
            <a:r>
              <a:rPr lang="en-US" dirty="0" smtClean="0">
                <a:hlinkClick r:id="rId3"/>
              </a:rPr>
              <a:t>academy@telerik.com</a:t>
            </a:r>
            <a:endParaRPr lang="en-US" dirty="0" smtClean="0"/>
          </a:p>
          <a:p>
            <a:pPr>
              <a:lnSpc>
                <a:spcPct val="120000"/>
              </a:lnSpc>
            </a:pPr>
            <a:r>
              <a:rPr lang="bg-BG" dirty="0" smtClean="0"/>
              <a:t>Технически и методически въпроси:</a:t>
            </a:r>
          </a:p>
          <a:p>
            <a:pPr lvl="1">
              <a:lnSpc>
                <a:spcPct val="120000"/>
              </a:lnSpc>
            </a:pPr>
            <a:r>
              <a:rPr lang="en-US" dirty="0" smtClean="0">
                <a:hlinkClick r:id="rId4"/>
              </a:rPr>
              <a:t>bissy_y@yahoo.com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9507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Telerik Kids Academy</a:t>
            </a:r>
            <a:endParaRPr lang="bg-BG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748416" y="2971799"/>
            <a:ext cx="5642984" cy="1371601"/>
          </a:xfrm>
        </p:spPr>
        <p:txBody>
          <a:bodyPr wrap="none" lIns="0" tIns="0" rIns="0" bIns="0" anchor="ctr" anchorCtr="0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7200" dirty="0" smtClean="0"/>
              <a:t>Въпроси?</a:t>
            </a:r>
            <a:endParaRPr lang="en-US" sz="7200" dirty="0"/>
          </a:p>
        </p:txBody>
      </p:sp>
      <p:sp>
        <p:nvSpPr>
          <p:cNvPr id="6" name="TextBox 5"/>
          <p:cNvSpPr txBox="1"/>
          <p:nvPr/>
        </p:nvSpPr>
        <p:spPr>
          <a:xfrm rot="12041701" flipH="1">
            <a:off x="7527114" y="4715840"/>
            <a:ext cx="949687" cy="180395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11500" b="1" dirty="0" smtClean="0">
                <a:solidFill>
                  <a:schemeClr val="tx1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11500" b="1" dirty="0">
              <a:solidFill>
                <a:schemeClr val="tx1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 rot="3464797" flipH="1">
            <a:off x="968763" y="4574331"/>
            <a:ext cx="859648" cy="24046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4000" b="1" dirty="0" smtClean="0">
                <a:solidFill>
                  <a:srgbClr val="FFBF8B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itchFamily="18" charset="0"/>
              </a:rPr>
              <a:t>?</a:t>
            </a:r>
            <a:endParaRPr lang="en-US" sz="14000" b="1" dirty="0">
              <a:solidFill>
                <a:srgbClr val="FFBF8B"/>
              </a:solidFill>
              <a:effectLst>
                <a:reflection blurRad="6350" stA="55000" endA="300" endPos="45500" dir="5400000" sy="-100000" algn="bl" rotWithShape="0"/>
              </a:effectLst>
              <a:latin typeface="Cambri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9535351" flipH="1">
            <a:off x="793612" y="1974335"/>
            <a:ext cx="949687" cy="14014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1Righ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88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8800" dirty="0">
              <a:solidFill>
                <a:schemeClr val="accent5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 rot="16756950" flipH="1">
            <a:off x="4765843" y="1417276"/>
            <a:ext cx="859648" cy="19928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1500" b="1" dirty="0" smtClean="0">
                <a:solidFill>
                  <a:srgbClr val="FF831D"/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11500" b="1" dirty="0">
              <a:solidFill>
                <a:srgbClr val="FF831D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 rot="19836951" flipH="1">
            <a:off x="7434275" y="1104110"/>
            <a:ext cx="949687" cy="249299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15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15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 rot="2233443" flipH="1">
            <a:off x="2904475" y="836467"/>
            <a:ext cx="584096" cy="9243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5600" dirty="0" smtClean="0">
                <a:solidFill>
                  <a:schemeClr val="tx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5600" dirty="0">
              <a:solidFill>
                <a:schemeClr val="tx2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 rot="8530737" flipH="1">
            <a:off x="4871755" y="4985327"/>
            <a:ext cx="643173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9600" dirty="0" smtClean="0">
                <a:solidFill>
                  <a:srgbClr val="FF4A37"/>
                </a:solidFill>
                <a:effectLst>
                  <a:reflection blurRad="6350" stA="60000" endA="900" endPos="60000" dist="29997" dir="5400000" sy="-100000" algn="bl" rotWithShape="0"/>
                </a:effectLst>
              </a:rPr>
              <a:t>?</a:t>
            </a:r>
            <a:endParaRPr lang="en-US" sz="9600" dirty="0">
              <a:solidFill>
                <a:srgbClr val="FF4A37"/>
              </a:solidFill>
              <a:effectLst>
                <a:reflection blurRad="6350" stA="60000" endA="900" endPos="60000" dist="29997" dir="5400000" sy="-100000" algn="bl" rotWithShape="0"/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 rot="12627025" flipH="1">
            <a:off x="2726518" y="4222010"/>
            <a:ext cx="584096" cy="62616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3600" dirty="0" smtClean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3600" dirty="0">
              <a:solidFill>
                <a:schemeClr val="tx2">
                  <a:lumMod val="40000"/>
                  <a:lumOff val="60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 rot="1186146" flipH="1">
            <a:off x="6185957" y="4402802"/>
            <a:ext cx="499379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r>
              <a:rPr lang="en-US" sz="6600" dirty="0" smtClean="0">
                <a:solidFill>
                  <a:srgbClr val="9966FF"/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6600" dirty="0">
              <a:solidFill>
                <a:srgbClr val="9966FF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 rot="19460650" flipH="1">
            <a:off x="2921606" y="2356458"/>
            <a:ext cx="489197" cy="769441"/>
          </a:xfrm>
          <a:prstGeom prst="rect">
            <a:avLst/>
          </a:prstGeom>
          <a:noFill/>
        </p:spPr>
        <p:txBody>
          <a:bodyPr wrap="square" rtlCol="0">
            <a:prstTxWarp prst="textInflate">
              <a:avLst/>
            </a:prstTxWarp>
            <a:spAutoFit/>
            <a:scene3d>
              <a:camera prst="perspectiveRelaxedModerately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4400" dirty="0" smtClean="0">
                <a:solidFill>
                  <a:srgbClr val="FF6699"/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4400" dirty="0">
              <a:solidFill>
                <a:srgbClr val="FF6699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91100" y="6372100"/>
            <a:ext cx="3060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800" b="1" dirty="0">
                <a:hlinkClick r:id="rId2"/>
              </a:rPr>
              <a:t>http://</a:t>
            </a:r>
            <a:r>
              <a:rPr lang="en-US" sz="1800" b="1" dirty="0" smtClean="0">
                <a:hlinkClick r:id="rId2"/>
              </a:rPr>
              <a:t>www.telerik-kids.com</a:t>
            </a:r>
            <a:endParaRPr lang="en-US" sz="1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lerik-PowerPoint-Theme">
  <a:themeElements>
    <a:clrScheme name="Telerik Colors Theme">
      <a:dk1>
        <a:sysClr val="windowText" lastClr="000000"/>
      </a:dk1>
      <a:lt1>
        <a:srgbClr val="CCFF66"/>
      </a:lt1>
      <a:dk2>
        <a:srgbClr val="30356E"/>
      </a:dk2>
      <a:lt2>
        <a:srgbClr val="CCFF33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76B200"/>
      </a:hlink>
      <a:folHlink>
        <a:srgbClr val="FFCF3E"/>
      </a:folHlink>
    </a:clrScheme>
    <a:fontScheme name="Deluxe">
      <a:maj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Deluxe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280000"/>
              </a:schemeClr>
            </a:gs>
            <a:gs pos="14000">
              <a:schemeClr val="phClr">
                <a:tint val="37000"/>
                <a:satMod val="250000"/>
              </a:schemeClr>
            </a:gs>
            <a:gs pos="45000">
              <a:schemeClr val="phClr">
                <a:tint val="53000"/>
                <a:satMod val="220000"/>
              </a:schemeClr>
            </a:gs>
            <a:gs pos="65000">
              <a:schemeClr val="phClr">
                <a:tint val="53000"/>
                <a:satMod val="220000"/>
              </a:schemeClr>
            </a:gs>
            <a:gs pos="86000">
              <a:schemeClr val="phClr">
                <a:tint val="42000"/>
                <a:satMod val="240000"/>
              </a:schemeClr>
            </a:gs>
            <a:gs pos="100000">
              <a:schemeClr val="phClr">
                <a:tint val="20000"/>
                <a:satMod val="23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0000">
              <a:schemeClr val="phClr">
                <a:satMod val="150000"/>
              </a:schemeClr>
            </a:gs>
            <a:gs pos="100000">
              <a:schemeClr val="phClr">
                <a:tint val="75000"/>
                <a:satMod val="20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atMod val="14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  <a:effectStyle>
          <a:effectLst>
            <a:reflection blurRad="12700" stA="26000" endPos="28000" dist="38100" dir="5400000" sy="-100000"/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90500" h="1016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3000"/>
                <a:satMod val="1550000"/>
              </a:schemeClr>
            </a:gs>
            <a:gs pos="1000">
              <a:schemeClr val="phClr">
                <a:tint val="48000"/>
                <a:satMod val="155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r="210000" b="300000"/>
          </a:path>
        </a:gradFill>
        <a:gradFill rotWithShape="1">
          <a:gsLst>
            <a:gs pos="5000">
              <a:schemeClr val="phClr">
                <a:tint val="38000"/>
                <a:satMod val="1800000"/>
              </a:schemeClr>
            </a:gs>
            <a:gs pos="5000">
              <a:schemeClr val="phClr">
                <a:tint val="40000"/>
                <a:satMod val="180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l="20000" t="30000" r="135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Telerik-PowerPoint-Theme</Template>
  <TotalTime>2496</TotalTime>
  <Words>769</Words>
  <Application>Microsoft Office PowerPoint</Application>
  <PresentationFormat>On-screen Show (4:3)</PresentationFormat>
  <Paragraphs>165</Paragraphs>
  <Slides>21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Telerik-PowerPoint-Theme</vt:lpstr>
      <vt:lpstr>Telerik Kids Academy</vt:lpstr>
      <vt:lpstr>Телерик</vt:lpstr>
      <vt:lpstr>Телерик АД</vt:lpstr>
      <vt:lpstr>Академия на Телерик</vt:lpstr>
      <vt:lpstr>Telerik Kids Academy</vt:lpstr>
      <vt:lpstr>Telerik Kids Academy</vt:lpstr>
      <vt:lpstr>Мрежа от школи по програмиране за деца</vt:lpstr>
      <vt:lpstr>Как работят школите?</vt:lpstr>
      <vt:lpstr>Изисквания за обучителите</vt:lpstr>
      <vt:lpstr>Кандидатстване</vt:lpstr>
      <vt:lpstr>Подкрепа от Телерик</vt:lpstr>
      <vt:lpstr>Атестация на школите</vt:lpstr>
      <vt:lpstr>Препоръчителна учебна програма</vt:lpstr>
      <vt:lpstr>Академия по програмиране за деца – учебна програма</vt:lpstr>
      <vt:lpstr>Академия по програмиране за деца – учебна програма (2)</vt:lpstr>
      <vt:lpstr>Организационни въпроси</vt:lpstr>
      <vt:lpstr>Организация на работата</vt:lpstr>
      <vt:lpstr>Академия на Телерик, отдел "Технологично обучение"</vt:lpstr>
      <vt:lpstr>Технически ръководител</vt:lpstr>
      <vt:lpstr>Контакти</vt:lpstr>
      <vt:lpstr>Telerik Kids Academy</vt:lpstr>
    </vt:vector>
  </TitlesOfParts>
  <Company>Telerik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Telerik School Academy</dc:title>
  <dc:subject>Course Introduction</dc:subject>
  <dc:creator>Svetlin Nakov</dc:creator>
  <cp:lastModifiedBy>Svetlin Nakov</cp:lastModifiedBy>
  <cp:revision>705</cp:revision>
  <dcterms:created xsi:type="dcterms:W3CDTF">2007-12-08T16:03:35Z</dcterms:created>
  <dcterms:modified xsi:type="dcterms:W3CDTF">2011-09-12T16:57:47Z</dcterms:modified>
</cp:coreProperties>
</file>