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88" r:id="rId1"/>
  </p:sldMasterIdLst>
  <p:notesMasterIdLst>
    <p:notesMasterId r:id="rId48"/>
  </p:notesMasterIdLst>
  <p:handoutMasterIdLst>
    <p:handoutMasterId r:id="rId49"/>
  </p:handoutMasterIdLst>
  <p:sldIdLst>
    <p:sldId id="298" r:id="rId2"/>
    <p:sldId id="399" r:id="rId3"/>
    <p:sldId id="302" r:id="rId4"/>
    <p:sldId id="415" r:id="rId5"/>
    <p:sldId id="388" r:id="rId6"/>
    <p:sldId id="428" r:id="rId7"/>
    <p:sldId id="307" r:id="rId8"/>
    <p:sldId id="380" r:id="rId9"/>
    <p:sldId id="308" r:id="rId10"/>
    <p:sldId id="309" r:id="rId11"/>
    <p:sldId id="310" r:id="rId12"/>
    <p:sldId id="379" r:id="rId13"/>
    <p:sldId id="311" r:id="rId14"/>
    <p:sldId id="390" r:id="rId15"/>
    <p:sldId id="318" r:id="rId16"/>
    <p:sldId id="319" r:id="rId17"/>
    <p:sldId id="395" r:id="rId18"/>
    <p:sldId id="396" r:id="rId19"/>
    <p:sldId id="397" r:id="rId20"/>
    <p:sldId id="391" r:id="rId21"/>
    <p:sldId id="321" r:id="rId22"/>
    <p:sldId id="382" r:id="rId23"/>
    <p:sldId id="392" r:id="rId24"/>
    <p:sldId id="384" r:id="rId25"/>
    <p:sldId id="393" r:id="rId26"/>
    <p:sldId id="385" r:id="rId27"/>
    <p:sldId id="386" r:id="rId28"/>
    <p:sldId id="394" r:id="rId29"/>
    <p:sldId id="381" r:id="rId30"/>
    <p:sldId id="322" r:id="rId31"/>
    <p:sldId id="323" r:id="rId32"/>
    <p:sldId id="324" r:id="rId33"/>
    <p:sldId id="325" r:id="rId34"/>
    <p:sldId id="327" r:id="rId35"/>
    <p:sldId id="328" r:id="rId36"/>
    <p:sldId id="427" r:id="rId37"/>
    <p:sldId id="422" r:id="rId38"/>
    <p:sldId id="423" r:id="rId39"/>
    <p:sldId id="424" r:id="rId40"/>
    <p:sldId id="426" r:id="rId41"/>
    <p:sldId id="429" r:id="rId42"/>
    <p:sldId id="430" r:id="rId43"/>
    <p:sldId id="431" r:id="rId44"/>
    <p:sldId id="432" r:id="rId45"/>
    <p:sldId id="433" r:id="rId46"/>
    <p:sldId id="299" r:id="rId47"/>
  </p:sldIdLst>
  <p:sldSz cx="9144000" cy="6858000" type="screen4x3"/>
  <p:notesSz cx="6669088" cy="9926638"/>
  <p:custDataLst>
    <p:tags r:id="rId50"/>
  </p:custDataLst>
  <p:defaultTextStyle>
    <a:defPPr>
      <a:defRPr lang="en-US"/>
    </a:defPPr>
    <a:lvl1pPr algn="l" rtl="0" eaLnBrk="0" fontAlgn="base" hangingPunct="0">
      <a:lnSpc>
        <a:spcPct val="85000"/>
      </a:lnSpc>
      <a:spcBef>
        <a:spcPct val="0"/>
      </a:spcBef>
      <a:spcAft>
        <a:spcPct val="0"/>
      </a:spcAft>
      <a:defRPr kumimoji="1" sz="4000" b="1" kern="1200">
        <a:solidFill>
          <a:srgbClr val="000000"/>
        </a:solidFill>
        <a:latin typeface="Arial" charset="0"/>
        <a:ea typeface="+mn-ea"/>
        <a:cs typeface="+mn-cs"/>
      </a:defRPr>
    </a:lvl1pPr>
    <a:lvl2pPr marL="457200" algn="l" rtl="0" eaLnBrk="0" fontAlgn="base" hangingPunct="0">
      <a:lnSpc>
        <a:spcPct val="85000"/>
      </a:lnSpc>
      <a:spcBef>
        <a:spcPct val="0"/>
      </a:spcBef>
      <a:spcAft>
        <a:spcPct val="0"/>
      </a:spcAft>
      <a:defRPr kumimoji="1" sz="4000" b="1" kern="1200">
        <a:solidFill>
          <a:srgbClr val="000000"/>
        </a:solidFill>
        <a:latin typeface="Arial" charset="0"/>
        <a:ea typeface="+mn-ea"/>
        <a:cs typeface="+mn-cs"/>
      </a:defRPr>
    </a:lvl2pPr>
    <a:lvl3pPr marL="914400" algn="l" rtl="0" eaLnBrk="0" fontAlgn="base" hangingPunct="0">
      <a:lnSpc>
        <a:spcPct val="85000"/>
      </a:lnSpc>
      <a:spcBef>
        <a:spcPct val="0"/>
      </a:spcBef>
      <a:spcAft>
        <a:spcPct val="0"/>
      </a:spcAft>
      <a:defRPr kumimoji="1" sz="4000" b="1" kern="1200">
        <a:solidFill>
          <a:srgbClr val="000000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lnSpc>
        <a:spcPct val="85000"/>
      </a:lnSpc>
      <a:spcBef>
        <a:spcPct val="0"/>
      </a:spcBef>
      <a:spcAft>
        <a:spcPct val="0"/>
      </a:spcAft>
      <a:defRPr kumimoji="1" sz="4000" b="1" kern="1200">
        <a:solidFill>
          <a:srgbClr val="000000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lnSpc>
        <a:spcPct val="85000"/>
      </a:lnSpc>
      <a:spcBef>
        <a:spcPct val="0"/>
      </a:spcBef>
      <a:spcAft>
        <a:spcPct val="0"/>
      </a:spcAft>
      <a:defRPr kumimoji="1" sz="4000" b="1" kern="1200">
        <a:solidFill>
          <a:srgbClr val="000000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umimoji="1" sz="4000" b="1" kern="1200">
        <a:solidFill>
          <a:srgbClr val="000000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umimoji="1" sz="4000" b="1" kern="1200">
        <a:solidFill>
          <a:srgbClr val="000000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umimoji="1" sz="4000" b="1" kern="1200">
        <a:solidFill>
          <a:srgbClr val="000000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umimoji="1" sz="4000" b="1" kern="1200">
        <a:solidFill>
          <a:srgbClr val="000000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C1EE"/>
    <a:srgbClr val="5D7A00"/>
    <a:srgbClr val="FFFFFF"/>
    <a:srgbClr val="003366"/>
    <a:srgbClr val="008080"/>
    <a:srgbClr val="333399"/>
    <a:srgbClr val="666699"/>
    <a:srgbClr val="6600FF"/>
    <a:srgbClr val="4D4D4D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173" autoAdjust="0"/>
    <p:restoredTop sz="95035" autoAdjust="0"/>
  </p:normalViewPr>
  <p:slideViewPr>
    <p:cSldViewPr>
      <p:cViewPr>
        <p:scale>
          <a:sx n="80" d="100"/>
          <a:sy n="80" d="100"/>
        </p:scale>
        <p:origin x="-1074" y="-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2" d="100"/>
          <a:sy n="52" d="100"/>
        </p:scale>
        <p:origin x="-1854" y="-102"/>
      </p:cViewPr>
      <p:guideLst>
        <p:guide orient="horz" pos="3126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90838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7545" tIns="43772" rIns="87545" bIns="43772" numCol="1" anchor="t" anchorCtr="0" compatLnSpc="1">
            <a:prstTxWarp prst="textNoShape">
              <a:avLst/>
            </a:prstTxWarp>
          </a:bodyPr>
          <a:lstStyle>
            <a:lvl1pPr defTabSz="874713">
              <a:lnSpc>
                <a:spcPct val="100000"/>
              </a:lnSpc>
              <a:defRPr sz="1100" b="0">
                <a:solidFill>
                  <a:schemeClr val="tx1"/>
                </a:solidFill>
                <a:effectLst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8250" y="0"/>
            <a:ext cx="288925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7545" tIns="43772" rIns="87545" bIns="43772" numCol="1" anchor="t" anchorCtr="0" compatLnSpc="1">
            <a:prstTxWarp prst="textNoShape">
              <a:avLst/>
            </a:prstTxWarp>
          </a:bodyPr>
          <a:lstStyle>
            <a:lvl1pPr algn="r" defTabSz="874713">
              <a:lnSpc>
                <a:spcPct val="100000"/>
              </a:lnSpc>
              <a:defRPr sz="1100" b="0">
                <a:solidFill>
                  <a:schemeClr val="tx1"/>
                </a:solidFill>
                <a:effectLst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1177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890838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7545" tIns="43772" rIns="87545" bIns="43772" numCol="1" anchor="b" anchorCtr="0" compatLnSpc="1">
            <a:prstTxWarp prst="textNoShape">
              <a:avLst/>
            </a:prstTxWarp>
          </a:bodyPr>
          <a:lstStyle>
            <a:lvl1pPr defTabSz="874713">
              <a:lnSpc>
                <a:spcPct val="100000"/>
              </a:lnSpc>
              <a:defRPr sz="1100" b="0">
                <a:solidFill>
                  <a:schemeClr val="tx1"/>
                </a:solidFill>
                <a:effectLst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1177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8250" y="9429750"/>
            <a:ext cx="288925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7545" tIns="43772" rIns="87545" bIns="43772" numCol="1" anchor="b" anchorCtr="0" compatLnSpc="1">
            <a:prstTxWarp prst="textNoShape">
              <a:avLst/>
            </a:prstTxWarp>
          </a:bodyPr>
          <a:lstStyle>
            <a:lvl1pPr algn="r" defTabSz="874713">
              <a:lnSpc>
                <a:spcPct val="100000"/>
              </a:lnSpc>
              <a:defRPr sz="1100" b="0">
                <a:solidFill>
                  <a:schemeClr val="tx1"/>
                </a:solidFill>
                <a:effectLst/>
              </a:defRPr>
            </a:lvl1pPr>
          </a:lstStyle>
          <a:p>
            <a:pPr>
              <a:defRPr/>
            </a:pPr>
            <a:fld id="{4EFC6D34-E703-4D22-9B0A-459DC8B9F33B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62175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90838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19756" tIns="0" rIns="19756" bIns="0" numCol="1" anchor="t" anchorCtr="0" compatLnSpc="1">
            <a:prstTxWarp prst="textNoShape">
              <a:avLst/>
            </a:prstTxWarp>
          </a:bodyPr>
          <a:lstStyle>
            <a:lvl1pPr defTabSz="947738">
              <a:lnSpc>
                <a:spcPct val="100000"/>
              </a:lnSpc>
              <a:defRPr sz="1100" b="0" i="1">
                <a:solidFill>
                  <a:schemeClr val="tx1"/>
                </a:solidFill>
                <a:effectLst/>
              </a:defRPr>
            </a:lvl1pPr>
          </a:lstStyle>
          <a:p>
            <a:pPr>
              <a:defRPr/>
            </a:pPr>
            <a:r>
              <a:rPr lang="en-US"/>
              <a:t>*</a:t>
            </a:r>
            <a:endParaRPr lang="en-US" sz="1200" i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8250" y="0"/>
            <a:ext cx="2890838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19756" tIns="0" rIns="19756" bIns="0" numCol="1" anchor="t" anchorCtr="0" compatLnSpc="1">
            <a:prstTxWarp prst="textNoShape">
              <a:avLst/>
            </a:prstTxWarp>
          </a:bodyPr>
          <a:lstStyle>
            <a:lvl1pPr algn="r" defTabSz="947738">
              <a:lnSpc>
                <a:spcPct val="100000"/>
              </a:lnSpc>
              <a:defRPr sz="1100" b="0" i="1">
                <a:solidFill>
                  <a:schemeClr val="tx1"/>
                </a:solidFill>
                <a:effectLst/>
              </a:defRPr>
            </a:lvl1pPr>
          </a:lstStyle>
          <a:p>
            <a:pPr>
              <a:defRPr/>
            </a:pPr>
            <a:r>
              <a:rPr lang="en-US"/>
              <a:t>07/16/96</a:t>
            </a:r>
            <a:endParaRPr lang="en-US" sz="1200" i="0"/>
          </a:p>
        </p:txBody>
      </p:sp>
      <p:sp>
        <p:nvSpPr>
          <p:cNvPr id="52228" name="Rectangle 4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852488" y="744538"/>
            <a:ext cx="4964112" cy="3722687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9000" y="4714875"/>
            <a:ext cx="4891088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5487" tIns="47744" rIns="95487" bIns="4774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890838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19756" tIns="0" rIns="19756" bIns="0" numCol="1" anchor="b" anchorCtr="0" compatLnSpc="1">
            <a:prstTxWarp prst="textNoShape">
              <a:avLst/>
            </a:prstTxWarp>
          </a:bodyPr>
          <a:lstStyle>
            <a:lvl1pPr defTabSz="947738">
              <a:lnSpc>
                <a:spcPct val="100000"/>
              </a:lnSpc>
              <a:defRPr sz="1100" b="0" i="1">
                <a:solidFill>
                  <a:schemeClr val="tx1"/>
                </a:solidFill>
                <a:effectLst/>
              </a:defRPr>
            </a:lvl1pPr>
          </a:lstStyle>
          <a:p>
            <a:pPr>
              <a:defRPr/>
            </a:pPr>
            <a:r>
              <a:rPr lang="en-US"/>
              <a:t>*</a:t>
            </a:r>
            <a:endParaRPr lang="en-US" sz="1200" i="0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8250" y="9431338"/>
            <a:ext cx="2890838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19756" tIns="0" rIns="19756" bIns="0" numCol="1" anchor="b" anchorCtr="0" compatLnSpc="1">
            <a:prstTxWarp prst="textNoShape">
              <a:avLst/>
            </a:prstTxWarp>
          </a:bodyPr>
          <a:lstStyle>
            <a:lvl1pPr algn="r" defTabSz="947738">
              <a:lnSpc>
                <a:spcPct val="100000"/>
              </a:lnSpc>
              <a:defRPr sz="1100" b="0" i="1">
                <a:solidFill>
                  <a:schemeClr val="tx1"/>
                </a:solidFill>
                <a:effectLst/>
              </a:defRPr>
            </a:lvl1pPr>
          </a:lstStyle>
          <a:p>
            <a:pPr>
              <a:defRPr/>
            </a:pPr>
            <a:r>
              <a:rPr lang="en-US"/>
              <a:t>##</a:t>
            </a:r>
            <a:endParaRPr lang="en-US" sz="1200" i="0"/>
          </a:p>
        </p:txBody>
      </p:sp>
    </p:spTree>
    <p:extLst>
      <p:ext uri="{BB962C8B-B14F-4D97-AF65-F5344CB8AC3E}">
        <p14:creationId xmlns:p14="http://schemas.microsoft.com/office/powerpoint/2010/main" val="2468157050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*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07/16/96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5325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*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532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##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532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bg-BG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*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07/16/96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5427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*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542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##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542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6750" y="4714875"/>
            <a:ext cx="5335588" cy="4467225"/>
          </a:xfrm>
          <a:noFill/>
        </p:spPr>
        <p:txBody>
          <a:bodyPr/>
          <a:lstStyle/>
          <a:p>
            <a:pPr eaLnBrk="1" hangingPunct="1"/>
            <a:endParaRPr lang="bg-BG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*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07/16/96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5837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*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583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##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583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52488" y="573088"/>
            <a:ext cx="4964112" cy="3722687"/>
          </a:xfrm>
          <a:ln/>
        </p:spPr>
      </p:sp>
      <p:sp>
        <p:nvSpPr>
          <p:cNvPr id="583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87375" y="4719638"/>
            <a:ext cx="5494338" cy="4719637"/>
          </a:xfrm>
          <a:noFill/>
        </p:spPr>
        <p:txBody>
          <a:bodyPr/>
          <a:lstStyle/>
          <a:p>
            <a:pPr eaLnBrk="1" hangingPunct="1"/>
            <a:endParaRPr lang="bg-BG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*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07/16/96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6144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*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614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##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614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bg-BG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*</a:t>
            </a:r>
            <a:endParaRPr lang="en-US" sz="1200" i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07/16/96</a:t>
            </a:r>
            <a:endParaRPr lang="en-US" sz="1200" i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*</a:t>
            </a:r>
            <a:endParaRPr lang="en-US" sz="1200" i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##</a:t>
            </a:r>
            <a:endParaRPr lang="en-US" sz="1200" i="0"/>
          </a:p>
        </p:txBody>
      </p:sp>
    </p:spTree>
    <p:extLst>
      <p:ext uri="{BB962C8B-B14F-4D97-AF65-F5344CB8AC3E}">
        <p14:creationId xmlns:p14="http://schemas.microsoft.com/office/powerpoint/2010/main" val="20420784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*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07/16/96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6246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*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624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##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624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6750" y="4714875"/>
            <a:ext cx="5335588" cy="4467225"/>
          </a:xfrm>
          <a:noFill/>
        </p:spPr>
        <p:txBody>
          <a:bodyPr/>
          <a:lstStyle/>
          <a:p>
            <a:pPr eaLnBrk="1" hangingPunct="1"/>
            <a:endParaRPr lang="bg-BG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*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07/16/96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6349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*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634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##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634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6750" y="4714875"/>
            <a:ext cx="5335588" cy="4467225"/>
          </a:xfrm>
          <a:noFill/>
        </p:spPr>
        <p:txBody>
          <a:bodyPr/>
          <a:lstStyle/>
          <a:p>
            <a:pPr eaLnBrk="1" hangingPunct="1"/>
            <a:endParaRPr lang="bg-BG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*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07/16/96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6451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*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645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##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645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6750" y="4714875"/>
            <a:ext cx="5335588" cy="4467225"/>
          </a:xfrm>
          <a:noFill/>
        </p:spPr>
        <p:txBody>
          <a:bodyPr/>
          <a:lstStyle/>
          <a:p>
            <a:pPr eaLnBrk="1" hangingPunct="1"/>
            <a:endParaRPr lang="bg-BG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*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07/16/96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6554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*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655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##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655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6750" y="4714875"/>
            <a:ext cx="5335588" cy="4467225"/>
          </a:xfrm>
          <a:noFill/>
        </p:spPr>
        <p:txBody>
          <a:bodyPr/>
          <a:lstStyle/>
          <a:p>
            <a:pPr eaLnBrk="1" hangingPunct="1"/>
            <a:endParaRPr lang="bg-BG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*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07/16/96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6656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*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665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##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665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6750" y="4714875"/>
            <a:ext cx="5335588" cy="4467225"/>
          </a:xfrm>
          <a:noFill/>
        </p:spPr>
        <p:txBody>
          <a:bodyPr/>
          <a:lstStyle/>
          <a:p>
            <a:pPr eaLnBrk="1" hangingPunct="1"/>
            <a:endParaRPr lang="bg-BG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*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07/16/96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6758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*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675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##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675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9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bg-BG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*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07/16/96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6861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*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686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##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686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6750" y="4714875"/>
            <a:ext cx="5335588" cy="4467225"/>
          </a:xfrm>
          <a:noFill/>
        </p:spPr>
        <p:txBody>
          <a:bodyPr/>
          <a:lstStyle/>
          <a:p>
            <a:pPr eaLnBrk="1" hangingPunct="1"/>
            <a:endParaRPr lang="bg-BG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*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07/16/96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6963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*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696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##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696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6750" y="4714875"/>
            <a:ext cx="5335588" cy="4467225"/>
          </a:xfrm>
          <a:noFill/>
        </p:spPr>
        <p:txBody>
          <a:bodyPr/>
          <a:lstStyle/>
          <a:p>
            <a:pPr eaLnBrk="1" hangingPunct="1"/>
            <a:endParaRPr lang="bg-BG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*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07/16/96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7066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*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706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##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706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bg-BG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*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07/16/96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7168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*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716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##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716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6750" y="4714875"/>
            <a:ext cx="5335588" cy="4467225"/>
          </a:xfrm>
          <a:noFill/>
        </p:spPr>
        <p:txBody>
          <a:bodyPr/>
          <a:lstStyle/>
          <a:p>
            <a:pPr eaLnBrk="1" hangingPunct="1"/>
            <a:endParaRPr lang="bg-BG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*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07/16/96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7270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*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727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##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727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6750" y="4714875"/>
            <a:ext cx="5335588" cy="4467225"/>
          </a:xfrm>
          <a:noFill/>
        </p:spPr>
        <p:txBody>
          <a:bodyPr/>
          <a:lstStyle/>
          <a:p>
            <a:pPr eaLnBrk="1" hangingPunct="1"/>
            <a:endParaRPr lang="bg-BG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*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07/16/96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7373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*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737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##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737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6750" y="4714875"/>
            <a:ext cx="5335588" cy="4467225"/>
          </a:xfrm>
          <a:noFill/>
        </p:spPr>
        <p:txBody>
          <a:bodyPr/>
          <a:lstStyle/>
          <a:p>
            <a:pPr eaLnBrk="1" hangingPunct="1"/>
            <a:endParaRPr lang="bg-BG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*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07/16/96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7475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*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747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##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747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6750" y="4714875"/>
            <a:ext cx="5335588" cy="4467225"/>
          </a:xfrm>
          <a:noFill/>
        </p:spPr>
        <p:txBody>
          <a:bodyPr/>
          <a:lstStyle/>
          <a:p>
            <a:pPr eaLnBrk="1" hangingPunct="1"/>
            <a:endParaRPr lang="bg-BG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*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07/16/96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7578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*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757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##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757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6750" y="4714875"/>
            <a:ext cx="5335588" cy="4467225"/>
          </a:xfrm>
          <a:noFill/>
        </p:spPr>
        <p:txBody>
          <a:bodyPr/>
          <a:lstStyle/>
          <a:p>
            <a:pPr eaLnBrk="1" hangingPunct="1"/>
            <a:endParaRPr lang="bg-BG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*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07/16/96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7680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*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768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##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768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6750" y="4714875"/>
            <a:ext cx="5335588" cy="4467225"/>
          </a:xfrm>
          <a:noFill/>
        </p:spPr>
        <p:txBody>
          <a:bodyPr/>
          <a:lstStyle/>
          <a:p>
            <a:pPr eaLnBrk="1" hangingPunct="1"/>
            <a:endParaRPr lang="bg-BG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*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07/16/96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7782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*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778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##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778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6750" y="4714875"/>
            <a:ext cx="5335588" cy="4467225"/>
          </a:xfrm>
          <a:noFill/>
        </p:spPr>
        <p:txBody>
          <a:bodyPr/>
          <a:lstStyle/>
          <a:p>
            <a:pPr eaLnBrk="1" hangingPunct="1"/>
            <a:endParaRPr lang="bg-BG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*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07/16/96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7885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*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788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##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788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bg-BG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*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07/16/96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7987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*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798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##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798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6750" y="4714875"/>
            <a:ext cx="5335588" cy="4467225"/>
          </a:xfrm>
          <a:noFill/>
        </p:spPr>
        <p:txBody>
          <a:bodyPr/>
          <a:lstStyle/>
          <a:p>
            <a:pPr eaLnBrk="1" hangingPunct="1"/>
            <a:endParaRPr lang="bg-BG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*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07/16/96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8090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*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809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##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809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6750" y="4714875"/>
            <a:ext cx="5335588" cy="4467225"/>
          </a:xfrm>
          <a:noFill/>
        </p:spPr>
        <p:txBody>
          <a:bodyPr/>
          <a:lstStyle/>
          <a:p>
            <a:pPr eaLnBrk="1" hangingPunct="1"/>
            <a:endParaRPr lang="bg-BG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*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07/16/96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8192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*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819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##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819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6750" y="4714875"/>
            <a:ext cx="5335588" cy="4467225"/>
          </a:xfrm>
          <a:noFill/>
        </p:spPr>
        <p:txBody>
          <a:bodyPr/>
          <a:lstStyle/>
          <a:p>
            <a:pPr eaLnBrk="1" hangingPunct="1"/>
            <a:endParaRPr lang="bg-BG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*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07/16/96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8294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*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829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##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829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6750" y="4714875"/>
            <a:ext cx="5335588" cy="4467225"/>
          </a:xfrm>
          <a:noFill/>
        </p:spPr>
        <p:txBody>
          <a:bodyPr/>
          <a:lstStyle/>
          <a:p>
            <a:pPr eaLnBrk="1" hangingPunct="1"/>
            <a:endParaRPr lang="bg-BG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*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07/16/96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8397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*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839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##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839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6750" y="4714875"/>
            <a:ext cx="5335588" cy="4467225"/>
          </a:xfrm>
          <a:noFill/>
        </p:spPr>
        <p:txBody>
          <a:bodyPr/>
          <a:lstStyle/>
          <a:p>
            <a:pPr eaLnBrk="1" hangingPunct="1"/>
            <a:endParaRPr lang="bg-BG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*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07/16/96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8499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*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849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##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849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6750" y="4714875"/>
            <a:ext cx="5335588" cy="4467225"/>
          </a:xfrm>
          <a:noFill/>
        </p:spPr>
        <p:txBody>
          <a:bodyPr/>
          <a:lstStyle/>
          <a:p>
            <a:pPr eaLnBrk="1" hangingPunct="1"/>
            <a:endParaRPr lang="bg-BG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*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07/16/96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8602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*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860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947738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947738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100" b="0" smtClean="0">
                <a:solidFill>
                  <a:schemeClr val="tx1"/>
                </a:solidFill>
              </a:rPr>
              <a:t>##</a:t>
            </a:r>
            <a:endParaRPr 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860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6750" y="4714875"/>
            <a:ext cx="5335588" cy="4467225"/>
          </a:xfrm>
          <a:noFill/>
        </p:spPr>
        <p:txBody>
          <a:bodyPr/>
          <a:lstStyle/>
          <a:p>
            <a:pPr eaLnBrk="1" hangingPunct="1"/>
            <a:endParaRPr lang="bg-BG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*</a:t>
            </a:r>
            <a:endParaRPr lang="en-US" sz="1200" i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07/16/96</a:t>
            </a:r>
            <a:endParaRPr lang="en-US" sz="1200" i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*</a:t>
            </a:r>
            <a:endParaRPr lang="en-US" sz="1200" i="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r>
              <a:rPr lang="en-US"/>
              <a:t>##</a:t>
            </a:r>
            <a:endParaRPr lang="en-US" sz="1200" i="0"/>
          </a:p>
        </p:txBody>
      </p:sp>
      <p:sp>
        <p:nvSpPr>
          <p:cNvPr id="764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4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elerik.com/" TargetMode="Externa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8"/>
          <p:cNvSpPr>
            <a:spLocks noGrp="1"/>
          </p:cNvSpPr>
          <p:nvPr>
            <p:ph type="ctrTitle" hasCustomPrompt="1"/>
          </p:nvPr>
        </p:nvSpPr>
        <p:spPr>
          <a:xfrm>
            <a:off x="457200" y="1524000"/>
            <a:ext cx="8229600" cy="1524000"/>
          </a:xfrm>
          <a:prstGeom prst="rect">
            <a:avLst/>
          </a:prstGeom>
        </p:spPr>
        <p:txBody>
          <a:bodyPr tIns="0" bIns="0" anchor="b" anchorCtr="0"/>
          <a:lstStyle>
            <a:lvl1pPr algn="r">
              <a:lnSpc>
                <a:spcPts val="5400"/>
              </a:lnSpc>
              <a:defRPr sz="5400" cap="none" baseline="0">
                <a:solidFill>
                  <a:srgbClr val="D4FF5B"/>
                </a:solidFill>
                <a:effectLst>
                  <a:outerShdw blurRad="30000" dist="30000" dir="2700000" algn="tl" rotWithShape="0">
                    <a:schemeClr val="bg2">
                      <a:shade val="45000"/>
                      <a:satMod val="150000"/>
                      <a:alpha val="90000"/>
                    </a:schemeClr>
                  </a:outerShdw>
                  <a:reflection blurRad="12000" stA="20000" endPos="50000" dist="12700" dir="5400000" sy="-100000" algn="bl" rotWithShape="0"/>
                </a:effectLst>
              </a:defRPr>
            </a:lvl1pPr>
          </a:lstStyle>
          <a:p>
            <a:r>
              <a:rPr lang="en-US" dirty="0" smtClean="0"/>
              <a:t>Presentation Title</a:t>
            </a:r>
            <a:endParaRPr lang="en-US" dirty="0"/>
          </a:p>
        </p:txBody>
      </p:sp>
      <p:sp>
        <p:nvSpPr>
          <p:cNvPr id="7" name="Subtitle 16"/>
          <p:cNvSpPr>
            <a:spLocks noGrp="1"/>
          </p:cNvSpPr>
          <p:nvPr>
            <p:ph type="subTitle" idx="1" hasCustomPrompt="1"/>
          </p:nvPr>
        </p:nvSpPr>
        <p:spPr>
          <a:xfrm>
            <a:off x="457200" y="3240880"/>
            <a:ext cx="8229600" cy="569120"/>
          </a:xfrm>
          <a:prstGeom prst="rect">
            <a:avLst/>
          </a:prstGeom>
        </p:spPr>
        <p:txBody>
          <a:bodyPr lIns="90000" tIns="0" rIns="90000" bIns="0" anchor="ctr" anchorCtr="0"/>
          <a:lstStyle>
            <a:lvl1pPr marL="0" indent="0" algn="r">
              <a:buNone/>
              <a:defRPr sz="2800">
                <a:solidFill>
                  <a:srgbClr val="FAF8C8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dirty="0" smtClean="0"/>
              <a:t>Presentation Subtitle</a:t>
            </a:r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2667000" y="4114800"/>
            <a:ext cx="6248400" cy="0"/>
          </a:xfrm>
          <a:prstGeom prst="line">
            <a:avLst/>
          </a:prstGeom>
          <a:ln w="38100" cap="rnd">
            <a:solidFill>
              <a:schemeClr val="accent5">
                <a:lumMod val="20000"/>
                <a:lumOff val="80000"/>
                <a:alpha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5224046"/>
            <a:ext cx="3352800" cy="533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buNone/>
              <a:defRPr lang="en-US" sz="2800" b="1" kern="1200" dirty="0" smtClean="0">
                <a:solidFill>
                  <a:srgbClr val="DEFF9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Author Name</a:t>
            </a:r>
            <a:endParaRPr lang="en-US" dirty="0"/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5757446"/>
            <a:ext cx="209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buNone/>
              <a:defRPr lang="en-US" sz="1800" b="1" kern="1200" dirty="0" smtClean="0">
                <a:solidFill>
                  <a:srgbClr val="0EFE5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itchFamily="34" charset="0"/>
                <a:ea typeface="+mn-ea"/>
                <a:cs typeface="+mn-cs"/>
              </a:defRPr>
            </a:lvl1pPr>
          </a:lstStyle>
          <a:p>
            <a:pPr algn="l"/>
            <a:r>
              <a:rPr lang="en-US" sz="1800" b="1" dirty="0" smtClean="0">
                <a:solidFill>
                  <a:srgbClr val="0EFE5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Telerik Corporation</a:t>
            </a:r>
            <a:endParaRPr lang="en-US" sz="1800" b="1" dirty="0">
              <a:solidFill>
                <a:srgbClr val="0EFE5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 Placeholder 13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6062246"/>
            <a:ext cx="17079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buNone/>
              <a:defRPr lang="en-US" sz="1600" b="1" kern="1200" dirty="0" smtClean="0">
                <a:solidFill>
                  <a:srgbClr val="0EFE5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itchFamily="34" charset="0"/>
                <a:ea typeface="+mn-ea"/>
                <a:cs typeface="+mn-cs"/>
              </a:defRPr>
            </a:lvl1pPr>
          </a:lstStyle>
          <a:p>
            <a:pPr algn="l"/>
            <a:r>
              <a:rPr lang="en-US" sz="1600" b="1" dirty="0" smtClean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"/>
              </a:rPr>
              <a:t>www.telerik.com</a:t>
            </a:r>
            <a:endParaRPr lang="en-US" sz="1600" b="1" dirty="0">
              <a:solidFill>
                <a:schemeClr val="tx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28800" y="76200"/>
            <a:ext cx="7086600" cy="91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r" rtl="0" eaLnBrk="0" fontAlgn="base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defRPr lang="en-US" sz="4000" b="1" kern="1200" baseline="0" dirty="0">
                <a:ln w="500"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0000" endPos="50000" dist="127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Slide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28600" y="1066800"/>
            <a:ext cx="8686800" cy="5638800"/>
          </a:xfrm>
          <a:prstGeom prst="rect">
            <a:avLst/>
          </a:prstGeom>
        </p:spPr>
        <p:txBody>
          <a:bodyPr/>
          <a:lstStyle>
            <a:lvl1pPr marL="282575" indent="-282575"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buClr>
                <a:schemeClr val="accent5">
                  <a:lumMod val="40000"/>
                  <a:lumOff val="60000"/>
                </a:schemeClr>
              </a:buClr>
              <a:tabLst>
                <a:tab pos="282575" algn="l"/>
              </a:tabLst>
              <a:defRPr sz="3200">
                <a:solidFill>
                  <a:srgbClr val="EBFFD2"/>
                </a:solidFill>
              </a:defRPr>
            </a:lvl1pPr>
            <a:lvl2pPr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buClr>
                <a:srgbClr val="8FD600"/>
              </a:buClr>
              <a:defRPr sz="3000">
                <a:solidFill>
                  <a:schemeClr val="tx1">
                    <a:lumMod val="40000"/>
                    <a:lumOff val="60000"/>
                  </a:schemeClr>
                </a:solidFill>
              </a:defRPr>
            </a:lvl2pPr>
            <a:lvl3pPr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buClr>
                <a:srgbClr val="FFAD9F"/>
              </a:buClr>
              <a:defRPr sz="2800">
                <a:solidFill>
                  <a:srgbClr val="F5FFC2"/>
                </a:solidFill>
              </a:defRPr>
            </a:lvl3pPr>
            <a:lvl4pPr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buClr>
                <a:srgbClr val="FACF82"/>
              </a:buClr>
              <a:defRPr sz="2600">
                <a:solidFill>
                  <a:schemeClr val="tx1">
                    <a:lumMod val="40000"/>
                    <a:lumOff val="60000"/>
                  </a:schemeClr>
                </a:solidFill>
              </a:defRPr>
            </a:lvl4pPr>
            <a:lvl5pPr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defRPr sz="2400">
                <a:solidFill>
                  <a:schemeClr val="tx1">
                    <a:lumMod val="40000"/>
                    <a:lumOff val="6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First Level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610600" y="6553200"/>
            <a:ext cx="457200" cy="228600"/>
          </a:xfrm>
          <a:prstGeom prst="rect">
            <a:avLst/>
          </a:prstGeom>
        </p:spPr>
        <p:txBody>
          <a:bodyPr anchor="ctr" anchorCtr="0"/>
          <a:lstStyle>
            <a:lvl1pPr algn="r">
              <a:defRPr sz="1100"/>
            </a:lvl1pPr>
          </a:lstStyle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 hasCustomPrompt="1"/>
          </p:nvPr>
        </p:nvSpPr>
        <p:spPr>
          <a:xfrm>
            <a:off x="609600" y="2743201"/>
            <a:ext cx="7924800" cy="685800"/>
          </a:xfrm>
          <a:prstGeom prst="rect">
            <a:avLst/>
          </a:prstGeom>
        </p:spPr>
        <p:txBody>
          <a:bodyPr tIns="0" bIns="0" anchor="ctr" anchorCtr="0"/>
          <a:lstStyle>
            <a:lvl1pPr algn="ctr">
              <a:lnSpc>
                <a:spcPts val="5000"/>
              </a:lnSpc>
              <a:defRPr sz="5000" cap="none" baseline="0">
                <a:effectLst>
                  <a:outerShdw blurRad="30000" dist="30000" dir="2700000" algn="tl" rotWithShape="0">
                    <a:schemeClr val="bg2">
                      <a:shade val="45000"/>
                      <a:satMod val="150000"/>
                      <a:alpha val="90000"/>
                    </a:schemeClr>
                  </a:outerShdw>
                  <a:reflection blurRad="12000" stA="20000" endPos="50000" dist="12700" dir="5400000" sy="-100000" algn="bl" rotWithShape="0"/>
                </a:effectLst>
              </a:defRPr>
            </a:lvl1pPr>
          </a:lstStyle>
          <a:p>
            <a:r>
              <a:rPr lang="en-US" dirty="0" smtClean="0"/>
              <a:t>Section Title</a:t>
            </a:r>
            <a:endParaRPr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 hasCustomPrompt="1"/>
          </p:nvPr>
        </p:nvSpPr>
        <p:spPr>
          <a:xfrm>
            <a:off x="609600" y="3469480"/>
            <a:ext cx="7924800" cy="56912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5">
                  <a:lumMod val="40000"/>
                  <a:lumOff val="60000"/>
                </a:schemeClr>
              </a:buClr>
              <a:buSzPct val="70000"/>
              <a:buFont typeface="Wingdings 2" pitchFamily="18" charset="2"/>
              <a:buNone/>
              <a:defRPr lang="en-US" sz="2800" b="1" kern="1200" baseline="0" dirty="0">
                <a:solidFill>
                  <a:srgbClr val="FAF7C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dirty="0" smtClean="0"/>
              <a:t>Section Subtitle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urce Code Exa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1828800" y="76200"/>
            <a:ext cx="7086600" cy="91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>
              <a:lnSpc>
                <a:spcPts val="4000"/>
              </a:lnSpc>
              <a:defRPr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0000" endPos="50000" dist="12700" dir="5400000" sy="-100000" algn="bl" rotWithShape="0"/>
                </a:effectLst>
              </a:defRPr>
            </a:lvl1pPr>
          </a:lstStyle>
          <a:p>
            <a:r>
              <a:rPr lang="en-US" dirty="0" smtClean="0"/>
              <a:t>Slide Title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 hasCustomPrompt="1"/>
          </p:nvPr>
        </p:nvSpPr>
        <p:spPr>
          <a:xfrm>
            <a:off x="228600" y="1066800"/>
            <a:ext cx="8686800" cy="579646"/>
          </a:xfrm>
          <a:prstGeom prst="rect">
            <a:avLst/>
          </a:prstGeom>
        </p:spPr>
        <p:txBody>
          <a:bodyPr>
            <a:spAutoFit/>
          </a:bodyPr>
          <a:lstStyle>
            <a:lvl1pPr marL="319088" marR="0" indent="-31908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46A6BD">
                  <a:lumMod val="40000"/>
                  <a:lumOff val="60000"/>
                </a:srgbClr>
              </a:buClr>
              <a:buSzPct val="70000"/>
              <a:buFont typeface="Wingdings 2" pitchFamily="18" charset="2"/>
              <a:buChar char=""/>
              <a:tabLst/>
              <a:defRPr sz="3000" baseline="0">
                <a:solidFill>
                  <a:schemeClr val="tx1">
                    <a:lumMod val="40000"/>
                    <a:lumOff val="60000"/>
                  </a:schemeClr>
                </a:solidFill>
              </a:defRPr>
            </a:lvl1pPr>
            <a:lvl2pPr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buClr>
                <a:srgbClr val="8FD600"/>
              </a:buClr>
              <a:defRPr sz="3000">
                <a:solidFill>
                  <a:schemeClr val="tx1">
                    <a:lumMod val="40000"/>
                    <a:lumOff val="60000"/>
                  </a:schemeClr>
                </a:solidFill>
              </a:defRPr>
            </a:lvl2pPr>
            <a:lvl3pPr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buClr>
                <a:srgbClr val="FFAD9F"/>
              </a:buClr>
              <a:defRPr sz="2800">
                <a:solidFill>
                  <a:schemeClr val="tx1">
                    <a:lumMod val="40000"/>
                    <a:lumOff val="60000"/>
                  </a:schemeClr>
                </a:solidFill>
              </a:defRPr>
            </a:lvl3pPr>
            <a:lvl4pPr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buClr>
                <a:srgbClr val="FACF82"/>
              </a:buClr>
              <a:defRPr sz="2600">
                <a:solidFill>
                  <a:schemeClr val="tx1">
                    <a:lumMod val="40000"/>
                    <a:lumOff val="60000"/>
                  </a:schemeClr>
                </a:solidFill>
              </a:defRPr>
            </a:lvl4pPr>
            <a:lvl5pPr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defRPr sz="2400">
                <a:solidFill>
                  <a:schemeClr val="tx1">
                    <a:lumMod val="40000"/>
                    <a:lumOff val="60000"/>
                  </a:schemeClr>
                </a:solidFill>
              </a:defRPr>
            </a:lvl5pPr>
          </a:lstStyle>
          <a:p>
            <a:pPr marL="319088" marR="0" lvl="0" indent="-31908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46A6BD">
                  <a:lumMod val="40000"/>
                  <a:lumOff val="60000"/>
                </a:srgbClr>
              </a:buClr>
              <a:buSzPct val="70000"/>
              <a:buFont typeface="Wingdings 2" pitchFamily="18" charset="2"/>
              <a:buChar char=""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CFF6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First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1828800"/>
            <a:ext cx="8153400" cy="4708981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>
            <a:lvl1pPr marL="0" indent="0" algn="l">
              <a:spcBef>
                <a:spcPts val="0"/>
              </a:spcBef>
              <a:buNone/>
              <a:defRPr lang="en-US" sz="2000" smtClean="0">
                <a:solidFill>
                  <a:srgbClr val="8CF4F2"/>
                </a:solidFill>
                <a:latin typeface="Consolas" pitchFamily="49" charset="0"/>
                <a:cs typeface="Consolas" pitchFamily="49" charset="0"/>
              </a:defRPr>
            </a:lvl1pPr>
          </a:lstStyle>
          <a:p>
            <a:pPr lvl="0"/>
            <a:r>
              <a:rPr lang="en-US" noProof="1" smtClean="0"/>
              <a:t>Source code box</a:t>
            </a:r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estion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1828800" y="152400"/>
            <a:ext cx="7086600" cy="91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r" rtl="0" eaLnBrk="0" fontAlgn="base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defRPr lang="en-US" sz="4000" b="1" kern="1200" baseline="0" dirty="0">
                <a:ln w="500"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0000" endPos="50000" dist="127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Presentation Title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295400" y="2438400"/>
            <a:ext cx="6400800" cy="2097345"/>
          </a:xfrm>
          <a:prstGeom prst="rect">
            <a:avLst/>
          </a:prstGeom>
        </p:spPr>
        <p:txBody>
          <a:bodyPr anchor="ctr" anchorCtr="0"/>
          <a:lstStyle/>
          <a:p>
            <a:pPr marL="319088" marR="0" lvl="0" indent="-319088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5">
                  <a:lumMod val="40000"/>
                  <a:lumOff val="60000"/>
                </a:schemeClr>
              </a:buClr>
              <a:buSzPct val="70000"/>
              <a:buFont typeface="Wingdings 2" pitchFamily="18" charset="2"/>
              <a:buNone/>
              <a:tabLst/>
              <a:defRPr/>
            </a:pPr>
            <a:r>
              <a:rPr lang="en-US" sz="8000" b="1" kern="1200" dirty="0" smtClean="0">
                <a:solidFill>
                  <a:srgbClr val="E8FFC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Questions?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5875" y="71438"/>
            <a:ext cx="6337300" cy="909637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856469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lumMod val="65000"/>
                <a:lumOff val="35000"/>
              </a:schemeClr>
            </a:gs>
            <a:gs pos="83000">
              <a:schemeClr val="bg1"/>
            </a:gs>
          </a:gsLst>
          <a:path path="circle">
            <a:fillToRect l="20000" t="30000" r="135000" b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lowchart: Document 6"/>
          <p:cNvSpPr/>
          <p:nvPr/>
        </p:nvSpPr>
        <p:spPr>
          <a:xfrm rot="10800000">
            <a:off x="1" y="411366"/>
            <a:ext cx="9144000" cy="5562705"/>
          </a:xfrm>
          <a:custGeom>
            <a:avLst/>
            <a:gdLst>
              <a:gd name="connsiteX0" fmla="*/ 0 w 21600"/>
              <a:gd name="connsiteY0" fmla="*/ 0 h 19378"/>
              <a:gd name="connsiteX1" fmla="*/ 21600 w 21600"/>
              <a:gd name="connsiteY1" fmla="*/ 0 h 19378"/>
              <a:gd name="connsiteX2" fmla="*/ 21600 w 21600"/>
              <a:gd name="connsiteY2" fmla="*/ 17322 h 19378"/>
              <a:gd name="connsiteX3" fmla="*/ 0 w 21600"/>
              <a:gd name="connsiteY3" fmla="*/ 19378 h 19378"/>
              <a:gd name="connsiteX4" fmla="*/ 0 w 21600"/>
              <a:gd name="connsiteY4" fmla="*/ 0 h 19378"/>
              <a:gd name="connsiteX0" fmla="*/ 0 w 21600"/>
              <a:gd name="connsiteY0" fmla="*/ 0 h 19378"/>
              <a:gd name="connsiteX1" fmla="*/ 21600 w 21600"/>
              <a:gd name="connsiteY1" fmla="*/ 0 h 19378"/>
              <a:gd name="connsiteX2" fmla="*/ 21600 w 21600"/>
              <a:gd name="connsiteY2" fmla="*/ 17322 h 19378"/>
              <a:gd name="connsiteX3" fmla="*/ 0 w 21600"/>
              <a:gd name="connsiteY3" fmla="*/ 19378 h 19378"/>
              <a:gd name="connsiteX4" fmla="*/ 0 w 21600"/>
              <a:gd name="connsiteY4" fmla="*/ 0 h 19378"/>
              <a:gd name="connsiteX0" fmla="*/ 0 w 21600"/>
              <a:gd name="connsiteY0" fmla="*/ 0 h 19378"/>
              <a:gd name="connsiteX1" fmla="*/ 21600 w 21600"/>
              <a:gd name="connsiteY1" fmla="*/ 0 h 19378"/>
              <a:gd name="connsiteX2" fmla="*/ 21600 w 21600"/>
              <a:gd name="connsiteY2" fmla="*/ 17322 h 19378"/>
              <a:gd name="connsiteX3" fmla="*/ 0 w 21600"/>
              <a:gd name="connsiteY3" fmla="*/ 19378 h 19378"/>
              <a:gd name="connsiteX4" fmla="*/ 0 w 21600"/>
              <a:gd name="connsiteY4" fmla="*/ 0 h 19378"/>
              <a:gd name="connsiteX0" fmla="*/ 0 w 21600"/>
              <a:gd name="connsiteY0" fmla="*/ 0 h 19974"/>
              <a:gd name="connsiteX1" fmla="*/ 21600 w 21600"/>
              <a:gd name="connsiteY1" fmla="*/ 0 h 19974"/>
              <a:gd name="connsiteX2" fmla="*/ 21600 w 21600"/>
              <a:gd name="connsiteY2" fmla="*/ 17322 h 19974"/>
              <a:gd name="connsiteX3" fmla="*/ 0 w 21600"/>
              <a:gd name="connsiteY3" fmla="*/ 19974 h 19974"/>
              <a:gd name="connsiteX4" fmla="*/ 0 w 21600"/>
              <a:gd name="connsiteY4" fmla="*/ 0 h 19974"/>
              <a:gd name="connsiteX0" fmla="*/ 0 w 21600"/>
              <a:gd name="connsiteY0" fmla="*/ 0 h 19974"/>
              <a:gd name="connsiteX1" fmla="*/ 21600 w 21600"/>
              <a:gd name="connsiteY1" fmla="*/ 0 h 19974"/>
              <a:gd name="connsiteX2" fmla="*/ 21600 w 21600"/>
              <a:gd name="connsiteY2" fmla="*/ 17322 h 19974"/>
              <a:gd name="connsiteX3" fmla="*/ 0 w 21600"/>
              <a:gd name="connsiteY3" fmla="*/ 19974 h 19974"/>
              <a:gd name="connsiteX4" fmla="*/ 0 w 21600"/>
              <a:gd name="connsiteY4" fmla="*/ 0 h 19974"/>
              <a:gd name="connsiteX0" fmla="*/ 0 w 21600"/>
              <a:gd name="connsiteY0" fmla="*/ 0 h 19974"/>
              <a:gd name="connsiteX1" fmla="*/ 21600 w 21600"/>
              <a:gd name="connsiteY1" fmla="*/ 0 h 19974"/>
              <a:gd name="connsiteX2" fmla="*/ 21600 w 21600"/>
              <a:gd name="connsiteY2" fmla="*/ 17322 h 19974"/>
              <a:gd name="connsiteX3" fmla="*/ 0 w 21600"/>
              <a:gd name="connsiteY3" fmla="*/ 19974 h 19974"/>
              <a:gd name="connsiteX4" fmla="*/ 0 w 21600"/>
              <a:gd name="connsiteY4" fmla="*/ 0 h 19974"/>
              <a:gd name="connsiteX0" fmla="*/ 0 w 21600"/>
              <a:gd name="connsiteY0" fmla="*/ 0 h 20252"/>
              <a:gd name="connsiteX1" fmla="*/ 21600 w 21600"/>
              <a:gd name="connsiteY1" fmla="*/ 0 h 20252"/>
              <a:gd name="connsiteX2" fmla="*/ 21600 w 21600"/>
              <a:gd name="connsiteY2" fmla="*/ 17322 h 20252"/>
              <a:gd name="connsiteX3" fmla="*/ 0 w 21600"/>
              <a:gd name="connsiteY3" fmla="*/ 20252 h 20252"/>
              <a:gd name="connsiteX4" fmla="*/ 0 w 21600"/>
              <a:gd name="connsiteY4" fmla="*/ 0 h 20252"/>
              <a:gd name="connsiteX0" fmla="*/ 0 w 21600"/>
              <a:gd name="connsiteY0" fmla="*/ 0 h 20252"/>
              <a:gd name="connsiteX1" fmla="*/ 21600 w 21600"/>
              <a:gd name="connsiteY1" fmla="*/ 0 h 20252"/>
              <a:gd name="connsiteX2" fmla="*/ 21600 w 21600"/>
              <a:gd name="connsiteY2" fmla="*/ 17322 h 20252"/>
              <a:gd name="connsiteX3" fmla="*/ 0 w 21600"/>
              <a:gd name="connsiteY3" fmla="*/ 20252 h 20252"/>
              <a:gd name="connsiteX4" fmla="*/ 0 w 21600"/>
              <a:gd name="connsiteY4" fmla="*/ 0 h 20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0252">
                <a:moveTo>
                  <a:pt x="0" y="0"/>
                </a:moveTo>
                <a:lnTo>
                  <a:pt x="21600" y="0"/>
                </a:lnTo>
                <a:lnTo>
                  <a:pt x="21600" y="17322"/>
                </a:lnTo>
                <a:cubicBezTo>
                  <a:pt x="10800" y="17322"/>
                  <a:pt x="10056" y="24231"/>
                  <a:pt x="0" y="20252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bg1">
                  <a:lumMod val="85000"/>
                  <a:lumOff val="15000"/>
                </a:schemeClr>
              </a:gs>
              <a:gs pos="65000">
                <a:schemeClr val="bg2">
                  <a:shade val="100000"/>
                  <a:satMod val="600000"/>
                  <a:alpha val="0"/>
                </a:schemeClr>
              </a:gs>
            </a:gsLst>
            <a:lin ang="4800000" scaled="1"/>
          </a:gradFill>
          <a:ln w="317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Flowchart: Document 7"/>
          <p:cNvSpPr/>
          <p:nvPr/>
        </p:nvSpPr>
        <p:spPr>
          <a:xfrm rot="10800000">
            <a:off x="1" y="609600"/>
            <a:ext cx="9144000" cy="4480425"/>
          </a:xfrm>
          <a:custGeom>
            <a:avLst/>
            <a:gdLst>
              <a:gd name="connsiteX0" fmla="*/ 0 w 21600"/>
              <a:gd name="connsiteY0" fmla="*/ 0 h 18944"/>
              <a:gd name="connsiteX1" fmla="*/ 21600 w 21600"/>
              <a:gd name="connsiteY1" fmla="*/ 0 h 18944"/>
              <a:gd name="connsiteX2" fmla="*/ 21600 w 21600"/>
              <a:gd name="connsiteY2" fmla="*/ 17322 h 18944"/>
              <a:gd name="connsiteX3" fmla="*/ 0 w 21600"/>
              <a:gd name="connsiteY3" fmla="*/ 18944 h 18944"/>
              <a:gd name="connsiteX4" fmla="*/ 0 w 21600"/>
              <a:gd name="connsiteY4" fmla="*/ 0 h 18944"/>
              <a:gd name="connsiteX0" fmla="*/ 0 w 21600"/>
              <a:gd name="connsiteY0" fmla="*/ 0 h 18944"/>
              <a:gd name="connsiteX1" fmla="*/ 21600 w 21600"/>
              <a:gd name="connsiteY1" fmla="*/ 0 h 18944"/>
              <a:gd name="connsiteX2" fmla="*/ 21600 w 21600"/>
              <a:gd name="connsiteY2" fmla="*/ 17322 h 18944"/>
              <a:gd name="connsiteX3" fmla="*/ 0 w 21600"/>
              <a:gd name="connsiteY3" fmla="*/ 18944 h 18944"/>
              <a:gd name="connsiteX4" fmla="*/ 0 w 21600"/>
              <a:gd name="connsiteY4" fmla="*/ 0 h 18944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691"/>
              <a:gd name="connsiteX1" fmla="*/ 21600 w 21600"/>
              <a:gd name="connsiteY1" fmla="*/ 0 h 19691"/>
              <a:gd name="connsiteX2" fmla="*/ 21600 w 21600"/>
              <a:gd name="connsiteY2" fmla="*/ 17322 h 19691"/>
              <a:gd name="connsiteX3" fmla="*/ 0 w 21600"/>
              <a:gd name="connsiteY3" fmla="*/ 19691 h 19691"/>
              <a:gd name="connsiteX4" fmla="*/ 0 w 21600"/>
              <a:gd name="connsiteY4" fmla="*/ 0 h 19691"/>
              <a:gd name="connsiteX0" fmla="*/ 0 w 21600"/>
              <a:gd name="connsiteY0" fmla="*/ 0 h 19691"/>
              <a:gd name="connsiteX1" fmla="*/ 21600 w 21600"/>
              <a:gd name="connsiteY1" fmla="*/ 0 h 19691"/>
              <a:gd name="connsiteX2" fmla="*/ 21600 w 21600"/>
              <a:gd name="connsiteY2" fmla="*/ 17322 h 19691"/>
              <a:gd name="connsiteX3" fmla="*/ 0 w 21600"/>
              <a:gd name="connsiteY3" fmla="*/ 19691 h 19691"/>
              <a:gd name="connsiteX4" fmla="*/ 0 w 21600"/>
              <a:gd name="connsiteY4" fmla="*/ 0 h 19691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0032">
                <a:moveTo>
                  <a:pt x="0" y="0"/>
                </a:moveTo>
                <a:lnTo>
                  <a:pt x="21600" y="0"/>
                </a:lnTo>
                <a:lnTo>
                  <a:pt x="21600" y="17322"/>
                </a:lnTo>
                <a:cubicBezTo>
                  <a:pt x="10800" y="17322"/>
                  <a:pt x="8684" y="24776"/>
                  <a:pt x="0" y="20032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bg1">
                  <a:lumMod val="65000"/>
                  <a:lumOff val="35000"/>
                </a:schemeClr>
              </a:gs>
              <a:gs pos="65000">
                <a:schemeClr val="bg2">
                  <a:shade val="100000"/>
                  <a:satMod val="600000"/>
                  <a:alpha val="0"/>
                </a:schemeClr>
              </a:gs>
            </a:gsLst>
            <a:lin ang="4800000" scaled="1"/>
          </a:gradFill>
          <a:ln w="317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34" name="Picture 10" descr="telerik_logo_new-(white).png"/>
          <p:cNvPicPr>
            <a:picLocks noChangeAspect="1"/>
          </p:cNvPicPr>
          <p:nvPr/>
        </p:nvPicPr>
        <p:blipFill>
          <a:blip r:embed="rId9" cstate="email">
            <a:lum bright="-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04800"/>
            <a:ext cx="1600200" cy="389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553200"/>
            <a:ext cx="457200" cy="228600"/>
          </a:xfrm>
          <a:prstGeom prst="rect">
            <a:avLst/>
          </a:prstGeom>
        </p:spPr>
        <p:txBody>
          <a:bodyPr anchor="ctr" anchorCtr="0"/>
          <a:lstStyle>
            <a:lvl1pPr algn="r">
              <a:defRPr sz="1100"/>
            </a:lvl1pPr>
          </a:lstStyle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</p:sldLayoutIdLst>
  <p:timing>
    <p:tnLst>
      <p:par>
        <p:cTn id="1" dur="indefinite" restart="never" nodeType="tmRoot"/>
      </p:par>
    </p:tnLst>
  </p:timing>
  <p:txStyles>
    <p:titleStyle>
      <a:lvl1pPr algn="r" rtl="0" eaLnBrk="1" fontAlgn="base" hangingPunct="1">
        <a:lnSpc>
          <a:spcPts val="4400"/>
        </a:lnSpc>
        <a:spcBef>
          <a:spcPct val="0"/>
        </a:spcBef>
        <a:spcAft>
          <a:spcPct val="0"/>
        </a:spcAft>
        <a:defRPr sz="4400" b="1" kern="1200" baseline="0">
          <a:ln w="500">
            <a:noFill/>
          </a:ln>
          <a:solidFill>
            <a:schemeClr val="tx2"/>
          </a:solidFill>
          <a:effectLst>
            <a:outerShdw blurRad="38100" dist="38100" dir="2700000" algn="tl">
              <a:srgbClr val="000000">
                <a:alpha val="43137"/>
              </a:srgbClr>
            </a:outerShdw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Corbel" pitchFamily="34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Corbel" pitchFamily="34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Corbel" pitchFamily="34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Corbel" pitchFamily="34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Corbel" pitchFamily="34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Corbel" pitchFamily="34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Corbel" pitchFamily="34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Corbel" pitchFamily="34" charset="0"/>
        </a:defRPr>
      </a:lvl9pPr>
    </p:titleStyle>
    <p:bodyStyle>
      <a:lvl1pPr marL="319088" indent="-319088" algn="l" rtl="0" eaLnBrk="1" fontAlgn="base" hangingPunct="1">
        <a:spcBef>
          <a:spcPct val="20000"/>
        </a:spcBef>
        <a:spcAft>
          <a:spcPct val="0"/>
        </a:spcAft>
        <a:buClr>
          <a:schemeClr val="accent5">
            <a:lumMod val="40000"/>
            <a:lumOff val="60000"/>
          </a:schemeClr>
        </a:buClr>
        <a:buSzPct val="70000"/>
        <a:buFont typeface="Wingdings 2" pitchFamily="18" charset="2"/>
        <a:buChar char=""/>
        <a:defRPr sz="3200" b="1" kern="1200">
          <a:solidFill>
            <a:schemeClr val="tx1">
              <a:lumMod val="20000"/>
              <a:lumOff val="80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30238" indent="-273050" algn="l" rtl="0" eaLnBrk="1" fontAlgn="base" hangingPunct="1">
        <a:spcBef>
          <a:spcPct val="20000"/>
        </a:spcBef>
        <a:spcAft>
          <a:spcPct val="0"/>
        </a:spcAft>
        <a:buClr>
          <a:schemeClr val="accent2">
            <a:lumMod val="60000"/>
            <a:lumOff val="40000"/>
          </a:schemeClr>
        </a:buClr>
        <a:buFont typeface="Wingdings 2" pitchFamily="18" charset="2"/>
        <a:buChar char=""/>
        <a:defRPr sz="3000" b="1" kern="1200">
          <a:solidFill>
            <a:schemeClr val="tx1">
              <a:lumMod val="20000"/>
              <a:lumOff val="80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922338" indent="-273050" algn="l" rtl="0" eaLnBrk="1" fontAlgn="base" hangingPunct="1">
        <a:spcBef>
          <a:spcPct val="20000"/>
        </a:spcBef>
        <a:spcAft>
          <a:spcPct val="0"/>
        </a:spcAft>
        <a:buClr>
          <a:schemeClr val="tx1">
            <a:lumMod val="50000"/>
          </a:schemeClr>
        </a:buClr>
        <a:buFont typeface="Wingdings 2" pitchFamily="18" charset="2"/>
        <a:buChar char=""/>
        <a:defRPr sz="2800" b="1" kern="1200">
          <a:solidFill>
            <a:schemeClr val="tx1">
              <a:lumMod val="20000"/>
              <a:lumOff val="80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187450" indent="-228600" algn="l" rtl="0" eaLnBrk="1" fontAlgn="base" hangingPunct="1">
        <a:spcBef>
          <a:spcPct val="20000"/>
        </a:spcBef>
        <a:spcAft>
          <a:spcPct val="0"/>
        </a:spcAft>
        <a:buClr>
          <a:srgbClr val="F8BD52"/>
        </a:buClr>
        <a:buFont typeface="Wingdings 2" pitchFamily="18" charset="2"/>
        <a:buChar char=""/>
        <a:defRPr sz="2600" b="1" kern="1200">
          <a:solidFill>
            <a:schemeClr val="tx1">
              <a:lumMod val="20000"/>
              <a:lumOff val="80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425575" indent="-228600" algn="l" rtl="0" eaLnBrk="1" fontAlgn="base" hangingPunct="1">
        <a:spcBef>
          <a:spcPct val="20000"/>
        </a:spcBef>
        <a:spcAft>
          <a:spcPct val="0"/>
        </a:spcAft>
        <a:buClr>
          <a:srgbClr val="46A6BD"/>
        </a:buClr>
        <a:buFont typeface="Wingdings 2" pitchFamily="18" charset="2"/>
        <a:buChar char=""/>
        <a:defRPr sz="2400" b="1" kern="1200">
          <a:solidFill>
            <a:schemeClr val="tx1">
              <a:lumMod val="20000"/>
              <a:lumOff val="80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673352" indent="-228600" algn="l" rtl="0" eaLnBrk="1" latinLnBrk="0" hangingPunct="1">
        <a:spcBef>
          <a:spcPct val="20000"/>
        </a:spcBef>
        <a:buClr>
          <a:schemeClr val="accent6"/>
        </a:buClr>
        <a:buFont typeface="Wingdings 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11096" indent="-228600" algn="l" rtl="0" eaLnBrk="1" latinLnBrk="0" hangingPunct="1">
        <a:spcBef>
          <a:spcPct val="20000"/>
        </a:spcBef>
        <a:buClr>
          <a:schemeClr val="tx2"/>
        </a:buClr>
        <a:buFont typeface="Wingdings 2"/>
        <a:buChar char="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21408" indent="-182880" algn="l" rtl="0" eaLnBrk="1" latinLnBrk="0" hangingPunct="1">
        <a:spcBef>
          <a:spcPct val="20000"/>
        </a:spcBef>
        <a:buClr>
          <a:schemeClr val="tx2"/>
        </a:buClr>
        <a:buFont typeface="Wingdings 2"/>
        <a:buChar char="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22576" indent="-182880" algn="l" rtl="0" eaLnBrk="1" latinLnBrk="0" hangingPunct="1">
        <a:spcBef>
          <a:spcPct val="20000"/>
        </a:spcBef>
        <a:buClr>
          <a:schemeClr val="tx2"/>
        </a:buClr>
        <a:buFont typeface="Wingdings 2"/>
        <a:buChar char="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hyperlink" Target="http://schoolacademy.telerik.co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jpeg"/><Relationship Id="rId4" Type="http://schemas.openxmlformats.org/officeDocument/2006/relationships/image" Target="../media/image21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jpeg"/><Relationship Id="rId4" Type="http://schemas.openxmlformats.org/officeDocument/2006/relationships/image" Target="../media/image21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jpeg"/><Relationship Id="rId4" Type="http://schemas.openxmlformats.org/officeDocument/2006/relationships/image" Target="../media/image21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w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w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w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w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w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wmf"/><Relationship Id="rId4" Type="http://schemas.openxmlformats.org/officeDocument/2006/relationships/image" Target="../media/image22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wmf"/><Relationship Id="rId4" Type="http://schemas.openxmlformats.org/officeDocument/2006/relationships/image" Target="../media/image22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w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wmf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://tortoisesvn.tigris.org/" TargetMode="External"/><Relationship Id="rId2" Type="http://schemas.openxmlformats.org/officeDocument/2006/relationships/hyperlink" Target="http://subversion.tigris.org/" TargetMode="Externa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hyperlink" Target="http://tortoisesvn.tigris.org/" TargetMode="Externa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openxmlformats.org/officeDocument/2006/relationships/image" Target="../media/image29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://code.google.com/projecthosting/" TargetMode="External"/><Relationship Id="rId2" Type="http://schemas.openxmlformats.org/officeDocument/2006/relationships/hyperlink" Target="http://www.sourceforge.net/" TargetMode="Externa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ojectlocker.com/" TargetMode="External"/><Relationship Id="rId2" Type="http://schemas.openxmlformats.org/officeDocument/2006/relationships/hyperlink" Target="http://www.codeplex.com/" TargetMode="Externa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://bitbucket.org/" TargetMode="External"/><Relationship Id="rId7" Type="http://schemas.openxmlformats.org/officeDocument/2006/relationships/hyperlink" Target="http://beanstalkapp.com/" TargetMode="External"/><Relationship Id="rId2" Type="http://schemas.openxmlformats.org/officeDocument/2006/relationships/hyperlink" Target="http://www.assembla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xp-dev.com/" TargetMode="External"/><Relationship Id="rId5" Type="http://schemas.openxmlformats.org/officeDocument/2006/relationships/hyperlink" Target="http://unfuddle.com/" TargetMode="External"/><Relationship Id="rId4" Type="http://schemas.openxmlformats.org/officeDocument/2006/relationships/hyperlink" Target="http://github.com/" TargetMode="Externa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9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1268760"/>
            <a:ext cx="8229600" cy="1524000"/>
          </a:xfrm>
        </p:spPr>
        <p:txBody>
          <a:bodyPr/>
          <a:lstStyle/>
          <a:p>
            <a:pPr algn="r">
              <a:lnSpc>
                <a:spcPts val="6000"/>
              </a:lnSpc>
              <a:defRPr/>
            </a:pPr>
            <a:r>
              <a:rPr lang="en-US" sz="5400" smtClean="0">
                <a:solidFill>
                  <a:srgbClr val="D4FF5B"/>
                </a:solidFill>
              </a:rPr>
              <a:t>Software </a:t>
            </a:r>
            <a:r>
              <a:rPr lang="en-US" sz="5400" dirty="0">
                <a:solidFill>
                  <a:srgbClr val="D4FF5B"/>
                </a:solidFill>
              </a:rPr>
              <a:t>Configuration Management</a:t>
            </a:r>
            <a:endParaRPr lang="bg-BG" sz="5400" dirty="0">
              <a:solidFill>
                <a:srgbClr val="D4FF5B"/>
              </a:solidFill>
            </a:endParaRP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2627784" y="3240880"/>
            <a:ext cx="6059016" cy="569120"/>
          </a:xfrm>
        </p:spPr>
        <p:txBody>
          <a:bodyPr/>
          <a:lstStyle/>
          <a:p>
            <a:pPr>
              <a:lnSpc>
                <a:spcPct val="95000"/>
              </a:lnSpc>
              <a:defRPr/>
            </a:pPr>
            <a:r>
              <a:rPr lang="en-US" smtClean="0"/>
              <a:t>Source </a:t>
            </a:r>
            <a:r>
              <a:rPr lang="en-US" dirty="0"/>
              <a:t>Control Repositories for Enabling Team Working</a:t>
            </a:r>
            <a:endParaRPr lang="bg-BG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457200" y="5301208"/>
            <a:ext cx="3352800" cy="533400"/>
          </a:xfrm>
        </p:spPr>
        <p:txBody>
          <a:bodyPr/>
          <a:lstStyle/>
          <a:p>
            <a:r>
              <a:rPr lang="en-US" dirty="0" smtClean="0"/>
              <a:t>Svetlin Nakov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457200" y="5757446"/>
            <a:ext cx="2090957" cy="369332"/>
          </a:xfrm>
        </p:spPr>
        <p:txBody>
          <a:bodyPr/>
          <a:lstStyle/>
          <a:p>
            <a:r>
              <a:rPr lang="en-US" dirty="0" smtClean="0"/>
              <a:t>Telerik Corporation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/>
              <a:t>www.telerik.com</a:t>
            </a:r>
            <a:endParaRPr lang="en-US" dirty="0"/>
          </a:p>
        </p:txBody>
      </p: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4509120"/>
            <a:ext cx="2880320" cy="19447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3000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508628"/>
            <a:ext cx="1872208" cy="1648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3000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4693644"/>
            <a:ext cx="1575750" cy="1575750"/>
          </a:xfrm>
          <a:prstGeom prst="roundRect">
            <a:avLst>
              <a:gd name="adj" fmla="val 8993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3000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227" y="1916832"/>
            <a:ext cx="2152313" cy="13703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3000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 rot="162465">
            <a:off x="4024131" y="551378"/>
            <a:ext cx="47398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500" kern="1200">
                <a:solidFill>
                  <a:srgbClr val="EBFFC2"/>
                </a:solidFill>
                <a:latin typeface="Corbe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500" kern="1200">
                <a:solidFill>
                  <a:srgbClr val="EBFFC2"/>
                </a:solidFill>
                <a:latin typeface="Corbe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500" kern="1200">
                <a:solidFill>
                  <a:srgbClr val="EBFFC2"/>
                </a:solidFill>
                <a:latin typeface="Corbe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500" kern="1200">
                <a:solidFill>
                  <a:srgbClr val="EBFFC2"/>
                </a:solidFill>
                <a:latin typeface="Corbe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500" kern="1200">
                <a:solidFill>
                  <a:srgbClr val="EBFFC2"/>
                </a:solidFill>
                <a:latin typeface="Corbe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500" kern="1200">
                <a:solidFill>
                  <a:srgbClr val="EBFFC2"/>
                </a:solidFill>
                <a:latin typeface="Corbe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500" kern="1200">
                <a:solidFill>
                  <a:srgbClr val="EBFFC2"/>
                </a:solidFill>
                <a:latin typeface="Corbe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500" kern="1200">
                <a:solidFill>
                  <a:srgbClr val="EBFFC2"/>
                </a:solidFill>
                <a:latin typeface="Corbe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500" kern="1200">
                <a:solidFill>
                  <a:srgbClr val="EBFFC2"/>
                </a:solidFill>
                <a:latin typeface="Corbel" pitchFamily="34" charset="0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ln w="1905"/>
                <a:solidFill>
                  <a:schemeClr val="tx1">
                    <a:lumMod val="40000"/>
                    <a:lumOff val="6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300" endPos="45500" dir="5400000" sy="-100000" algn="bl" rotWithShape="0"/>
                </a:effectLst>
                <a:hlinkClick r:id="rId7"/>
              </a:rPr>
              <a:t>http://schoolacademy.telerik.com</a:t>
            </a:r>
            <a:endParaRPr lang="en-US" sz="2400" b="1" dirty="0">
              <a:ln w="1905"/>
              <a:solidFill>
                <a:schemeClr val="tx1">
                  <a:lumMod val="40000"/>
                  <a:lumOff val="6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  <a:reflection blurRad="6350" stA="55000" endA="300" endPos="45500" dir="5400000" sy="-100000" algn="bl" rotWithShape="0"/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Table of Contents</a:t>
            </a:r>
            <a:endParaRPr lang="bg-BG" dirty="0" smtClean="0"/>
          </a:p>
        </p:txBody>
      </p:sp>
      <p:sp>
        <p:nvSpPr>
          <p:cNvPr id="747523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052736"/>
            <a:ext cx="8686800" cy="5638800"/>
          </a:xfrm>
        </p:spPr>
        <p:txBody>
          <a:bodyPr/>
          <a:lstStyle/>
          <a:p>
            <a:pPr marL="449263" indent="-449263">
              <a:lnSpc>
                <a:spcPct val="100000"/>
              </a:lnSpc>
              <a:buFontTx/>
              <a:buAutoNum type="arabicPeriod"/>
              <a:defRPr/>
            </a:pPr>
            <a:r>
              <a:rPr lang="en-US" dirty="0" smtClean="0"/>
              <a:t>Systems for Software Configuration Management</a:t>
            </a:r>
            <a:r>
              <a:rPr lang="bg-BG" dirty="0" smtClean="0"/>
              <a:t> (</a:t>
            </a:r>
            <a:r>
              <a:rPr lang="en-US" dirty="0" smtClean="0"/>
              <a:t>SCM)</a:t>
            </a:r>
          </a:p>
          <a:p>
            <a:pPr marL="449263" indent="-449263">
              <a:lnSpc>
                <a:spcPct val="100000"/>
              </a:lnSpc>
              <a:buFontTx/>
              <a:buAutoNum type="arabicPeriod"/>
              <a:defRPr/>
            </a:pPr>
            <a:r>
              <a:rPr lang="en-US" dirty="0" smtClean="0"/>
              <a:t>Version Control</a:t>
            </a:r>
          </a:p>
          <a:p>
            <a:pPr marL="900113" lvl="1" indent="-271463">
              <a:lnSpc>
                <a:spcPct val="100000"/>
              </a:lnSpc>
              <a:defRPr/>
            </a:pPr>
            <a:r>
              <a:rPr lang="en-US" dirty="0"/>
              <a:t>Basic notions</a:t>
            </a:r>
            <a:r>
              <a:rPr lang="bg-BG" dirty="0"/>
              <a:t> </a:t>
            </a:r>
            <a:r>
              <a:rPr lang="en-US" dirty="0"/>
              <a:t>and principles</a:t>
            </a:r>
            <a:endParaRPr lang="bg-BG" dirty="0"/>
          </a:p>
          <a:p>
            <a:pPr marL="449263" indent="-449263">
              <a:lnSpc>
                <a:spcPct val="100000"/>
              </a:lnSpc>
              <a:buFontTx/>
              <a:buAutoNum type="arabicPeriod"/>
              <a:defRPr/>
            </a:pPr>
            <a:r>
              <a:rPr lang="en-US" dirty="0" smtClean="0"/>
              <a:t>Versioning Models</a:t>
            </a:r>
            <a:endParaRPr lang="bg-BG" dirty="0" smtClean="0"/>
          </a:p>
          <a:p>
            <a:pPr marL="900113" lvl="1" indent="-271463">
              <a:lnSpc>
                <a:spcPct val="100000"/>
              </a:lnSpc>
              <a:defRPr/>
            </a:pPr>
            <a:r>
              <a:rPr lang="bg-BG" dirty="0" smtClean="0"/>
              <a:t>Lock-Modify-Unlock</a:t>
            </a:r>
          </a:p>
          <a:p>
            <a:pPr marL="900113" lvl="1" indent="-271463">
              <a:lnSpc>
                <a:spcPct val="100000"/>
              </a:lnSpc>
              <a:defRPr/>
            </a:pPr>
            <a:r>
              <a:rPr lang="bg-BG" dirty="0" smtClean="0"/>
              <a:t>Copy-Modify-Merge</a:t>
            </a:r>
          </a:p>
          <a:p>
            <a:pPr marL="449263" indent="-449263">
              <a:lnSpc>
                <a:spcPct val="100000"/>
              </a:lnSpc>
              <a:buFontTx/>
              <a:buAutoNum type="arabicPeriod"/>
              <a:defRPr/>
            </a:pPr>
            <a:r>
              <a:rPr lang="en-US" dirty="0" smtClean="0"/>
              <a:t>Project Hosting Sites</a:t>
            </a:r>
            <a:endParaRPr lang="bg-BG" dirty="0" smtClean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715151"/>
            <a:ext cx="2736304" cy="2621378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3000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563" name="Rectangle 3"/>
          <p:cNvSpPr>
            <a:spLocks noGrp="1" noChangeArrowheads="1"/>
          </p:cNvSpPr>
          <p:nvPr>
            <p:ph type="title"/>
          </p:nvPr>
        </p:nvSpPr>
        <p:spPr>
          <a:xfrm>
            <a:off x="1828800" y="138336"/>
            <a:ext cx="7086600" cy="914400"/>
          </a:xfrm>
        </p:spPr>
        <p:txBody>
          <a:bodyPr/>
          <a:lstStyle/>
          <a:p>
            <a:pPr>
              <a:defRPr/>
            </a:pPr>
            <a:r>
              <a:rPr lang="en-US" dirty="0"/>
              <a:t>Software Configuration Management</a:t>
            </a:r>
            <a:r>
              <a:rPr lang="bg-BG" dirty="0"/>
              <a:t> (</a:t>
            </a:r>
            <a:r>
              <a:rPr lang="en-US" dirty="0"/>
              <a:t>SCM)</a:t>
            </a:r>
          </a:p>
        </p:txBody>
      </p:sp>
      <p:sp>
        <p:nvSpPr>
          <p:cNvPr id="578564" name="Rectangle 4"/>
          <p:cNvSpPr>
            <a:spLocks noGrp="1" noChangeArrowheads="1"/>
          </p:cNvSpPr>
          <p:nvPr>
            <p:ph idx="1"/>
          </p:nvPr>
        </p:nvSpPr>
        <p:spPr>
          <a:xfrm>
            <a:off x="228600" y="1173002"/>
            <a:ext cx="8686800" cy="5544616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400"/>
              </a:spcBef>
              <a:defRPr/>
            </a:pPr>
            <a:r>
              <a:rPr lang="en-US" dirty="0" smtClean="0"/>
              <a:t>Version Control</a:t>
            </a:r>
            <a:r>
              <a:rPr lang="bg-BG" dirty="0" smtClean="0"/>
              <a:t> </a:t>
            </a:r>
            <a:r>
              <a:rPr lang="bg-BG" dirty="0" smtClean="0">
                <a:cs typeface="Arial" charset="0"/>
              </a:rPr>
              <a:t>≈</a:t>
            </a:r>
            <a:r>
              <a:rPr lang="bg-BG" dirty="0" smtClean="0"/>
              <a:t> </a:t>
            </a:r>
            <a:r>
              <a:rPr lang="en-US" dirty="0" smtClean="0"/>
              <a:t>Software Configuration Management</a:t>
            </a:r>
          </a:p>
          <a:p>
            <a:pPr lvl="1">
              <a:lnSpc>
                <a:spcPct val="100000"/>
              </a:lnSpc>
              <a:spcBef>
                <a:spcPts val="400"/>
              </a:spcBef>
              <a:defRPr/>
            </a:pPr>
            <a:r>
              <a:rPr lang="en-US" dirty="0" smtClean="0"/>
              <a:t>A discipline of the software engineering</a:t>
            </a:r>
          </a:p>
          <a:p>
            <a:pPr lvl="1">
              <a:lnSpc>
                <a:spcPct val="100000"/>
              </a:lnSpc>
              <a:spcBef>
                <a:spcPts val="400"/>
              </a:spcBef>
              <a:defRPr/>
            </a:pPr>
            <a:r>
              <a:rPr lang="en-US" dirty="0" smtClean="0"/>
              <a:t>Consists of techniques, practices and tools for their application</a:t>
            </a:r>
          </a:p>
          <a:p>
            <a:pPr lvl="1">
              <a:lnSpc>
                <a:spcPct val="100000"/>
              </a:lnSpc>
              <a:spcBef>
                <a:spcPts val="400"/>
              </a:spcBef>
              <a:defRPr/>
            </a:pPr>
            <a:r>
              <a:rPr lang="en-US" dirty="0" smtClean="0"/>
              <a:t>Mechanisms for management, control and accounting of the changes</a:t>
            </a:r>
          </a:p>
          <a:p>
            <a:pPr lvl="1">
              <a:lnSpc>
                <a:spcPct val="100000"/>
              </a:lnSpc>
              <a:spcBef>
                <a:spcPts val="400"/>
              </a:spcBef>
              <a:defRPr/>
            </a:pPr>
            <a:r>
              <a:rPr lang="en-US" dirty="0" smtClean="0"/>
              <a:t>Defines the process of change</a:t>
            </a:r>
            <a:endParaRPr lang="bg-BG" dirty="0" smtClean="0"/>
          </a:p>
          <a:p>
            <a:pPr lvl="1">
              <a:lnSpc>
                <a:spcPct val="100000"/>
              </a:lnSpc>
              <a:spcBef>
                <a:spcPts val="400"/>
              </a:spcBef>
              <a:defRPr/>
            </a:pPr>
            <a:r>
              <a:rPr lang="en-US" dirty="0" smtClean="0"/>
              <a:t>Keeps track of what is happening in the project</a:t>
            </a:r>
            <a:endParaRPr lang="bg-BG" dirty="0" smtClean="0"/>
          </a:p>
          <a:p>
            <a:pPr lvl="1">
              <a:lnSpc>
                <a:spcPct val="100000"/>
              </a:lnSpc>
              <a:spcBef>
                <a:spcPts val="400"/>
              </a:spcBef>
              <a:defRPr/>
            </a:pPr>
            <a:r>
              <a:rPr lang="en-US" dirty="0" smtClean="0"/>
              <a:t>Solves conflicts in the changes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ltGray">
          <a:xfrm rot="-5739108">
            <a:off x="2258218" y="1537092"/>
            <a:ext cx="4595813" cy="474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84035" name="Text Box 3"/>
          <p:cNvSpPr txBox="1">
            <a:spLocks noChangeArrowheads="1"/>
          </p:cNvSpPr>
          <p:nvPr/>
        </p:nvSpPr>
        <p:spPr bwMode="auto">
          <a:xfrm>
            <a:off x="3822685" y="5424085"/>
            <a:ext cx="144783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defRPr/>
            </a:pPr>
            <a:r>
              <a:rPr kumimoji="0" lang="en-US" sz="1600" dirty="0" smtClean="0">
                <a:solidFill>
                  <a:schemeClr val="tx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Source Code</a:t>
            </a:r>
            <a:endParaRPr kumimoji="0" lang="en-US" sz="1600" dirty="0">
              <a:solidFill>
                <a:schemeClr val="tx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84036" name="Text Box 4"/>
          <p:cNvSpPr txBox="1">
            <a:spLocks noChangeArrowheads="1"/>
          </p:cNvSpPr>
          <p:nvPr/>
        </p:nvSpPr>
        <p:spPr bwMode="auto">
          <a:xfrm>
            <a:off x="5436096" y="4653136"/>
            <a:ext cx="89159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defRPr/>
            </a:pPr>
            <a:r>
              <a:rPr kumimoji="0" lang="en-US" sz="1600" dirty="0" smtClean="0">
                <a:solidFill>
                  <a:schemeClr val="tx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Models</a:t>
            </a:r>
            <a:endParaRPr kumimoji="0" lang="en-US" sz="1600" dirty="0">
              <a:solidFill>
                <a:schemeClr val="tx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84037" name="Text Box 5"/>
          <p:cNvSpPr txBox="1">
            <a:spLocks noChangeArrowheads="1"/>
          </p:cNvSpPr>
          <p:nvPr/>
        </p:nvSpPr>
        <p:spPr bwMode="auto">
          <a:xfrm>
            <a:off x="2390741" y="3879125"/>
            <a:ext cx="958916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defRPr/>
            </a:pPr>
            <a:r>
              <a:rPr kumimoji="0" lang="en-US" sz="1600" dirty="0" smtClean="0">
                <a:solidFill>
                  <a:schemeClr val="tx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Build</a:t>
            </a:r>
          </a:p>
          <a:p>
            <a:pPr algn="ctr">
              <a:lnSpc>
                <a:spcPct val="100000"/>
              </a:lnSpc>
              <a:defRPr/>
            </a:pPr>
            <a:r>
              <a:rPr kumimoji="0" lang="en-US" sz="1600" dirty="0" smtClean="0">
                <a:solidFill>
                  <a:schemeClr val="tx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Scripts,</a:t>
            </a:r>
          </a:p>
          <a:p>
            <a:pPr algn="ctr">
              <a:lnSpc>
                <a:spcPct val="100000"/>
              </a:lnSpc>
              <a:defRPr/>
            </a:pPr>
            <a:r>
              <a:rPr kumimoji="0" lang="en-US" sz="1600" dirty="0" smtClean="0">
                <a:solidFill>
                  <a:schemeClr val="tx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Final</a:t>
            </a:r>
          </a:p>
          <a:p>
            <a:pPr algn="ctr">
              <a:lnSpc>
                <a:spcPct val="100000"/>
              </a:lnSpc>
              <a:defRPr/>
            </a:pPr>
            <a:r>
              <a:rPr kumimoji="0" lang="en-US" sz="1600" dirty="0" smtClean="0">
                <a:solidFill>
                  <a:schemeClr val="tx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Product</a:t>
            </a:r>
            <a:endParaRPr kumimoji="0" lang="en-US" sz="1600" dirty="0">
              <a:solidFill>
                <a:schemeClr val="tx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84038" name="Text Box 6"/>
          <p:cNvSpPr txBox="1">
            <a:spLocks noChangeArrowheads="1"/>
          </p:cNvSpPr>
          <p:nvPr/>
        </p:nvSpPr>
        <p:spPr bwMode="auto">
          <a:xfrm>
            <a:off x="2411760" y="2588810"/>
            <a:ext cx="105028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defRPr/>
            </a:pPr>
            <a:r>
              <a:rPr kumimoji="0" lang="en-US" sz="1600" dirty="0" smtClean="0">
                <a:solidFill>
                  <a:schemeClr val="tx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Text </a:t>
            </a:r>
          </a:p>
          <a:p>
            <a:pPr algn="ctr">
              <a:lnSpc>
                <a:spcPct val="100000"/>
              </a:lnSpc>
              <a:defRPr/>
            </a:pPr>
            <a:r>
              <a:rPr kumimoji="0" lang="en-US" sz="1600" dirty="0" smtClean="0">
                <a:solidFill>
                  <a:schemeClr val="tx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Scripts </a:t>
            </a:r>
          </a:p>
          <a:p>
            <a:pPr algn="ctr">
              <a:lnSpc>
                <a:spcPct val="100000"/>
              </a:lnSpc>
              <a:defRPr/>
            </a:pPr>
            <a:r>
              <a:rPr kumimoji="0" lang="en-US" sz="1600" dirty="0" smtClean="0">
                <a:solidFill>
                  <a:schemeClr val="tx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Data</a:t>
            </a:r>
            <a:endParaRPr kumimoji="0" lang="en-US" sz="1600" dirty="0">
              <a:solidFill>
                <a:schemeClr val="tx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84039" name="Text Box 7"/>
          <p:cNvSpPr txBox="1">
            <a:spLocks noChangeArrowheads="1"/>
          </p:cNvSpPr>
          <p:nvPr/>
        </p:nvSpPr>
        <p:spPr bwMode="auto">
          <a:xfrm>
            <a:off x="4067944" y="1844824"/>
            <a:ext cx="114326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defRPr/>
            </a:pPr>
            <a:r>
              <a:rPr kumimoji="0" lang="en-US" sz="1600" dirty="0" smtClean="0">
                <a:solidFill>
                  <a:schemeClr val="tx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Final </a:t>
            </a:r>
          </a:p>
          <a:p>
            <a:pPr algn="ctr">
              <a:lnSpc>
                <a:spcPct val="100000"/>
              </a:lnSpc>
              <a:defRPr/>
            </a:pPr>
            <a:r>
              <a:rPr kumimoji="0" lang="en-US" sz="1600" dirty="0" smtClean="0">
                <a:solidFill>
                  <a:schemeClr val="tx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Product</a:t>
            </a:r>
            <a:endParaRPr kumimoji="0" lang="en-US" sz="1600" dirty="0">
              <a:solidFill>
                <a:schemeClr val="tx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84040" name="Text Box 8"/>
          <p:cNvSpPr txBox="1">
            <a:spLocks noChangeArrowheads="1"/>
          </p:cNvSpPr>
          <p:nvPr/>
        </p:nvSpPr>
        <p:spPr bwMode="auto">
          <a:xfrm>
            <a:off x="5028684" y="2712635"/>
            <a:ext cx="155202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defRPr/>
            </a:pPr>
            <a:r>
              <a:rPr kumimoji="0" lang="en-US" sz="1600" dirty="0" smtClean="0">
                <a:solidFill>
                  <a:schemeClr val="tx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Requirements</a:t>
            </a:r>
            <a:endParaRPr kumimoji="0" lang="en-US" sz="1600" dirty="0">
              <a:solidFill>
                <a:schemeClr val="tx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25" name="Text Box 9"/>
          <p:cNvSpPr txBox="1">
            <a:spLocks noChangeArrowheads="1"/>
          </p:cNvSpPr>
          <p:nvPr/>
        </p:nvSpPr>
        <p:spPr bwMode="auto">
          <a:xfrm>
            <a:off x="3448013" y="6238473"/>
            <a:ext cx="2273379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pPr algn="ctr">
              <a:lnSpc>
                <a:spcPct val="100000"/>
              </a:lnSpc>
            </a:pPr>
            <a:r>
              <a:rPr kumimoji="0" lang="en-US" sz="2200" dirty="0" smtClean="0">
                <a:solidFill>
                  <a:schemeClr val="tx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Implementation</a:t>
            </a:r>
            <a:endParaRPr kumimoji="0" lang="en-US" sz="2200" dirty="0">
              <a:solidFill>
                <a:schemeClr val="tx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26" name="Text Box 10"/>
          <p:cNvSpPr txBox="1">
            <a:spLocks noChangeArrowheads="1"/>
          </p:cNvSpPr>
          <p:nvPr/>
        </p:nvSpPr>
        <p:spPr bwMode="auto">
          <a:xfrm>
            <a:off x="6530975" y="4814485"/>
            <a:ext cx="1127232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pPr>
              <a:lnSpc>
                <a:spcPct val="100000"/>
              </a:lnSpc>
            </a:pPr>
            <a:r>
              <a:rPr kumimoji="0" lang="en-US" sz="2200" dirty="0" smtClean="0">
                <a:solidFill>
                  <a:schemeClr val="tx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Design</a:t>
            </a:r>
            <a:endParaRPr kumimoji="0" lang="en-US" sz="2200" dirty="0">
              <a:solidFill>
                <a:schemeClr val="tx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27" name="Text Box 11"/>
          <p:cNvSpPr txBox="1">
            <a:spLocks noChangeArrowheads="1"/>
          </p:cNvSpPr>
          <p:nvPr/>
        </p:nvSpPr>
        <p:spPr bwMode="auto">
          <a:xfrm>
            <a:off x="1108347" y="4814485"/>
            <a:ext cx="1252266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pPr algn="r">
              <a:lnSpc>
                <a:spcPct val="100000"/>
              </a:lnSpc>
            </a:pPr>
            <a:r>
              <a:rPr kumimoji="0" lang="en-US" sz="2200" dirty="0" smtClean="0">
                <a:solidFill>
                  <a:schemeClr val="tx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Release</a:t>
            </a:r>
            <a:endParaRPr kumimoji="0" lang="en-US" sz="2200" dirty="0">
              <a:solidFill>
                <a:schemeClr val="tx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28" name="Text Box 12"/>
          <p:cNvSpPr txBox="1">
            <a:spLocks noChangeArrowheads="1"/>
          </p:cNvSpPr>
          <p:nvPr/>
        </p:nvSpPr>
        <p:spPr bwMode="auto">
          <a:xfrm>
            <a:off x="1326753" y="2444348"/>
            <a:ext cx="1170385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pPr algn="r">
              <a:lnSpc>
                <a:spcPct val="100000"/>
              </a:lnSpc>
            </a:pPr>
            <a:r>
              <a:rPr kumimoji="0" lang="en-US" sz="2200" dirty="0" smtClean="0">
                <a:solidFill>
                  <a:schemeClr val="tx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Testing</a:t>
            </a:r>
            <a:endParaRPr kumimoji="0" lang="en-US" sz="2200" dirty="0">
              <a:solidFill>
                <a:schemeClr val="tx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29" name="Text Box 13"/>
          <p:cNvSpPr txBox="1">
            <a:spLocks noChangeArrowheads="1"/>
          </p:cNvSpPr>
          <p:nvPr/>
        </p:nvSpPr>
        <p:spPr bwMode="auto">
          <a:xfrm>
            <a:off x="6543675" y="2439585"/>
            <a:ext cx="1346844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pPr>
              <a:lnSpc>
                <a:spcPct val="100000"/>
              </a:lnSpc>
            </a:pPr>
            <a:r>
              <a:rPr kumimoji="0" lang="en-US" sz="2200" dirty="0" smtClean="0">
                <a:solidFill>
                  <a:schemeClr val="tx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Analysis</a:t>
            </a:r>
            <a:endParaRPr kumimoji="0" lang="en-US" sz="2200" dirty="0">
              <a:solidFill>
                <a:schemeClr val="tx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30" name="Text Box 14"/>
          <p:cNvSpPr txBox="1">
            <a:spLocks noChangeArrowheads="1"/>
          </p:cNvSpPr>
          <p:nvPr/>
        </p:nvSpPr>
        <p:spPr bwMode="auto">
          <a:xfrm>
            <a:off x="3903663" y="1180698"/>
            <a:ext cx="1252266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pPr>
              <a:lnSpc>
                <a:spcPct val="100000"/>
              </a:lnSpc>
            </a:pPr>
            <a:r>
              <a:rPr kumimoji="0" lang="en-US" sz="2200" dirty="0" smtClean="0">
                <a:solidFill>
                  <a:schemeClr val="tx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Release</a:t>
            </a:r>
            <a:endParaRPr kumimoji="0" lang="en-US" sz="2200" dirty="0">
              <a:solidFill>
                <a:schemeClr val="tx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84047" name="Text Box 15"/>
          <p:cNvSpPr txBox="1">
            <a:spLocks noChangeArrowheads="1"/>
          </p:cNvSpPr>
          <p:nvPr/>
        </p:nvSpPr>
        <p:spPr bwMode="auto">
          <a:xfrm>
            <a:off x="3917950" y="3563535"/>
            <a:ext cx="12001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pPr algn="ctr">
              <a:lnSpc>
                <a:spcPct val="100000"/>
              </a:lnSpc>
            </a:pPr>
            <a:r>
              <a:rPr kumimoji="0" lang="en-US" sz="3600" dirty="0">
                <a:solidFill>
                  <a:schemeClr val="tx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SCM</a:t>
            </a:r>
          </a:p>
        </p:txBody>
      </p:sp>
      <p:sp>
        <p:nvSpPr>
          <p:cNvPr id="684048" name="Rectangle 16"/>
          <p:cNvSpPr>
            <a:spLocks noGrp="1" noChangeArrowheads="1"/>
          </p:cNvSpPr>
          <p:nvPr>
            <p:ph type="title"/>
          </p:nvPr>
        </p:nvSpPr>
        <p:spPr>
          <a:xfrm>
            <a:off x="1828800" y="138336"/>
            <a:ext cx="7086600" cy="9144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SCM</a:t>
            </a:r>
            <a:r>
              <a:rPr lang="bg-BG" dirty="0" smtClean="0"/>
              <a:t> </a:t>
            </a:r>
            <a:r>
              <a:rPr lang="en-US" dirty="0" smtClean="0"/>
              <a:t>and the Software Development Lifecycle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4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40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40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4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840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840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4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840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840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840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840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840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840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4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840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840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4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840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840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4035" grpId="0"/>
      <p:bldP spid="684036" grpId="0"/>
      <p:bldP spid="684037" grpId="0"/>
      <p:bldP spid="684038" grpId="0"/>
      <p:bldP spid="684039" grpId="0"/>
      <p:bldP spid="684040" grpId="0"/>
      <p:bldP spid="68404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02458" y="764704"/>
            <a:ext cx="5762029" cy="973832"/>
          </a:xfrm>
        </p:spPr>
        <p:txBody>
          <a:bodyPr/>
          <a:lstStyle/>
          <a:p>
            <a:pPr>
              <a:defRPr/>
            </a:pPr>
            <a:r>
              <a:rPr lang="en-US" sz="5400" dirty="0" smtClean="0"/>
              <a:t>Version Control</a:t>
            </a:r>
            <a:endParaRPr lang="bg-BG" sz="5400" dirty="0" smtClean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3203847" y="1463229"/>
            <a:ext cx="5759179" cy="1421652"/>
          </a:xfrm>
        </p:spPr>
        <p:txBody>
          <a:bodyPr/>
          <a:lstStyle/>
          <a:p>
            <a:r>
              <a:rPr lang="en-US" dirty="0" smtClean="0"/>
              <a:t>Managing Different Version of the </a:t>
            </a:r>
          </a:p>
          <a:p>
            <a:r>
              <a:rPr lang="en-US" dirty="0" smtClean="0"/>
              <a:t>Same File (Document)</a:t>
            </a:r>
            <a:endParaRPr lang="en-US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922780"/>
            <a:ext cx="4032448" cy="3530556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59519">
            <a:off x="4869739" y="3327545"/>
            <a:ext cx="3730658" cy="2981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 descr="http://im.videosearch.rediff.com/thumbImage/videoImages/videoImages1/blip/rdhash791/Jpalardy-TakingControlOfTheCommandline997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931448"/>
            <a:ext cx="2448272" cy="1633456"/>
          </a:xfrm>
          <a:prstGeom prst="roundRect">
            <a:avLst>
              <a:gd name="adj" fmla="val 9126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Version Control Systems</a:t>
            </a:r>
            <a:endParaRPr lang="bg-BG" dirty="0" smtClean="0"/>
          </a:p>
        </p:txBody>
      </p:sp>
      <p:sp>
        <p:nvSpPr>
          <p:cNvPr id="701443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980728"/>
            <a:ext cx="8686800" cy="5688632"/>
          </a:xfrm>
        </p:spPr>
        <p:txBody>
          <a:bodyPr/>
          <a:lstStyle/>
          <a:p>
            <a:pPr>
              <a:lnSpc>
                <a:spcPct val="95000"/>
              </a:lnSpc>
              <a:defRPr/>
            </a:pPr>
            <a:r>
              <a:rPr lang="en-US" sz="3000" dirty="0"/>
              <a:t>Functionality</a:t>
            </a:r>
            <a:endParaRPr lang="bg-BG" sz="3000" dirty="0"/>
          </a:p>
          <a:p>
            <a:pPr lvl="1">
              <a:lnSpc>
                <a:spcPct val="95000"/>
              </a:lnSpc>
              <a:defRPr/>
            </a:pPr>
            <a:r>
              <a:rPr lang="en-US" sz="2800" dirty="0"/>
              <a:t>File versions control</a:t>
            </a:r>
          </a:p>
          <a:p>
            <a:pPr lvl="1">
              <a:lnSpc>
                <a:spcPct val="95000"/>
              </a:lnSpc>
              <a:defRPr/>
            </a:pPr>
            <a:r>
              <a:rPr lang="en-US" sz="2800" dirty="0" smtClean="0"/>
              <a:t>Merge </a:t>
            </a:r>
            <a:r>
              <a:rPr lang="en-US" sz="2800" dirty="0"/>
              <a:t>and differences search</a:t>
            </a:r>
          </a:p>
          <a:p>
            <a:pPr lvl="1">
              <a:lnSpc>
                <a:spcPct val="95000"/>
              </a:lnSpc>
              <a:defRPr/>
            </a:pPr>
            <a:r>
              <a:rPr lang="en-US" sz="2800" dirty="0"/>
              <a:t>Branching</a:t>
            </a:r>
          </a:p>
          <a:p>
            <a:pPr lvl="1">
              <a:lnSpc>
                <a:spcPct val="95000"/>
              </a:lnSpc>
              <a:defRPr/>
            </a:pPr>
            <a:r>
              <a:rPr lang="en-US" sz="2800" dirty="0"/>
              <a:t>File locking</a:t>
            </a:r>
          </a:p>
          <a:p>
            <a:pPr lvl="1">
              <a:lnSpc>
                <a:spcPct val="95000"/>
              </a:lnSpc>
              <a:defRPr/>
            </a:pPr>
            <a:r>
              <a:rPr lang="en-US" sz="2800" dirty="0"/>
              <a:t>Console and GUI clients</a:t>
            </a:r>
          </a:p>
          <a:p>
            <a:pPr>
              <a:lnSpc>
                <a:spcPct val="95000"/>
              </a:lnSpc>
              <a:defRPr/>
            </a:pPr>
            <a:r>
              <a:rPr lang="en-US" sz="3000" dirty="0" smtClean="0"/>
              <a:t>Well known products</a:t>
            </a:r>
          </a:p>
          <a:p>
            <a:pPr lvl="1">
              <a:lnSpc>
                <a:spcPct val="95000"/>
              </a:lnSpc>
              <a:defRPr/>
            </a:pPr>
            <a:r>
              <a:rPr lang="en-US" sz="2800" dirty="0" smtClean="0"/>
              <a:t>CVS, Subversion (SVN) – free, open source</a:t>
            </a:r>
            <a:endParaRPr lang="en-US" sz="2800" dirty="0"/>
          </a:p>
          <a:p>
            <a:pPr lvl="1">
              <a:lnSpc>
                <a:spcPct val="95000"/>
              </a:lnSpc>
              <a:defRPr/>
            </a:pPr>
            <a:r>
              <a:rPr lang="en-US" sz="2800" dirty="0" smtClean="0"/>
              <a:t>Git, Mercurial – distributed, free, open source</a:t>
            </a:r>
            <a:endParaRPr lang="en-US" sz="2800" dirty="0"/>
          </a:p>
          <a:p>
            <a:pPr lvl="1">
              <a:lnSpc>
                <a:spcPct val="95000"/>
              </a:lnSpc>
              <a:defRPr/>
            </a:pPr>
            <a:r>
              <a:rPr lang="en-US" sz="2800" dirty="0" smtClean="0"/>
              <a:t>Perforce, Microsoft TFS – commercial</a:t>
            </a:r>
            <a:endParaRPr lang="bg-BG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93874">
            <a:off x="5661055" y="2608735"/>
            <a:ext cx="2799686" cy="2015772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9096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4200" dirty="0" smtClean="0"/>
              <a:t>Version Control</a:t>
            </a:r>
          </a:p>
        </p:txBody>
      </p:sp>
      <p:sp>
        <p:nvSpPr>
          <p:cNvPr id="588803" name="Rectangle 3"/>
          <p:cNvSpPr>
            <a:spLocks noGrp="1" noChangeArrowheads="1"/>
          </p:cNvSpPr>
          <p:nvPr>
            <p:ph idx="1"/>
          </p:nvPr>
        </p:nvSpPr>
        <p:spPr>
          <a:noFill/>
          <a:ln/>
          <a:effectLst/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Constantly used in software engineering</a:t>
            </a:r>
            <a:endParaRPr lang="bg-BG" dirty="0"/>
          </a:p>
          <a:p>
            <a:pPr lvl="1">
              <a:lnSpc>
                <a:spcPct val="100000"/>
              </a:lnSpc>
            </a:pPr>
            <a:r>
              <a:rPr lang="en-US" dirty="0"/>
              <a:t>During </a:t>
            </a:r>
            <a:r>
              <a:rPr lang="en-US" dirty="0" smtClean="0"/>
              <a:t>the software </a:t>
            </a:r>
            <a:r>
              <a:rPr lang="en-US" dirty="0"/>
              <a:t>development</a:t>
            </a:r>
            <a:endParaRPr lang="bg-BG" dirty="0"/>
          </a:p>
          <a:p>
            <a:pPr lvl="1">
              <a:lnSpc>
                <a:spcPct val="100000"/>
              </a:lnSpc>
            </a:pPr>
            <a:r>
              <a:rPr lang="en-US" dirty="0" smtClean="0"/>
              <a:t>While </a:t>
            </a:r>
            <a:r>
              <a:rPr lang="en-US" dirty="0"/>
              <a:t>working with documents</a:t>
            </a:r>
            <a:endParaRPr lang="bg-BG" dirty="0"/>
          </a:p>
          <a:p>
            <a:pPr>
              <a:lnSpc>
                <a:spcPct val="100000"/>
              </a:lnSpc>
            </a:pPr>
            <a:r>
              <a:rPr lang="en-US" dirty="0" smtClean="0"/>
              <a:t>Changes are identified with an increment of the serial number</a:t>
            </a:r>
          </a:p>
          <a:p>
            <a:pPr lvl="1">
              <a:lnSpc>
                <a:spcPct val="100000"/>
              </a:lnSpc>
            </a:pPr>
            <a:r>
              <a:rPr lang="en-US" dirty="0" smtClean="0"/>
              <a:t>“</a:t>
            </a:r>
            <a:r>
              <a:rPr lang="en-US" dirty="0"/>
              <a:t>version number”</a:t>
            </a:r>
            <a:r>
              <a:rPr lang="bg-BG" dirty="0"/>
              <a:t>, </a:t>
            </a:r>
            <a:r>
              <a:rPr lang="en-US" dirty="0"/>
              <a:t>for example</a:t>
            </a:r>
            <a:r>
              <a:rPr lang="bg-BG" dirty="0"/>
              <a:t> 1.0, 2.0, 2.17</a:t>
            </a:r>
            <a:endParaRPr lang="en-US" dirty="0"/>
          </a:p>
          <a:p>
            <a:pPr>
              <a:lnSpc>
                <a:spcPct val="100000"/>
              </a:lnSpc>
            </a:pPr>
            <a:r>
              <a:rPr lang="en-US" dirty="0"/>
              <a:t>Version numbers are historically linked with the person who created them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Change Log</a:t>
            </a:r>
          </a:p>
        </p:txBody>
      </p:sp>
      <p:sp>
        <p:nvSpPr>
          <p:cNvPr id="710659" name="Rectangle 3"/>
          <p:cNvSpPr>
            <a:spLocks noGrp="1" noChangeArrowheads="1"/>
          </p:cNvSpPr>
          <p:nvPr>
            <p:ph idx="1"/>
          </p:nvPr>
        </p:nvSpPr>
        <p:spPr>
          <a:xfrm>
            <a:off x="323528" y="1066800"/>
            <a:ext cx="8496944" cy="5638800"/>
          </a:xfrm>
          <a:noFill/>
          <a:ln/>
          <a:effectLst/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Systems for version control keep a </a:t>
            </a:r>
            <a:r>
              <a:rPr lang="en-US" dirty="0" smtClean="0"/>
              <a:t>complete change log </a:t>
            </a:r>
            <a:r>
              <a:rPr lang="en-US" smtClean="0"/>
              <a:t>(history)</a:t>
            </a:r>
            <a:endParaRPr lang="bg-BG" dirty="0"/>
          </a:p>
          <a:p>
            <a:pPr lvl="1">
              <a:lnSpc>
                <a:spcPct val="100000"/>
              </a:lnSpc>
            </a:pPr>
            <a:r>
              <a:rPr lang="en-US" dirty="0"/>
              <a:t>The date and hour of every change is stored</a:t>
            </a:r>
            <a:endParaRPr lang="bg-BG" dirty="0"/>
          </a:p>
          <a:p>
            <a:pPr lvl="1">
              <a:lnSpc>
                <a:spcPct val="100000"/>
              </a:lnSpc>
            </a:pPr>
            <a:r>
              <a:rPr lang="en-US" dirty="0"/>
              <a:t>The user who made the change is stored</a:t>
            </a:r>
            <a:endParaRPr lang="bg-BG" dirty="0"/>
          </a:p>
          <a:p>
            <a:pPr>
              <a:lnSpc>
                <a:spcPct val="100000"/>
              </a:lnSpc>
            </a:pPr>
            <a:r>
              <a:rPr lang="en-US" dirty="0"/>
              <a:t>Old versions can be retrieved, examined and compared </a:t>
            </a:r>
            <a:endParaRPr lang="bg-BG" dirty="0"/>
          </a:p>
          <a:p>
            <a:pPr>
              <a:lnSpc>
                <a:spcPct val="100000"/>
              </a:lnSpc>
            </a:pPr>
            <a:r>
              <a:rPr lang="en-US" dirty="0"/>
              <a:t>It is possible to return to an old version</a:t>
            </a:r>
            <a:r>
              <a:rPr lang="bg-BG" dirty="0"/>
              <a:t> (</a:t>
            </a:r>
            <a:r>
              <a:rPr lang="en-US" dirty="0"/>
              <a:t>revert)</a:t>
            </a:r>
            <a:endParaRPr lang="bg-B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Vocabulary</a:t>
            </a:r>
          </a:p>
        </p:txBody>
      </p:sp>
      <p:sp>
        <p:nvSpPr>
          <p:cNvPr id="589827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836712"/>
            <a:ext cx="8496300" cy="5760640"/>
          </a:xfrm>
          <a:noFill/>
          <a:ln/>
          <a:effectLst/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Repository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A server that stores the files (documents)</a:t>
            </a:r>
            <a:endParaRPr lang="bg-BG" dirty="0"/>
          </a:p>
          <a:p>
            <a:pPr lvl="1">
              <a:lnSpc>
                <a:spcPct val="100000"/>
              </a:lnSpc>
            </a:pPr>
            <a:r>
              <a:rPr lang="en-US" dirty="0"/>
              <a:t>Keeps a change log</a:t>
            </a:r>
          </a:p>
          <a:p>
            <a:pPr>
              <a:lnSpc>
                <a:spcPct val="100000"/>
              </a:lnSpc>
            </a:pPr>
            <a:r>
              <a:rPr lang="en-US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Revision</a:t>
            </a:r>
            <a:r>
              <a:rPr lang="en-US" dirty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Version</a:t>
            </a:r>
            <a:endParaRPr lang="en-US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  <a:p>
            <a:pPr lvl="1">
              <a:lnSpc>
                <a:spcPct val="100000"/>
              </a:lnSpc>
            </a:pPr>
            <a:r>
              <a:rPr lang="en-US" dirty="0"/>
              <a:t>Individual version (state) of a document that is a result of multiple changes</a:t>
            </a:r>
            <a:endParaRPr lang="bg-BG" dirty="0"/>
          </a:p>
          <a:p>
            <a:pPr>
              <a:lnSpc>
                <a:spcPct val="100000"/>
              </a:lnSpc>
            </a:pPr>
            <a:r>
              <a:rPr lang="en-US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Check-out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Retrieves a working copy of the files from the repository into a local directory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It is possible to lock the files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Vocabulary </a:t>
            </a:r>
            <a:r>
              <a:rPr lang="bg-BG" dirty="0" smtClean="0"/>
              <a:t>(2)</a:t>
            </a:r>
            <a:endParaRPr lang="en-US" dirty="0" smtClean="0"/>
          </a:p>
        </p:txBody>
      </p:sp>
      <p:sp>
        <p:nvSpPr>
          <p:cNvPr id="591875" name="Rectangle 3"/>
          <p:cNvSpPr>
            <a:spLocks noGrp="1" noChangeArrowheads="1"/>
          </p:cNvSpPr>
          <p:nvPr>
            <p:ph idx="1"/>
          </p:nvPr>
        </p:nvSpPr>
        <p:spPr>
          <a:xfrm>
            <a:off x="252413" y="908720"/>
            <a:ext cx="8496300" cy="5832648"/>
          </a:xfrm>
          <a:noFill/>
          <a:ln/>
          <a:effectLst/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Change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A modification to a local file (document) that is under version control</a:t>
            </a: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Change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List</a:t>
            </a:r>
            <a:endParaRPr lang="en-US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dirty="0"/>
              <a:t>A set of changes to multiple files that are going to be committed at the same time</a:t>
            </a: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Commit</a:t>
            </a:r>
            <a:r>
              <a:rPr lang="en-US" dirty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Check-in</a:t>
            </a:r>
            <a:endParaRPr lang="en-US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dirty="0"/>
              <a:t>Applying the changes made on the work copy to the files in the repository</a:t>
            </a:r>
            <a:endParaRPr lang="bg-BG" dirty="0"/>
          </a:p>
          <a:p>
            <a:pPr lvl="1">
              <a:lnSpc>
                <a:spcPct val="90000"/>
              </a:lnSpc>
            </a:pPr>
            <a:r>
              <a:rPr lang="en-US" dirty="0"/>
              <a:t>Automatically creates a new version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Conflicts may occur</a:t>
            </a:r>
            <a:r>
              <a:rPr lang="bg-BG" dirty="0"/>
              <a:t>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Vocabulary </a:t>
            </a:r>
            <a:r>
              <a:rPr lang="bg-BG" dirty="0" smtClean="0"/>
              <a:t>(3)</a:t>
            </a:r>
            <a:endParaRPr lang="en-US" dirty="0" smtClean="0"/>
          </a:p>
        </p:txBody>
      </p:sp>
      <p:sp>
        <p:nvSpPr>
          <p:cNvPr id="593923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836067"/>
            <a:ext cx="8569325" cy="5761285"/>
          </a:xfrm>
          <a:noFill/>
          <a:ln/>
          <a:effectLst/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Conflict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The simultaneous change to a file by multiple users</a:t>
            </a:r>
            <a:endParaRPr lang="bg-BG" dirty="0"/>
          </a:p>
          <a:p>
            <a:pPr lvl="1">
              <a:lnSpc>
                <a:spcPct val="100000"/>
              </a:lnSpc>
            </a:pPr>
            <a:r>
              <a:rPr lang="en-US" dirty="0"/>
              <a:t>Automatic and manual solving</a:t>
            </a:r>
            <a:endParaRPr lang="bg-BG" dirty="0"/>
          </a:p>
          <a:p>
            <a:pPr>
              <a:lnSpc>
                <a:spcPct val="100000"/>
              </a:lnSpc>
            </a:pPr>
            <a:r>
              <a:rPr lang="en-US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Update</a:t>
            </a:r>
            <a:r>
              <a:rPr lang="bg-BG" dirty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Get Latest Version</a:t>
            </a:r>
            <a:endParaRPr lang="en-US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  <a:p>
            <a:pPr lvl="1">
              <a:lnSpc>
                <a:spcPct val="100000"/>
              </a:lnSpc>
            </a:pPr>
            <a:r>
              <a:rPr lang="en-US" dirty="0"/>
              <a:t>Checking-out the changed files from the repository to a local directory</a:t>
            </a:r>
            <a:endParaRPr lang="bg-BG" dirty="0"/>
          </a:p>
          <a:p>
            <a:pPr>
              <a:lnSpc>
                <a:spcPct val="100000"/>
              </a:lnSpc>
            </a:pPr>
            <a:r>
              <a:rPr lang="en-US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Undo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Check-out</a:t>
            </a:r>
            <a:endParaRPr lang="en-US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  <a:p>
            <a:pPr lvl="1">
              <a:lnSpc>
                <a:spcPct val="100000"/>
              </a:lnSpc>
            </a:pPr>
            <a:r>
              <a:rPr lang="en-US" dirty="0"/>
              <a:t>Cancels the changes to a group of files</a:t>
            </a:r>
            <a:endParaRPr lang="bg-BG" dirty="0"/>
          </a:p>
          <a:p>
            <a:pPr lvl="1">
              <a:lnSpc>
                <a:spcPct val="100000"/>
              </a:lnSpc>
            </a:pPr>
            <a:r>
              <a:rPr lang="en-US" dirty="0"/>
              <a:t>Restores their state from the repository</a:t>
            </a:r>
            <a:endParaRPr lang="bg-B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Vocabulary </a:t>
            </a:r>
            <a:r>
              <a:rPr lang="bg-BG" dirty="0" smtClean="0"/>
              <a:t>(4)</a:t>
            </a:r>
            <a:endParaRPr lang="en-US" dirty="0" smtClean="0"/>
          </a:p>
        </p:txBody>
      </p:sp>
      <p:sp>
        <p:nvSpPr>
          <p:cNvPr id="708611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836712"/>
            <a:ext cx="8569325" cy="5904656"/>
          </a:xfrm>
          <a:noFill/>
          <a:ln/>
          <a:effectLst/>
        </p:spPr>
        <p:txBody>
          <a:bodyPr/>
          <a:lstStyle/>
          <a:p>
            <a:pPr>
              <a:lnSpc>
                <a:spcPct val="92000"/>
              </a:lnSpc>
            </a:pPr>
            <a:r>
              <a:rPr lang="en-US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Merge</a:t>
            </a:r>
          </a:p>
          <a:p>
            <a:pPr lvl="1">
              <a:lnSpc>
                <a:spcPct val="92000"/>
              </a:lnSpc>
            </a:pPr>
            <a:r>
              <a:rPr lang="en-US" dirty="0"/>
              <a:t>Combining the changes to a file simultaneously made by different users </a:t>
            </a:r>
            <a:endParaRPr lang="bg-BG" dirty="0"/>
          </a:p>
          <a:p>
            <a:pPr lvl="1">
              <a:lnSpc>
                <a:spcPct val="92000"/>
              </a:lnSpc>
            </a:pPr>
            <a:r>
              <a:rPr lang="en-US" dirty="0"/>
              <a:t>Can be automated in most cases</a:t>
            </a:r>
          </a:p>
          <a:p>
            <a:pPr>
              <a:lnSpc>
                <a:spcPct val="92000"/>
              </a:lnSpc>
            </a:pPr>
            <a:r>
              <a:rPr lang="en-US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Label</a:t>
            </a:r>
            <a:r>
              <a:rPr lang="bg-BG" dirty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Tag</a:t>
            </a:r>
            <a:endParaRPr lang="en-US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  <a:p>
            <a:pPr lvl="1">
              <a:lnSpc>
                <a:spcPct val="92000"/>
              </a:lnSpc>
            </a:pPr>
            <a:r>
              <a:rPr lang="en-US" dirty="0"/>
              <a:t>Labels mark with a name a group of files in a given version</a:t>
            </a:r>
            <a:endParaRPr lang="bg-BG" dirty="0"/>
          </a:p>
          <a:p>
            <a:pPr lvl="1">
              <a:lnSpc>
                <a:spcPct val="92000"/>
              </a:lnSpc>
            </a:pPr>
            <a:r>
              <a:rPr lang="en-US" dirty="0"/>
              <a:t>For example a release</a:t>
            </a:r>
            <a:endParaRPr lang="bg-BG" dirty="0"/>
          </a:p>
          <a:p>
            <a:pPr>
              <a:lnSpc>
                <a:spcPct val="92000"/>
              </a:lnSpc>
            </a:pPr>
            <a:r>
              <a:rPr lang="en-US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Branching</a:t>
            </a:r>
          </a:p>
          <a:p>
            <a:pPr lvl="1">
              <a:lnSpc>
                <a:spcPct val="92000"/>
              </a:lnSpc>
            </a:pPr>
            <a:r>
              <a:rPr lang="en-US" dirty="0"/>
              <a:t>Division of the repositories in a number of separate work flows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971" name="Rectangle 3"/>
          <p:cNvSpPr>
            <a:spLocks noGrp="1" noChangeArrowheads="1"/>
          </p:cNvSpPr>
          <p:nvPr>
            <p:ph type="title"/>
          </p:nvPr>
        </p:nvSpPr>
        <p:spPr>
          <a:xfrm>
            <a:off x="1619672" y="44624"/>
            <a:ext cx="7416049" cy="1008112"/>
          </a:xfrm>
        </p:spPr>
        <p:txBody>
          <a:bodyPr anchor="ctr" anchorCtr="0">
            <a:noAutofit/>
          </a:bodyPr>
          <a:lstStyle/>
          <a:p>
            <a:pPr eaLnBrk="0" hangingPunct="0">
              <a:lnSpc>
                <a:spcPts val="4000"/>
              </a:lnSpc>
            </a:pPr>
            <a:r>
              <a:rPr lang="en-US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0000" endPos="50000" dist="12700" dir="5400000" sy="-100000" algn="bl" rotWithShape="0"/>
                </a:effectLst>
              </a:rPr>
              <a:t>Version Control</a:t>
            </a:r>
            <a:r>
              <a:rPr lang="bg-BG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0000" endPos="50000" dist="12700" dir="5400000" sy="-100000" algn="bl" rotWithShape="0"/>
                </a:effectLst>
              </a:rPr>
              <a:t>: </a:t>
            </a:r>
            <a:r>
              <a:rPr lang="en-US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0000" endPos="50000" dist="12700" dir="5400000" sy="-100000" algn="bl" rotWithShape="0"/>
                </a:effectLst>
              </a:rPr>
              <a:t>Typical Scenario</a:t>
            </a:r>
          </a:p>
        </p:txBody>
      </p:sp>
      <p:sp>
        <p:nvSpPr>
          <p:cNvPr id="595970" name="AutoShape 2"/>
          <p:cNvSpPr>
            <a:spLocks noChangeArrowheads="1"/>
          </p:cNvSpPr>
          <p:nvPr/>
        </p:nvSpPr>
        <p:spPr bwMode="auto">
          <a:xfrm>
            <a:off x="3419475" y="1222152"/>
            <a:ext cx="5256213" cy="4824412"/>
          </a:xfrm>
          <a:prstGeom prst="roundRect">
            <a:avLst>
              <a:gd name="adj" fmla="val 5144"/>
            </a:avLst>
          </a:prstGeom>
          <a:solidFill>
            <a:schemeClr val="bg1"/>
          </a:solidFill>
          <a:ln w="9525">
            <a:solidFill>
              <a:schemeClr val="accent5">
                <a:lumMod val="75000"/>
              </a:schemeClr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95972" name="Text Box 4"/>
          <p:cNvSpPr txBox="1">
            <a:spLocks noChangeArrowheads="1"/>
          </p:cNvSpPr>
          <p:nvPr/>
        </p:nvSpPr>
        <p:spPr bwMode="auto">
          <a:xfrm>
            <a:off x="539750" y="1196752"/>
            <a:ext cx="865943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lnSpc>
                <a:spcPct val="100000"/>
              </a:lnSpc>
              <a:defRPr/>
            </a:pPr>
            <a:r>
              <a:rPr lang="en-US" sz="2200" dirty="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Users</a:t>
            </a:r>
          </a:p>
        </p:txBody>
      </p:sp>
      <p:sp>
        <p:nvSpPr>
          <p:cNvPr id="595973" name="Text Box 5"/>
          <p:cNvSpPr txBox="1">
            <a:spLocks noChangeArrowheads="1"/>
          </p:cNvSpPr>
          <p:nvPr/>
        </p:nvSpPr>
        <p:spPr bwMode="auto">
          <a:xfrm>
            <a:off x="5292725" y="1268189"/>
            <a:ext cx="138993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eaLnBrk="1" hangingPunct="1">
              <a:lnSpc>
                <a:spcPct val="100000"/>
              </a:lnSpc>
              <a:defRPr sz="180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</a:lstStyle>
          <a:p>
            <a:r>
              <a:rPr lang="en-US" sz="2000" dirty="0"/>
              <a:t>Repository</a:t>
            </a:r>
          </a:p>
        </p:txBody>
      </p:sp>
      <p:sp>
        <p:nvSpPr>
          <p:cNvPr id="595974" name="AutoShape 6"/>
          <p:cNvSpPr>
            <a:spLocks noChangeArrowheads="1"/>
          </p:cNvSpPr>
          <p:nvPr/>
        </p:nvSpPr>
        <p:spPr bwMode="auto">
          <a:xfrm>
            <a:off x="468313" y="1653952"/>
            <a:ext cx="2808287" cy="1727200"/>
          </a:xfrm>
          <a:prstGeom prst="roundRect">
            <a:avLst>
              <a:gd name="adj" fmla="val 5144"/>
            </a:avLst>
          </a:prstGeom>
          <a:solidFill>
            <a:schemeClr val="bg1"/>
          </a:solidFill>
          <a:ln w="9525">
            <a:solidFill>
              <a:schemeClr val="accent5">
                <a:lumMod val="75000"/>
              </a:schemeClr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95975" name="AutoShape 7"/>
          <p:cNvSpPr>
            <a:spLocks noChangeArrowheads="1"/>
          </p:cNvSpPr>
          <p:nvPr/>
        </p:nvSpPr>
        <p:spPr bwMode="auto">
          <a:xfrm>
            <a:off x="468313" y="3598639"/>
            <a:ext cx="2808287" cy="2447925"/>
          </a:xfrm>
          <a:prstGeom prst="roundRect">
            <a:avLst>
              <a:gd name="adj" fmla="val 5144"/>
            </a:avLst>
          </a:prstGeom>
          <a:solidFill>
            <a:schemeClr val="bg1"/>
          </a:solidFill>
          <a:ln w="9525">
            <a:solidFill>
              <a:schemeClr val="accent5">
                <a:lumMod val="75000"/>
              </a:schemeClr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3560" name="Picture 8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875" y="2149252"/>
            <a:ext cx="1257300" cy="9207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1" name="Picture 9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850" y="4381277"/>
            <a:ext cx="1257300" cy="9207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5978" name="AutoShape 10"/>
          <p:cNvSpPr>
            <a:spLocks noChangeArrowheads="1"/>
          </p:cNvSpPr>
          <p:nvPr/>
        </p:nvSpPr>
        <p:spPr bwMode="auto">
          <a:xfrm>
            <a:off x="3563938" y="1365027"/>
            <a:ext cx="1584325" cy="4537075"/>
          </a:xfrm>
          <a:prstGeom prst="roundRect">
            <a:avLst>
              <a:gd name="adj" fmla="val 5144"/>
            </a:avLst>
          </a:prstGeom>
          <a:noFill/>
          <a:ln w="9525">
            <a:solidFill>
              <a:schemeClr val="accent5">
                <a:lumMod val="7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99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95980" name="AutoShape 12"/>
          <p:cNvSpPr>
            <a:spLocks noChangeArrowheads="1"/>
          </p:cNvSpPr>
          <p:nvPr/>
        </p:nvSpPr>
        <p:spPr bwMode="auto">
          <a:xfrm>
            <a:off x="4068763" y="2373089"/>
            <a:ext cx="647700" cy="431800"/>
          </a:xfrm>
          <a:prstGeom prst="flowChartMultidocument">
            <a:avLst/>
          </a:prstGeom>
          <a:solidFill>
            <a:srgbClr val="DDDDDD">
              <a:alpha val="50000"/>
            </a:srgbClr>
          </a:solidFill>
          <a:ln w="9525">
            <a:solidFill>
              <a:schemeClr val="tx2">
                <a:lumMod val="20000"/>
                <a:lumOff val="80000"/>
              </a:schemeClr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95981" name="AutoShape 13"/>
          <p:cNvSpPr>
            <a:spLocks noChangeArrowheads="1"/>
          </p:cNvSpPr>
          <p:nvPr/>
        </p:nvSpPr>
        <p:spPr bwMode="auto">
          <a:xfrm>
            <a:off x="4068763" y="3093814"/>
            <a:ext cx="647700" cy="431800"/>
          </a:xfrm>
          <a:prstGeom prst="flowChartMultidocument">
            <a:avLst/>
          </a:prstGeom>
          <a:solidFill>
            <a:srgbClr val="DDDDDD">
              <a:alpha val="50000"/>
            </a:srgbClr>
          </a:solidFill>
          <a:ln w="9525">
            <a:solidFill>
              <a:schemeClr val="tx2">
                <a:lumMod val="20000"/>
                <a:lumOff val="80000"/>
              </a:schemeClr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95982" name="Text Box 14"/>
          <p:cNvSpPr txBox="1">
            <a:spLocks noChangeArrowheads="1"/>
          </p:cNvSpPr>
          <p:nvPr/>
        </p:nvSpPr>
        <p:spPr bwMode="auto">
          <a:xfrm>
            <a:off x="3554413" y="1412652"/>
            <a:ext cx="1507592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eaLnBrk="1" hangingPunct="1">
              <a:lnSpc>
                <a:spcPct val="100000"/>
              </a:lnSpc>
              <a:defRPr sz="180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</a:lstStyle>
          <a:p>
            <a:r>
              <a:rPr lang="en-US" dirty="0"/>
              <a:t>Main </a:t>
            </a:r>
          </a:p>
          <a:p>
            <a:r>
              <a:rPr lang="en-US" dirty="0"/>
              <a:t>development</a:t>
            </a:r>
          </a:p>
          <a:p>
            <a:r>
              <a:rPr lang="en-US" dirty="0"/>
              <a:t>line</a:t>
            </a:r>
          </a:p>
          <a:p>
            <a:endParaRPr lang="en-US" dirty="0"/>
          </a:p>
        </p:txBody>
      </p:sp>
      <p:cxnSp>
        <p:nvCxnSpPr>
          <p:cNvPr id="23566" name="AutoShape 16"/>
          <p:cNvCxnSpPr>
            <a:cxnSpLocks noChangeShapeType="1"/>
            <a:stCxn id="595980" idx="2"/>
            <a:endCxn id="595981" idx="0"/>
          </p:cNvCxnSpPr>
          <p:nvPr/>
        </p:nvCxnSpPr>
        <p:spPr bwMode="auto">
          <a:xfrm>
            <a:off x="4392613" y="2769964"/>
            <a:ext cx="0" cy="323850"/>
          </a:xfrm>
          <a:prstGeom prst="straightConnector1">
            <a:avLst/>
          </a:prstGeom>
          <a:noFill/>
          <a:ln w="9525">
            <a:solidFill>
              <a:schemeClr val="tx2">
                <a:lumMod val="20000"/>
                <a:lumOff val="80000"/>
              </a:scheme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567" name="AutoShape 17"/>
          <p:cNvCxnSpPr>
            <a:cxnSpLocks noChangeShapeType="1"/>
            <a:stCxn id="595981" idx="2"/>
            <a:endCxn id="596015" idx="0"/>
          </p:cNvCxnSpPr>
          <p:nvPr/>
        </p:nvCxnSpPr>
        <p:spPr bwMode="auto">
          <a:xfrm flipH="1">
            <a:off x="4391025" y="3490689"/>
            <a:ext cx="1588" cy="323850"/>
          </a:xfrm>
          <a:prstGeom prst="straightConnector1">
            <a:avLst/>
          </a:prstGeom>
          <a:noFill/>
          <a:ln w="9525">
            <a:solidFill>
              <a:schemeClr val="tx2">
                <a:lumMod val="20000"/>
                <a:lumOff val="80000"/>
              </a:scheme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95986" name="Text Box 18"/>
          <p:cNvSpPr txBox="1">
            <a:spLocks noChangeArrowheads="1"/>
          </p:cNvSpPr>
          <p:nvPr/>
        </p:nvSpPr>
        <p:spPr bwMode="auto">
          <a:xfrm>
            <a:off x="1187450" y="1774602"/>
            <a:ext cx="90435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lnSpc>
                <a:spcPct val="100000"/>
              </a:lnSpc>
              <a:defRPr/>
            </a:pPr>
            <a:r>
              <a:rPr lang="en-US" sz="2000" dirty="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User A</a:t>
            </a:r>
          </a:p>
        </p:txBody>
      </p:sp>
      <p:sp>
        <p:nvSpPr>
          <p:cNvPr id="595987" name="Text Box 19"/>
          <p:cNvSpPr txBox="1">
            <a:spLocks noChangeArrowheads="1"/>
          </p:cNvSpPr>
          <p:nvPr/>
        </p:nvSpPr>
        <p:spPr bwMode="auto">
          <a:xfrm>
            <a:off x="1042988" y="3717702"/>
            <a:ext cx="90762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eaLnBrk="1" hangingPunct="1">
              <a:lnSpc>
                <a:spcPct val="100000"/>
              </a:lnSpc>
              <a:defRPr sz="180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</a:lstStyle>
          <a:p>
            <a:r>
              <a:rPr lang="en-US" sz="2000" dirty="0"/>
              <a:t>User B</a:t>
            </a:r>
          </a:p>
        </p:txBody>
      </p:sp>
      <p:sp>
        <p:nvSpPr>
          <p:cNvPr id="595989" name="AutoShape 21"/>
          <p:cNvSpPr>
            <a:spLocks noChangeArrowheads="1"/>
          </p:cNvSpPr>
          <p:nvPr/>
        </p:nvSpPr>
        <p:spPr bwMode="auto">
          <a:xfrm>
            <a:off x="5795963" y="3525614"/>
            <a:ext cx="647700" cy="431800"/>
          </a:xfrm>
          <a:prstGeom prst="flowChartMultidocument">
            <a:avLst/>
          </a:prstGeom>
          <a:solidFill>
            <a:srgbClr val="DDDDDD">
              <a:alpha val="50000"/>
            </a:srgbClr>
          </a:solidFill>
          <a:ln w="9525">
            <a:solidFill>
              <a:schemeClr val="tx2">
                <a:lumMod val="20000"/>
                <a:lumOff val="80000"/>
              </a:schemeClr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3571" name="AutoShape 22"/>
          <p:cNvCxnSpPr>
            <a:cxnSpLocks noChangeShapeType="1"/>
            <a:stCxn id="596002" idx="2"/>
            <a:endCxn id="595989" idx="0"/>
          </p:cNvCxnSpPr>
          <p:nvPr/>
        </p:nvCxnSpPr>
        <p:spPr bwMode="auto">
          <a:xfrm>
            <a:off x="6119813" y="3201764"/>
            <a:ext cx="0" cy="323850"/>
          </a:xfrm>
          <a:prstGeom prst="straightConnector1">
            <a:avLst/>
          </a:prstGeom>
          <a:noFill/>
          <a:ln w="9525">
            <a:solidFill>
              <a:schemeClr val="tx2">
                <a:lumMod val="20000"/>
                <a:lumOff val="80000"/>
              </a:scheme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95992" name="AutoShape 24"/>
          <p:cNvSpPr>
            <a:spLocks noChangeArrowheads="1"/>
          </p:cNvSpPr>
          <p:nvPr/>
        </p:nvSpPr>
        <p:spPr bwMode="auto">
          <a:xfrm>
            <a:off x="5795963" y="5398864"/>
            <a:ext cx="647700" cy="431800"/>
          </a:xfrm>
          <a:prstGeom prst="flowChartMultidocument">
            <a:avLst/>
          </a:prstGeom>
          <a:solidFill>
            <a:srgbClr val="DDDDDD">
              <a:alpha val="50000"/>
            </a:srgbClr>
          </a:solidFill>
          <a:ln w="9525">
            <a:solidFill>
              <a:schemeClr val="tx2">
                <a:lumMod val="20000"/>
                <a:lumOff val="80000"/>
              </a:schemeClr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3573" name="AutoShape 25"/>
          <p:cNvCxnSpPr>
            <a:cxnSpLocks noChangeShapeType="1"/>
            <a:stCxn id="595996" idx="2"/>
            <a:endCxn id="595992" idx="0"/>
          </p:cNvCxnSpPr>
          <p:nvPr/>
        </p:nvCxnSpPr>
        <p:spPr bwMode="auto">
          <a:xfrm>
            <a:off x="6119813" y="5148039"/>
            <a:ext cx="0" cy="250825"/>
          </a:xfrm>
          <a:prstGeom prst="straightConnector1">
            <a:avLst/>
          </a:prstGeom>
          <a:noFill/>
          <a:ln w="9525">
            <a:solidFill>
              <a:schemeClr val="tx2">
                <a:lumMod val="20000"/>
                <a:lumOff val="80000"/>
              </a:scheme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95995" name="AutoShape 27"/>
          <p:cNvSpPr>
            <a:spLocks noChangeArrowheads="1"/>
          </p:cNvSpPr>
          <p:nvPr/>
        </p:nvSpPr>
        <p:spPr bwMode="auto">
          <a:xfrm>
            <a:off x="5292725" y="4173314"/>
            <a:ext cx="1584325" cy="1800225"/>
          </a:xfrm>
          <a:prstGeom prst="roundRect">
            <a:avLst>
              <a:gd name="adj" fmla="val 5144"/>
            </a:avLst>
          </a:prstGeom>
          <a:noFill/>
          <a:ln w="9525">
            <a:solidFill>
              <a:schemeClr val="accent5">
                <a:lumMod val="7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99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95996" name="AutoShape 28"/>
          <p:cNvSpPr>
            <a:spLocks noChangeArrowheads="1"/>
          </p:cNvSpPr>
          <p:nvPr/>
        </p:nvSpPr>
        <p:spPr bwMode="auto">
          <a:xfrm>
            <a:off x="5795963" y="4751164"/>
            <a:ext cx="647700" cy="431800"/>
          </a:xfrm>
          <a:prstGeom prst="flowChartMultidocument">
            <a:avLst/>
          </a:prstGeom>
          <a:solidFill>
            <a:srgbClr val="DDDDDD">
              <a:alpha val="50000"/>
            </a:srgbClr>
          </a:solidFill>
          <a:ln w="9525">
            <a:solidFill>
              <a:schemeClr val="tx2">
                <a:lumMod val="20000"/>
                <a:lumOff val="80000"/>
              </a:schemeClr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95997" name="Line 29"/>
          <p:cNvSpPr>
            <a:spLocks noChangeShapeType="1"/>
          </p:cNvSpPr>
          <p:nvPr/>
        </p:nvSpPr>
        <p:spPr bwMode="auto">
          <a:xfrm>
            <a:off x="4716463" y="3957414"/>
            <a:ext cx="1079500" cy="1008063"/>
          </a:xfrm>
          <a:prstGeom prst="line">
            <a:avLst/>
          </a:prstGeom>
          <a:noFill/>
          <a:ln w="9525">
            <a:solidFill>
              <a:schemeClr val="tx2">
                <a:lumMod val="20000"/>
                <a:lumOff val="80000"/>
              </a:scheme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95998" name="Text Box 30"/>
          <p:cNvSpPr txBox="1">
            <a:spLocks noChangeArrowheads="1"/>
          </p:cNvSpPr>
          <p:nvPr/>
        </p:nvSpPr>
        <p:spPr bwMode="auto">
          <a:xfrm>
            <a:off x="5292365" y="4149080"/>
            <a:ext cx="187192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eaLnBrk="1" hangingPunct="1">
              <a:lnSpc>
                <a:spcPct val="100000"/>
              </a:lnSpc>
              <a:defRPr sz="180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</a:lstStyle>
          <a:p>
            <a:r>
              <a:rPr lang="en-US" dirty="0"/>
              <a:t>Version B Branch</a:t>
            </a:r>
          </a:p>
        </p:txBody>
      </p:sp>
      <p:sp>
        <p:nvSpPr>
          <p:cNvPr id="596000" name="AutoShape 32"/>
          <p:cNvSpPr>
            <a:spLocks noChangeArrowheads="1"/>
          </p:cNvSpPr>
          <p:nvPr/>
        </p:nvSpPr>
        <p:spPr bwMode="auto">
          <a:xfrm>
            <a:off x="5292725" y="1725389"/>
            <a:ext cx="1584325" cy="2305050"/>
          </a:xfrm>
          <a:prstGeom prst="roundRect">
            <a:avLst>
              <a:gd name="adj" fmla="val 5144"/>
            </a:avLst>
          </a:prstGeom>
          <a:noFill/>
          <a:ln w="9525">
            <a:solidFill>
              <a:schemeClr val="accent5">
                <a:lumMod val="7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99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96001" name="AutoShape 33"/>
          <p:cNvSpPr>
            <a:spLocks noChangeArrowheads="1"/>
          </p:cNvSpPr>
          <p:nvPr/>
        </p:nvSpPr>
        <p:spPr bwMode="auto">
          <a:xfrm>
            <a:off x="5795963" y="2157189"/>
            <a:ext cx="647700" cy="431800"/>
          </a:xfrm>
          <a:prstGeom prst="flowChartMultidocument">
            <a:avLst/>
          </a:prstGeom>
          <a:solidFill>
            <a:srgbClr val="DDDDDD">
              <a:alpha val="50000"/>
            </a:srgbClr>
          </a:solidFill>
          <a:ln w="9525">
            <a:solidFill>
              <a:schemeClr val="tx2">
                <a:lumMod val="20000"/>
                <a:lumOff val="80000"/>
              </a:schemeClr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96002" name="AutoShape 34"/>
          <p:cNvSpPr>
            <a:spLocks noChangeArrowheads="1"/>
          </p:cNvSpPr>
          <p:nvPr/>
        </p:nvSpPr>
        <p:spPr bwMode="auto">
          <a:xfrm>
            <a:off x="5795963" y="2804889"/>
            <a:ext cx="647700" cy="431800"/>
          </a:xfrm>
          <a:prstGeom prst="flowChartMultidocument">
            <a:avLst/>
          </a:prstGeom>
          <a:solidFill>
            <a:srgbClr val="DDDDDD">
              <a:alpha val="50000"/>
            </a:srgbClr>
          </a:solidFill>
          <a:ln w="9525">
            <a:solidFill>
              <a:schemeClr val="tx2">
                <a:lumMod val="20000"/>
                <a:lumOff val="80000"/>
              </a:schemeClr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3581" name="AutoShape 35"/>
          <p:cNvCxnSpPr>
            <a:cxnSpLocks noChangeShapeType="1"/>
            <a:stCxn id="596001" idx="2"/>
            <a:endCxn id="596002" idx="0"/>
          </p:cNvCxnSpPr>
          <p:nvPr/>
        </p:nvCxnSpPr>
        <p:spPr bwMode="auto">
          <a:xfrm>
            <a:off x="6119813" y="2554064"/>
            <a:ext cx="0" cy="250825"/>
          </a:xfrm>
          <a:prstGeom prst="straightConnector1">
            <a:avLst/>
          </a:prstGeom>
          <a:noFill/>
          <a:ln w="9525">
            <a:solidFill>
              <a:schemeClr val="tx2">
                <a:lumMod val="20000"/>
                <a:lumOff val="80000"/>
              </a:scheme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96004" name="Line 36"/>
          <p:cNvSpPr>
            <a:spLocks noChangeShapeType="1"/>
          </p:cNvSpPr>
          <p:nvPr/>
        </p:nvSpPr>
        <p:spPr bwMode="auto">
          <a:xfrm flipV="1">
            <a:off x="4716463" y="2373089"/>
            <a:ext cx="1079500" cy="144463"/>
          </a:xfrm>
          <a:prstGeom prst="line">
            <a:avLst/>
          </a:prstGeom>
          <a:noFill/>
          <a:ln w="9525">
            <a:solidFill>
              <a:schemeClr val="tx2">
                <a:lumMod val="20000"/>
                <a:lumOff val="80000"/>
              </a:scheme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96005" name="Text Box 37"/>
          <p:cNvSpPr txBox="1">
            <a:spLocks noChangeArrowheads="1"/>
          </p:cNvSpPr>
          <p:nvPr/>
        </p:nvSpPr>
        <p:spPr bwMode="auto">
          <a:xfrm>
            <a:off x="5292080" y="1706277"/>
            <a:ext cx="186980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eaLnBrk="1" hangingPunct="1">
              <a:lnSpc>
                <a:spcPct val="100000"/>
              </a:lnSpc>
              <a:defRPr sz="180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</a:lstStyle>
          <a:p>
            <a:r>
              <a:rPr lang="en-US" dirty="0"/>
              <a:t>Version A Branch</a:t>
            </a:r>
          </a:p>
        </p:txBody>
      </p:sp>
      <p:sp>
        <p:nvSpPr>
          <p:cNvPr id="596007" name="AutoShape 39"/>
          <p:cNvSpPr>
            <a:spLocks noChangeArrowheads="1"/>
          </p:cNvSpPr>
          <p:nvPr/>
        </p:nvSpPr>
        <p:spPr bwMode="auto">
          <a:xfrm>
            <a:off x="6948488" y="2662014"/>
            <a:ext cx="1584325" cy="2376488"/>
          </a:xfrm>
          <a:prstGeom prst="roundRect">
            <a:avLst>
              <a:gd name="adj" fmla="val 5144"/>
            </a:avLst>
          </a:prstGeom>
          <a:noFill/>
          <a:ln w="9525">
            <a:solidFill>
              <a:schemeClr val="accent5">
                <a:lumMod val="7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99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96008" name="AutoShape 40"/>
          <p:cNvSpPr>
            <a:spLocks noChangeArrowheads="1"/>
          </p:cNvSpPr>
          <p:nvPr/>
        </p:nvSpPr>
        <p:spPr bwMode="auto">
          <a:xfrm>
            <a:off x="7451725" y="3165252"/>
            <a:ext cx="647700" cy="431800"/>
          </a:xfrm>
          <a:prstGeom prst="flowChartMultidocument">
            <a:avLst/>
          </a:prstGeom>
          <a:solidFill>
            <a:srgbClr val="DDDDDD">
              <a:alpha val="50000"/>
            </a:srgbClr>
          </a:solidFill>
          <a:ln w="9525">
            <a:solidFill>
              <a:schemeClr val="tx2">
                <a:lumMod val="20000"/>
                <a:lumOff val="80000"/>
              </a:schemeClr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96009" name="AutoShape 41"/>
          <p:cNvSpPr>
            <a:spLocks noChangeArrowheads="1"/>
          </p:cNvSpPr>
          <p:nvPr/>
        </p:nvSpPr>
        <p:spPr bwMode="auto">
          <a:xfrm>
            <a:off x="7451725" y="3812952"/>
            <a:ext cx="647700" cy="431800"/>
          </a:xfrm>
          <a:prstGeom prst="flowChartMultidocument">
            <a:avLst/>
          </a:prstGeom>
          <a:solidFill>
            <a:srgbClr val="DDDDDD">
              <a:alpha val="50000"/>
            </a:srgbClr>
          </a:solidFill>
          <a:ln w="9525">
            <a:solidFill>
              <a:schemeClr val="tx2">
                <a:lumMod val="20000"/>
                <a:lumOff val="80000"/>
              </a:schemeClr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96010" name="AutoShape 42"/>
          <p:cNvSpPr>
            <a:spLocks noChangeArrowheads="1"/>
          </p:cNvSpPr>
          <p:nvPr/>
        </p:nvSpPr>
        <p:spPr bwMode="auto">
          <a:xfrm>
            <a:off x="7451725" y="4533677"/>
            <a:ext cx="647700" cy="431800"/>
          </a:xfrm>
          <a:prstGeom prst="flowChartMultidocument">
            <a:avLst/>
          </a:prstGeom>
          <a:solidFill>
            <a:srgbClr val="DDDDDD">
              <a:alpha val="50000"/>
            </a:srgbClr>
          </a:solidFill>
          <a:ln w="9525">
            <a:solidFill>
              <a:schemeClr val="tx2">
                <a:lumMod val="20000"/>
                <a:lumOff val="80000"/>
              </a:schemeClr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3588" name="AutoShape 43"/>
          <p:cNvCxnSpPr>
            <a:cxnSpLocks noChangeShapeType="1"/>
            <a:stCxn id="596008" idx="2"/>
            <a:endCxn id="596009" idx="0"/>
          </p:cNvCxnSpPr>
          <p:nvPr/>
        </p:nvCxnSpPr>
        <p:spPr bwMode="auto">
          <a:xfrm>
            <a:off x="7775575" y="3562127"/>
            <a:ext cx="0" cy="250825"/>
          </a:xfrm>
          <a:prstGeom prst="straightConnector1">
            <a:avLst/>
          </a:prstGeom>
          <a:noFill/>
          <a:ln w="9525">
            <a:solidFill>
              <a:schemeClr val="tx2">
                <a:lumMod val="20000"/>
                <a:lumOff val="80000"/>
              </a:scheme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589" name="AutoShape 44"/>
          <p:cNvCxnSpPr>
            <a:cxnSpLocks noChangeShapeType="1"/>
            <a:stCxn id="596009" idx="2"/>
            <a:endCxn id="596010" idx="0"/>
          </p:cNvCxnSpPr>
          <p:nvPr/>
        </p:nvCxnSpPr>
        <p:spPr bwMode="auto">
          <a:xfrm>
            <a:off x="7775575" y="4209827"/>
            <a:ext cx="0" cy="323850"/>
          </a:xfrm>
          <a:prstGeom prst="straightConnector1">
            <a:avLst/>
          </a:prstGeom>
          <a:noFill/>
          <a:ln w="9525">
            <a:solidFill>
              <a:schemeClr val="tx2">
                <a:lumMod val="20000"/>
                <a:lumOff val="80000"/>
              </a:scheme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96013" name="Line 45"/>
          <p:cNvSpPr>
            <a:spLocks noChangeShapeType="1"/>
          </p:cNvSpPr>
          <p:nvPr/>
        </p:nvSpPr>
        <p:spPr bwMode="auto">
          <a:xfrm>
            <a:off x="6443663" y="2949352"/>
            <a:ext cx="1008062" cy="504825"/>
          </a:xfrm>
          <a:prstGeom prst="line">
            <a:avLst/>
          </a:prstGeom>
          <a:noFill/>
          <a:ln w="9525">
            <a:solidFill>
              <a:schemeClr val="tx2">
                <a:lumMod val="20000"/>
                <a:lumOff val="80000"/>
              </a:scheme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96014" name="Text Box 46"/>
          <p:cNvSpPr txBox="1">
            <a:spLocks noChangeArrowheads="1"/>
          </p:cNvSpPr>
          <p:nvPr/>
        </p:nvSpPr>
        <p:spPr bwMode="auto">
          <a:xfrm>
            <a:off x="6913542" y="2636912"/>
            <a:ext cx="20509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eaLnBrk="1" hangingPunct="1">
              <a:lnSpc>
                <a:spcPct val="100000"/>
              </a:lnSpc>
              <a:defRPr sz="180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</a:lstStyle>
          <a:p>
            <a:r>
              <a:rPr lang="en-US" dirty="0"/>
              <a:t>Version A.1 Branch</a:t>
            </a:r>
          </a:p>
        </p:txBody>
      </p:sp>
      <p:sp>
        <p:nvSpPr>
          <p:cNvPr id="596015" name="AutoShape 47"/>
          <p:cNvSpPr>
            <a:spLocks noChangeArrowheads="1"/>
          </p:cNvSpPr>
          <p:nvPr/>
        </p:nvSpPr>
        <p:spPr bwMode="auto">
          <a:xfrm>
            <a:off x="4067175" y="3814539"/>
            <a:ext cx="647700" cy="431800"/>
          </a:xfrm>
          <a:prstGeom prst="flowChartMultidocument">
            <a:avLst/>
          </a:prstGeom>
          <a:solidFill>
            <a:srgbClr val="DDDDDD">
              <a:alpha val="50000"/>
            </a:srgbClr>
          </a:solidFill>
          <a:ln w="9525">
            <a:solidFill>
              <a:schemeClr val="tx2">
                <a:lumMod val="20000"/>
                <a:lumOff val="80000"/>
              </a:schemeClr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96017" name="AutoShape 49"/>
          <p:cNvSpPr>
            <a:spLocks noChangeArrowheads="1"/>
          </p:cNvSpPr>
          <p:nvPr/>
        </p:nvSpPr>
        <p:spPr bwMode="auto">
          <a:xfrm>
            <a:off x="4067175" y="3885977"/>
            <a:ext cx="576263" cy="360362"/>
          </a:xfrm>
          <a:prstGeom prst="flowChartDocument">
            <a:avLst/>
          </a:prstGeom>
          <a:solidFill>
            <a:srgbClr val="FF0000"/>
          </a:solidFill>
          <a:ln w="9525">
            <a:solidFill>
              <a:schemeClr val="tx2">
                <a:lumMod val="20000"/>
                <a:lumOff val="80000"/>
              </a:schemeClr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96018" name="Line 50"/>
          <p:cNvSpPr>
            <a:spLocks noChangeShapeType="1"/>
          </p:cNvSpPr>
          <p:nvPr/>
        </p:nvSpPr>
        <p:spPr bwMode="auto">
          <a:xfrm flipH="1" flipV="1">
            <a:off x="2771775" y="2733452"/>
            <a:ext cx="1295400" cy="1152525"/>
          </a:xfrm>
          <a:prstGeom prst="line">
            <a:avLst/>
          </a:prstGeom>
          <a:noFill/>
          <a:ln w="12700">
            <a:solidFill>
              <a:schemeClr val="accent5">
                <a:lumMod val="20000"/>
                <a:lumOff val="80000"/>
              </a:scheme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595" name="Text Box 51"/>
          <p:cNvSpPr txBox="1">
            <a:spLocks noChangeArrowheads="1"/>
          </p:cNvSpPr>
          <p:nvPr/>
        </p:nvSpPr>
        <p:spPr bwMode="auto">
          <a:xfrm>
            <a:off x="3059113" y="2806477"/>
            <a:ext cx="108108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kumimoji="0" lang="en-US" sz="1400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Check</a:t>
            </a:r>
            <a:r>
              <a:rPr kumimoji="0" lang="en-US" sz="1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 </a:t>
            </a:r>
            <a:r>
              <a:rPr kumimoji="0" lang="en-US" sz="1400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Out</a:t>
            </a:r>
          </a:p>
        </p:txBody>
      </p:sp>
      <p:sp>
        <p:nvSpPr>
          <p:cNvPr id="596020" name="AutoShape 52"/>
          <p:cNvSpPr>
            <a:spLocks noChangeArrowheads="1"/>
          </p:cNvSpPr>
          <p:nvPr/>
        </p:nvSpPr>
        <p:spPr bwMode="auto">
          <a:xfrm>
            <a:off x="3419475" y="3309714"/>
            <a:ext cx="288925" cy="288925"/>
          </a:xfrm>
          <a:prstGeom prst="flowChartAlternateProcess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 rtl="1" eaLnBrk="1" hangingPunct="1">
              <a:lnSpc>
                <a:spcPct val="100000"/>
              </a:lnSpc>
              <a:defRPr/>
            </a:pPr>
            <a:r>
              <a:rPr kumimoji="0" lang="en-US" sz="1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A</a:t>
            </a:r>
          </a:p>
        </p:txBody>
      </p:sp>
      <p:sp>
        <p:nvSpPr>
          <p:cNvPr id="596021" name="AutoShape 53"/>
          <p:cNvSpPr>
            <a:spLocks noChangeArrowheads="1"/>
          </p:cNvSpPr>
          <p:nvPr/>
        </p:nvSpPr>
        <p:spPr bwMode="auto">
          <a:xfrm>
            <a:off x="2195513" y="2588989"/>
            <a:ext cx="576262" cy="360363"/>
          </a:xfrm>
          <a:prstGeom prst="flowChartDocument">
            <a:avLst/>
          </a:prstGeom>
          <a:solidFill>
            <a:srgbClr val="DDDDDD">
              <a:alpha val="50000"/>
            </a:srgbClr>
          </a:solidFill>
          <a:ln w="9525">
            <a:solidFill>
              <a:schemeClr val="tx2">
                <a:lumMod val="20000"/>
                <a:lumOff val="80000"/>
              </a:schemeClr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3598" name="Group 55"/>
          <p:cNvGrpSpPr>
            <a:grpSpLocks/>
          </p:cNvGrpSpPr>
          <p:nvPr/>
        </p:nvGrpSpPr>
        <p:grpSpPr bwMode="auto">
          <a:xfrm>
            <a:off x="2771775" y="4030439"/>
            <a:ext cx="1295400" cy="749300"/>
            <a:chOff x="1746" y="2750"/>
            <a:chExt cx="816" cy="472"/>
          </a:xfrm>
        </p:grpSpPr>
        <p:sp>
          <p:nvSpPr>
            <p:cNvPr id="596024" name="Line 56"/>
            <p:cNvSpPr>
              <a:spLocks noChangeShapeType="1"/>
            </p:cNvSpPr>
            <p:nvPr/>
          </p:nvSpPr>
          <p:spPr bwMode="auto">
            <a:xfrm flipH="1">
              <a:off x="1746" y="2750"/>
              <a:ext cx="816" cy="363"/>
            </a:xfrm>
            <a:prstGeom prst="line">
              <a:avLst/>
            </a:prstGeom>
            <a:noFill/>
            <a:ln w="12700">
              <a:solidFill>
                <a:schemeClr val="accent5">
                  <a:lumMod val="20000"/>
                  <a:lumOff val="80000"/>
                </a:schemeClr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3620" name="Text Box 57"/>
            <p:cNvSpPr txBox="1">
              <a:spLocks noChangeArrowheads="1"/>
            </p:cNvSpPr>
            <p:nvPr/>
          </p:nvSpPr>
          <p:spPr bwMode="auto">
            <a:xfrm>
              <a:off x="1791" y="3030"/>
              <a:ext cx="681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kumimoji="1" sz="4000" b="1">
                  <a:solidFill>
                    <a:srgbClr val="000000"/>
                  </a:solidFill>
                  <a:latin typeface="Arial" charset="0"/>
                </a:defRPr>
              </a:lvl1pPr>
              <a:lvl2pPr marL="742950" indent="-285750">
                <a:defRPr kumimoji="1" sz="4000" b="1">
                  <a:solidFill>
                    <a:srgbClr val="000000"/>
                  </a:solidFill>
                  <a:latin typeface="Arial" charset="0"/>
                </a:defRPr>
              </a:lvl2pPr>
              <a:lvl3pPr marL="1143000" indent="-228600">
                <a:defRPr kumimoji="1" sz="4000" b="1">
                  <a:solidFill>
                    <a:srgbClr val="000000"/>
                  </a:solidFill>
                  <a:latin typeface="Arial" charset="0"/>
                </a:defRPr>
              </a:lvl3pPr>
              <a:lvl4pPr marL="1600200" indent="-228600">
                <a:defRPr kumimoji="1" sz="4000" b="1">
                  <a:solidFill>
                    <a:srgbClr val="000000"/>
                  </a:solidFill>
                  <a:latin typeface="Arial" charset="0"/>
                </a:defRPr>
              </a:lvl4pPr>
              <a:lvl5pPr marL="2057400" indent="-228600">
                <a:defRPr kumimoji="1" sz="4000" b="1">
                  <a:solidFill>
                    <a:srgbClr val="000000"/>
                  </a:solidFill>
                  <a:latin typeface="Arial" charset="0"/>
                </a:defRPr>
              </a:lvl5pPr>
              <a:lvl6pPr marL="2514600" indent="-228600" eaLnBrk="0" fontAlgn="base" hangingPunct="0">
                <a:lnSpc>
                  <a:spcPct val="85000"/>
                </a:lnSpc>
                <a:spcBef>
                  <a:spcPct val="0"/>
                </a:spcBef>
                <a:spcAft>
                  <a:spcPct val="0"/>
                </a:spcAft>
                <a:defRPr kumimoji="1" sz="4000" b="1">
                  <a:solidFill>
                    <a:srgbClr val="000000"/>
                  </a:solidFill>
                  <a:latin typeface="Arial" charset="0"/>
                </a:defRPr>
              </a:lvl6pPr>
              <a:lvl7pPr marL="2971800" indent="-228600" eaLnBrk="0" fontAlgn="base" hangingPunct="0">
                <a:lnSpc>
                  <a:spcPct val="85000"/>
                </a:lnSpc>
                <a:spcBef>
                  <a:spcPct val="0"/>
                </a:spcBef>
                <a:spcAft>
                  <a:spcPct val="0"/>
                </a:spcAft>
                <a:defRPr kumimoji="1" sz="4000" b="1">
                  <a:solidFill>
                    <a:srgbClr val="000000"/>
                  </a:solidFill>
                  <a:latin typeface="Arial" charset="0"/>
                </a:defRPr>
              </a:lvl7pPr>
              <a:lvl8pPr marL="3429000" indent="-228600" eaLnBrk="0" fontAlgn="base" hangingPunct="0">
                <a:lnSpc>
                  <a:spcPct val="85000"/>
                </a:lnSpc>
                <a:spcBef>
                  <a:spcPct val="0"/>
                </a:spcBef>
                <a:spcAft>
                  <a:spcPct val="0"/>
                </a:spcAft>
                <a:defRPr kumimoji="1" sz="4000" b="1">
                  <a:solidFill>
                    <a:srgbClr val="000000"/>
                  </a:solidFill>
                  <a:latin typeface="Arial" charset="0"/>
                </a:defRPr>
              </a:lvl8pPr>
              <a:lvl9pPr marL="3886200" indent="-228600" eaLnBrk="0" fontAlgn="base" hangingPunct="0">
                <a:lnSpc>
                  <a:spcPct val="85000"/>
                </a:lnSpc>
                <a:spcBef>
                  <a:spcPct val="0"/>
                </a:spcBef>
                <a:spcAft>
                  <a:spcPct val="0"/>
                </a:spcAft>
                <a:defRPr kumimoji="1" sz="4000" b="1">
                  <a:solidFill>
                    <a:srgbClr val="000000"/>
                  </a:solidFill>
                  <a:latin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</a:pPr>
              <a:r>
                <a:rPr kumimoji="0" lang="en-US" sz="1400" dirty="0">
                  <a:solidFill>
                    <a:schemeClr val="accent5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charset="0"/>
                </a:rPr>
                <a:t>Check Out</a:t>
              </a:r>
            </a:p>
          </p:txBody>
        </p:sp>
        <p:sp>
          <p:nvSpPr>
            <p:cNvPr id="23621" name="AutoShape 58"/>
            <p:cNvSpPr>
              <a:spLocks noChangeArrowheads="1"/>
            </p:cNvSpPr>
            <p:nvPr/>
          </p:nvSpPr>
          <p:spPr bwMode="auto">
            <a:xfrm>
              <a:off x="2064" y="2840"/>
              <a:ext cx="182" cy="182"/>
            </a:xfrm>
            <a:prstGeom prst="flowChartAlternateProcess">
              <a:avLst/>
            </a:prstGeom>
            <a:solidFill>
              <a:srgbClr val="99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pPr algn="ctr" rtl="1" eaLnBrk="1" hangingPunct="1">
                <a:lnSpc>
                  <a:spcPct val="100000"/>
                </a:lnSpc>
              </a:pPr>
              <a:r>
                <a:rPr kumimoji="0" lang="en-US" sz="14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charset="0"/>
                </a:rPr>
                <a:t>B</a:t>
              </a:r>
            </a:p>
          </p:txBody>
        </p:sp>
      </p:grpSp>
      <p:sp>
        <p:nvSpPr>
          <p:cNvPr id="596027" name="AutoShape 59"/>
          <p:cNvSpPr>
            <a:spLocks noChangeArrowheads="1"/>
          </p:cNvSpPr>
          <p:nvPr/>
        </p:nvSpPr>
        <p:spPr bwMode="auto">
          <a:xfrm>
            <a:off x="2195513" y="4462239"/>
            <a:ext cx="576262" cy="360363"/>
          </a:xfrm>
          <a:prstGeom prst="flowChartDocument">
            <a:avLst/>
          </a:prstGeom>
          <a:solidFill>
            <a:srgbClr val="DDDDDD">
              <a:alpha val="50000"/>
            </a:srgbClr>
          </a:solidFill>
          <a:ln w="9525">
            <a:solidFill>
              <a:schemeClr val="tx2">
                <a:lumMod val="20000"/>
                <a:lumOff val="80000"/>
              </a:schemeClr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3600" name="Group 61"/>
          <p:cNvGrpSpPr>
            <a:grpSpLocks/>
          </p:cNvGrpSpPr>
          <p:nvPr/>
        </p:nvGrpSpPr>
        <p:grpSpPr bwMode="auto">
          <a:xfrm>
            <a:off x="1187303" y="4797620"/>
            <a:ext cx="2736852" cy="936623"/>
            <a:chOff x="838" y="3249"/>
            <a:chExt cx="1724" cy="590"/>
          </a:xfrm>
        </p:grpSpPr>
        <p:sp>
          <p:nvSpPr>
            <p:cNvPr id="596030" name="Line 62"/>
            <p:cNvSpPr>
              <a:spLocks noChangeShapeType="1"/>
            </p:cNvSpPr>
            <p:nvPr/>
          </p:nvSpPr>
          <p:spPr bwMode="auto">
            <a:xfrm flipH="1">
              <a:off x="1519" y="3249"/>
              <a:ext cx="1043" cy="226"/>
            </a:xfrm>
            <a:prstGeom prst="line">
              <a:avLst/>
            </a:prstGeom>
            <a:noFill/>
            <a:ln w="9525">
              <a:solidFill>
                <a:schemeClr val="tx2">
                  <a:lumMod val="20000"/>
                  <a:lumOff val="80000"/>
                </a:schemeClr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96031" name="Line 63"/>
            <p:cNvSpPr>
              <a:spLocks noChangeShapeType="1"/>
            </p:cNvSpPr>
            <p:nvPr/>
          </p:nvSpPr>
          <p:spPr bwMode="auto">
            <a:xfrm>
              <a:off x="1519" y="3249"/>
              <a:ext cx="0" cy="363"/>
            </a:xfrm>
            <a:prstGeom prst="line">
              <a:avLst/>
            </a:prstGeom>
            <a:noFill/>
            <a:ln w="9525">
              <a:solidFill>
                <a:schemeClr val="tx2">
                  <a:lumMod val="20000"/>
                  <a:lumOff val="80000"/>
                </a:schemeClr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96032" name="Text Box 64"/>
            <p:cNvSpPr txBox="1">
              <a:spLocks noChangeArrowheads="1"/>
            </p:cNvSpPr>
            <p:nvPr/>
          </p:nvSpPr>
          <p:spPr bwMode="auto">
            <a:xfrm>
              <a:off x="838" y="3606"/>
              <a:ext cx="589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 eaLnBrk="1" hangingPunct="1">
                <a:lnSpc>
                  <a:spcPct val="100000"/>
                </a:lnSpc>
                <a:defRPr/>
              </a:pPr>
              <a:r>
                <a:rPr lang="en-US" sz="1800" dirty="0">
                  <a:solidFill>
                    <a:srgbClr val="EBFFD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Merge</a:t>
              </a:r>
            </a:p>
          </p:txBody>
        </p:sp>
        <p:sp>
          <p:nvSpPr>
            <p:cNvPr id="596033" name="AutoShape 65"/>
            <p:cNvSpPr>
              <a:spLocks noChangeArrowheads="1"/>
            </p:cNvSpPr>
            <p:nvPr/>
          </p:nvSpPr>
          <p:spPr bwMode="auto">
            <a:xfrm>
              <a:off x="1201" y="3276"/>
              <a:ext cx="182" cy="182"/>
            </a:xfrm>
            <a:prstGeom prst="flowChartAlternateProcess">
              <a:avLst/>
            </a:prstGeom>
            <a:solidFill>
              <a:srgbClr val="99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pPr algn="ctr" eaLnBrk="1" hangingPunct="1">
                <a:lnSpc>
                  <a:spcPct val="100000"/>
                </a:lnSpc>
                <a:defRPr/>
              </a:pPr>
              <a:r>
                <a:rPr kumimoji="0" lang="en-US" sz="14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charset="0"/>
                </a:rPr>
                <a:t>D</a:t>
              </a:r>
            </a:p>
          </p:txBody>
        </p:sp>
      </p:grpSp>
      <p:sp>
        <p:nvSpPr>
          <p:cNvPr id="596034" name="AutoShape 66"/>
          <p:cNvSpPr>
            <a:spLocks noChangeArrowheads="1"/>
          </p:cNvSpPr>
          <p:nvPr/>
        </p:nvSpPr>
        <p:spPr bwMode="auto">
          <a:xfrm>
            <a:off x="2197100" y="5398864"/>
            <a:ext cx="576263" cy="360363"/>
          </a:xfrm>
          <a:prstGeom prst="flowChartDocument">
            <a:avLst/>
          </a:prstGeom>
          <a:solidFill>
            <a:srgbClr val="DDDDDD">
              <a:alpha val="50000"/>
            </a:srgbClr>
          </a:solidFill>
          <a:ln w="9525">
            <a:solidFill>
              <a:schemeClr val="tx2">
                <a:lumMod val="20000"/>
                <a:lumOff val="80000"/>
              </a:schemeClr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96036" name="AutoShape 68"/>
          <p:cNvSpPr>
            <a:spLocks noChangeArrowheads="1"/>
          </p:cNvSpPr>
          <p:nvPr/>
        </p:nvSpPr>
        <p:spPr bwMode="auto">
          <a:xfrm>
            <a:off x="4067175" y="4533677"/>
            <a:ext cx="647700" cy="431800"/>
          </a:xfrm>
          <a:prstGeom prst="flowChartMultidocument">
            <a:avLst/>
          </a:prstGeom>
          <a:solidFill>
            <a:srgbClr val="DDDDDD">
              <a:alpha val="50000"/>
            </a:srgbClr>
          </a:solidFill>
          <a:ln w="9525">
            <a:solidFill>
              <a:schemeClr val="tx2">
                <a:lumMod val="20000"/>
                <a:lumOff val="80000"/>
              </a:schemeClr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96037" name="AutoShape 69"/>
          <p:cNvSpPr>
            <a:spLocks noChangeArrowheads="1"/>
          </p:cNvSpPr>
          <p:nvPr/>
        </p:nvSpPr>
        <p:spPr bwMode="auto">
          <a:xfrm>
            <a:off x="4067175" y="4606702"/>
            <a:ext cx="576263" cy="358775"/>
          </a:xfrm>
          <a:prstGeom prst="flowChartDocument">
            <a:avLst/>
          </a:prstGeom>
          <a:solidFill>
            <a:srgbClr val="000099"/>
          </a:solidFill>
          <a:ln w="9525">
            <a:solidFill>
              <a:schemeClr val="tx2">
                <a:lumMod val="20000"/>
                <a:lumOff val="80000"/>
              </a:schemeClr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96038" name="Line 70"/>
          <p:cNvSpPr>
            <a:spLocks noChangeShapeType="1"/>
          </p:cNvSpPr>
          <p:nvPr/>
        </p:nvSpPr>
        <p:spPr bwMode="auto">
          <a:xfrm flipH="1" flipV="1">
            <a:off x="2411413" y="2949352"/>
            <a:ext cx="1727200" cy="1585912"/>
          </a:xfrm>
          <a:prstGeom prst="line">
            <a:avLst/>
          </a:prstGeom>
          <a:noFill/>
          <a:ln w="12700">
            <a:solidFill>
              <a:schemeClr val="tx2">
                <a:lumMod val="20000"/>
                <a:lumOff val="80000"/>
              </a:schemeClr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605" name="Text Box 71"/>
          <p:cNvSpPr txBox="1">
            <a:spLocks noChangeArrowheads="1"/>
          </p:cNvSpPr>
          <p:nvPr/>
        </p:nvSpPr>
        <p:spPr bwMode="auto">
          <a:xfrm>
            <a:off x="1619250" y="3022377"/>
            <a:ext cx="108108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100000"/>
              </a:lnSpc>
            </a:pPr>
            <a:r>
              <a:rPr kumimoji="0" lang="en-US" sz="1400" dirty="0">
                <a:solidFill>
                  <a:schemeClr val="tx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Check In</a:t>
            </a:r>
          </a:p>
        </p:txBody>
      </p:sp>
      <p:sp>
        <p:nvSpPr>
          <p:cNvPr id="596040" name="AutoShape 72"/>
          <p:cNvSpPr>
            <a:spLocks noChangeArrowheads="1"/>
          </p:cNvSpPr>
          <p:nvPr/>
        </p:nvSpPr>
        <p:spPr bwMode="auto">
          <a:xfrm>
            <a:off x="2771775" y="3309714"/>
            <a:ext cx="288925" cy="288925"/>
          </a:xfrm>
          <a:prstGeom prst="flowChartAlternateProcess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 rtl="1" eaLnBrk="1" hangingPunct="1">
              <a:lnSpc>
                <a:spcPct val="100000"/>
              </a:lnSpc>
              <a:defRPr/>
            </a:pPr>
            <a:r>
              <a:rPr kumimoji="0" lang="en-US" sz="1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C</a:t>
            </a:r>
          </a:p>
        </p:txBody>
      </p:sp>
      <p:cxnSp>
        <p:nvCxnSpPr>
          <p:cNvPr id="23607" name="AutoShape 73"/>
          <p:cNvCxnSpPr>
            <a:cxnSpLocks noChangeShapeType="1"/>
            <a:stCxn id="596017" idx="2"/>
            <a:endCxn id="596037" idx="0"/>
          </p:cNvCxnSpPr>
          <p:nvPr/>
        </p:nvCxnSpPr>
        <p:spPr bwMode="auto">
          <a:xfrm>
            <a:off x="4356100" y="4225702"/>
            <a:ext cx="0" cy="381000"/>
          </a:xfrm>
          <a:prstGeom prst="straightConnector1">
            <a:avLst/>
          </a:prstGeom>
          <a:noFill/>
          <a:ln w="9525">
            <a:solidFill>
              <a:schemeClr val="tx2">
                <a:lumMod val="20000"/>
                <a:lumOff val="80000"/>
              </a:scheme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3608" name="Group 75"/>
          <p:cNvGrpSpPr>
            <a:grpSpLocks/>
          </p:cNvGrpSpPr>
          <p:nvPr/>
        </p:nvGrpSpPr>
        <p:grpSpPr bwMode="auto">
          <a:xfrm>
            <a:off x="4067175" y="5181377"/>
            <a:ext cx="647700" cy="431800"/>
            <a:chOff x="2562" y="3475"/>
            <a:chExt cx="408" cy="272"/>
          </a:xfrm>
        </p:grpSpPr>
        <p:sp>
          <p:nvSpPr>
            <p:cNvPr id="596044" name="AutoShape 76"/>
            <p:cNvSpPr>
              <a:spLocks noChangeArrowheads="1"/>
            </p:cNvSpPr>
            <p:nvPr/>
          </p:nvSpPr>
          <p:spPr bwMode="auto">
            <a:xfrm>
              <a:off x="2562" y="3475"/>
              <a:ext cx="408" cy="272"/>
            </a:xfrm>
            <a:prstGeom prst="flowChartMultidocument">
              <a:avLst/>
            </a:prstGeom>
            <a:solidFill>
              <a:srgbClr val="DDDDDD"/>
            </a:solidFill>
            <a:ln w="9525">
              <a:solidFill>
                <a:schemeClr val="tx2">
                  <a:lumMod val="20000"/>
                  <a:lumOff val="80000"/>
                </a:schemeClr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96045" name="AutoShape 77"/>
            <p:cNvSpPr>
              <a:spLocks noChangeArrowheads="1"/>
            </p:cNvSpPr>
            <p:nvPr/>
          </p:nvSpPr>
          <p:spPr bwMode="auto">
            <a:xfrm>
              <a:off x="2562" y="3521"/>
              <a:ext cx="363" cy="226"/>
            </a:xfrm>
            <a:prstGeom prst="flowChartDocument">
              <a:avLst/>
            </a:prstGeom>
            <a:solidFill>
              <a:srgbClr val="99CC00"/>
            </a:solidFill>
            <a:ln w="9525">
              <a:solidFill>
                <a:schemeClr val="tx2">
                  <a:lumMod val="20000"/>
                  <a:lumOff val="80000"/>
                </a:schemeClr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596046" name="Line 78"/>
          <p:cNvSpPr>
            <a:spLocks noChangeShapeType="1"/>
          </p:cNvSpPr>
          <p:nvPr/>
        </p:nvSpPr>
        <p:spPr bwMode="auto">
          <a:xfrm flipH="1">
            <a:off x="2771775" y="5400452"/>
            <a:ext cx="1295400" cy="141287"/>
          </a:xfrm>
          <a:prstGeom prst="line">
            <a:avLst/>
          </a:prstGeom>
          <a:noFill/>
          <a:ln w="12700">
            <a:solidFill>
              <a:schemeClr val="tx2">
                <a:lumMod val="20000"/>
                <a:lumOff val="80000"/>
              </a:schemeClr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610" name="Text Box 79"/>
          <p:cNvSpPr txBox="1">
            <a:spLocks noChangeArrowheads="1"/>
          </p:cNvSpPr>
          <p:nvPr/>
        </p:nvSpPr>
        <p:spPr bwMode="auto">
          <a:xfrm>
            <a:off x="3202881" y="5500464"/>
            <a:ext cx="108108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kumimoji="0" lang="en-US" sz="1400" dirty="0">
                <a:solidFill>
                  <a:schemeClr val="tx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Check In</a:t>
            </a:r>
          </a:p>
        </p:txBody>
      </p:sp>
      <p:sp>
        <p:nvSpPr>
          <p:cNvPr id="596048" name="AutoShape 80"/>
          <p:cNvSpPr>
            <a:spLocks noChangeArrowheads="1"/>
          </p:cNvSpPr>
          <p:nvPr/>
        </p:nvSpPr>
        <p:spPr bwMode="auto">
          <a:xfrm>
            <a:off x="2916238" y="5398864"/>
            <a:ext cx="288925" cy="288925"/>
          </a:xfrm>
          <a:prstGeom prst="flowChartAlternateProcess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 rtl="1" eaLnBrk="1" hangingPunct="1">
              <a:lnSpc>
                <a:spcPct val="100000"/>
              </a:lnSpc>
              <a:defRPr/>
            </a:pPr>
            <a:r>
              <a:rPr kumimoji="0" lang="en-US" sz="1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E</a:t>
            </a:r>
          </a:p>
        </p:txBody>
      </p:sp>
      <p:cxnSp>
        <p:nvCxnSpPr>
          <p:cNvPr id="23612" name="AutoShape 81"/>
          <p:cNvCxnSpPr>
            <a:cxnSpLocks noChangeShapeType="1"/>
            <a:stCxn id="596037" idx="2"/>
            <a:endCxn id="596045" idx="0"/>
          </p:cNvCxnSpPr>
          <p:nvPr/>
        </p:nvCxnSpPr>
        <p:spPr bwMode="auto">
          <a:xfrm>
            <a:off x="4356100" y="4944839"/>
            <a:ext cx="0" cy="309563"/>
          </a:xfrm>
          <a:prstGeom prst="straightConnector1">
            <a:avLst/>
          </a:prstGeom>
          <a:noFill/>
          <a:ln w="9525">
            <a:solidFill>
              <a:schemeClr val="tx2">
                <a:lumMod val="20000"/>
                <a:lumOff val="80000"/>
              </a:scheme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1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84239" y="4653136"/>
            <a:ext cx="6408242" cy="781050"/>
          </a:xfrm>
        </p:spPr>
        <p:txBody>
          <a:bodyPr/>
          <a:lstStyle/>
          <a:p>
            <a:pPr>
              <a:defRPr/>
            </a:pPr>
            <a:r>
              <a:rPr lang="en-US" dirty="0"/>
              <a:t>Versioning Models</a:t>
            </a:r>
            <a:endParaRPr lang="bg-BG" dirty="0"/>
          </a:p>
        </p:txBody>
      </p:sp>
      <p:sp>
        <p:nvSpPr>
          <p:cNvPr id="731139" name="Rectangle 3"/>
          <p:cNvSpPr>
            <a:spLocks noChangeArrowheads="1"/>
          </p:cNvSpPr>
          <p:nvPr/>
        </p:nvSpPr>
        <p:spPr bwMode="auto">
          <a:xfrm>
            <a:off x="3348434" y="5648370"/>
            <a:ext cx="4679950" cy="73295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 anchorCtr="0"/>
          <a:lstStyle/>
          <a:p>
            <a:pPr algn="ctr">
              <a:spcBef>
                <a:spcPct val="2000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buFont typeface="Wingdings 2" pitchFamily="18" charset="2"/>
              <a:buNone/>
            </a:pPr>
            <a:r>
              <a:rPr lang="ru-RU" sz="2800" dirty="0">
                <a:solidFill>
                  <a:srgbClr val="FAF7C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Lock-Modify-Unlock </a:t>
            </a:r>
            <a:r>
              <a:rPr lang="en-US" sz="2800" dirty="0">
                <a:solidFill>
                  <a:srgbClr val="FAF7C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and</a:t>
            </a:r>
            <a:br>
              <a:rPr lang="en-US" sz="2800" dirty="0">
                <a:solidFill>
                  <a:srgbClr val="FAF7C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800" dirty="0">
                <a:solidFill>
                  <a:srgbClr val="FAF7C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Copy-Modify-Merge</a:t>
            </a:r>
            <a:endParaRPr lang="bg-BG" sz="2800" dirty="0">
              <a:solidFill>
                <a:srgbClr val="FAF7C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1674" y="465570"/>
            <a:ext cx="4585204" cy="368351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44942">
            <a:off x="633959" y="1463423"/>
            <a:ext cx="3111918" cy="2282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310409"/>
            <a:ext cx="1647825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Versioning Models</a:t>
            </a:r>
          </a:p>
        </p:txBody>
      </p:sp>
      <p:sp>
        <p:nvSpPr>
          <p:cNvPr id="604163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908720"/>
            <a:ext cx="8686800" cy="5638800"/>
          </a:xfrm>
          <a:noFill/>
          <a:ln/>
          <a:effectLst/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Lock-Modify-Unlock</a:t>
            </a:r>
            <a:r>
              <a:rPr lang="en-US" dirty="0"/>
              <a:t>: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Only one user works on a given file at a </a:t>
            </a:r>
            <a:r>
              <a:rPr lang="en-US" dirty="0" smtClean="0"/>
              <a:t>time </a:t>
            </a:r>
            <a:r>
              <a:rPr lang="en-US" dirty="0" smtClean="0">
                <a:sym typeface="Wingdings" pitchFamily="2" charset="2"/>
              </a:rPr>
              <a:t></a:t>
            </a:r>
            <a:r>
              <a:rPr lang="en-US" dirty="0" smtClean="0"/>
              <a:t> no </a:t>
            </a:r>
            <a:r>
              <a:rPr lang="en-US" dirty="0"/>
              <a:t>conflicts</a:t>
            </a:r>
            <a:endParaRPr lang="bg-BG" dirty="0"/>
          </a:p>
          <a:p>
            <a:pPr lvl="1">
              <a:lnSpc>
                <a:spcPct val="100000"/>
              </a:lnSpc>
            </a:pPr>
            <a:r>
              <a:rPr lang="en-US" dirty="0"/>
              <a:t>Example: Visual </a:t>
            </a:r>
            <a:r>
              <a:rPr lang="en-US" dirty="0" smtClean="0"/>
              <a:t>SourceSafe, TFS</a:t>
            </a:r>
            <a:endParaRPr lang="en-US" dirty="0"/>
          </a:p>
          <a:p>
            <a:pPr>
              <a:lnSpc>
                <a:spcPct val="100000"/>
              </a:lnSpc>
            </a:pPr>
            <a:r>
              <a:rPr lang="en-US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Copy-Modify-Merge</a:t>
            </a:r>
            <a:r>
              <a:rPr lang="en-US" dirty="0"/>
              <a:t>: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Users make parallel changes to their own working </a:t>
            </a:r>
            <a:r>
              <a:rPr lang="en-US" dirty="0" smtClean="0"/>
              <a:t>copies</a:t>
            </a:r>
            <a:endParaRPr lang="bg-BG" dirty="0"/>
          </a:p>
          <a:p>
            <a:pPr lvl="1">
              <a:lnSpc>
                <a:spcPct val="100000"/>
              </a:lnSpc>
            </a:pPr>
            <a:r>
              <a:rPr lang="en-US" dirty="0"/>
              <a:t>The parallel changes are merged and the final version </a:t>
            </a:r>
            <a:r>
              <a:rPr lang="en-US" dirty="0" smtClean="0"/>
              <a:t>emerges</a:t>
            </a:r>
            <a:endParaRPr lang="bg-BG" dirty="0"/>
          </a:p>
          <a:p>
            <a:pPr lvl="1">
              <a:lnSpc>
                <a:spcPct val="100000"/>
              </a:lnSpc>
            </a:pPr>
            <a:r>
              <a:rPr lang="en-US" dirty="0"/>
              <a:t>Examples: CVS, Subversion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Locking Problems</a:t>
            </a:r>
          </a:p>
        </p:txBody>
      </p:sp>
      <p:sp>
        <p:nvSpPr>
          <p:cNvPr id="606211" name="Rectangle 3"/>
          <p:cNvSpPr>
            <a:spLocks noGrp="1" noChangeArrowheads="1"/>
          </p:cNvSpPr>
          <p:nvPr>
            <p:ph idx="1"/>
          </p:nvPr>
        </p:nvSpPr>
        <p:spPr>
          <a:noFill/>
          <a:ln/>
          <a:effectLst/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Administrative problems</a:t>
            </a:r>
            <a:r>
              <a:rPr lang="bg-BG" dirty="0"/>
              <a:t>:</a:t>
            </a:r>
            <a:endParaRPr lang="en-US" dirty="0"/>
          </a:p>
          <a:p>
            <a:pPr lvl="1">
              <a:lnSpc>
                <a:spcPct val="100000"/>
              </a:lnSpc>
            </a:pPr>
            <a:r>
              <a:rPr lang="en-US" dirty="0"/>
              <a:t>Someone locks a given file and forgets about it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Time is lost while waiting for someone to release a file</a:t>
            </a:r>
          </a:p>
          <a:p>
            <a:pPr>
              <a:lnSpc>
                <a:spcPct val="100000"/>
              </a:lnSpc>
            </a:pPr>
            <a:r>
              <a:rPr lang="en-US" dirty="0"/>
              <a:t>Unneeded locking of the whole time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Different changes are not necessary in conflict</a:t>
            </a:r>
            <a:endParaRPr lang="bg-BG" dirty="0"/>
          </a:p>
          <a:p>
            <a:pPr lvl="1">
              <a:lnSpc>
                <a:spcPct val="100000"/>
              </a:lnSpc>
            </a:pPr>
            <a:r>
              <a:rPr lang="en-US" dirty="0"/>
              <a:t>Example</a:t>
            </a:r>
            <a:r>
              <a:rPr lang="bg-BG" dirty="0"/>
              <a:t>: </a:t>
            </a:r>
            <a:r>
              <a:rPr lang="en-US" dirty="0"/>
              <a:t>Andy works on the begging of the file and Bobby </a:t>
            </a:r>
            <a:r>
              <a:rPr lang="en-US" dirty="0" smtClean="0"/>
              <a:t>works </a:t>
            </a:r>
            <a:r>
              <a:rPr lang="en-US" dirty="0"/>
              <a:t>on </a:t>
            </a:r>
            <a:r>
              <a:rPr lang="en-US" dirty="0" smtClean="0"/>
              <a:t>the end</a:t>
            </a:r>
            <a:endParaRPr lang="bg-B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Merging Problems</a:t>
            </a:r>
          </a:p>
        </p:txBody>
      </p:sp>
      <p:sp>
        <p:nvSpPr>
          <p:cNvPr id="741379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958552"/>
            <a:ext cx="8686800" cy="5638800"/>
          </a:xfrm>
          <a:noFill/>
          <a:ln/>
          <a:effectLst/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If a given file is concurrently modified it is necessary to merge the changes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Merging is hard</a:t>
            </a:r>
            <a:r>
              <a:rPr lang="bg-BG" dirty="0"/>
              <a:t>!</a:t>
            </a:r>
          </a:p>
          <a:p>
            <a:pPr lvl="2">
              <a:lnSpc>
                <a:spcPct val="100000"/>
              </a:lnSpc>
            </a:pPr>
            <a:r>
              <a:rPr lang="en-US" dirty="0"/>
              <a:t>It is not always possible to do it automatically</a:t>
            </a:r>
          </a:p>
          <a:p>
            <a:pPr>
              <a:lnSpc>
                <a:spcPct val="100000"/>
              </a:lnSpc>
            </a:pPr>
            <a:r>
              <a:rPr lang="en-US" dirty="0"/>
              <a:t>Responsibility and coordination between the developers is needed</a:t>
            </a:r>
            <a:endParaRPr lang="bg-BG" dirty="0"/>
          </a:p>
          <a:p>
            <a:pPr lvl="1">
              <a:lnSpc>
                <a:spcPct val="100000"/>
              </a:lnSpc>
            </a:pPr>
            <a:r>
              <a:rPr lang="en-US" dirty="0"/>
              <a:t>Commit as fast as you can</a:t>
            </a:r>
            <a:endParaRPr lang="bg-BG" dirty="0"/>
          </a:p>
          <a:p>
            <a:pPr lvl="1">
              <a:lnSpc>
                <a:spcPct val="100000"/>
              </a:lnSpc>
            </a:pPr>
            <a:r>
              <a:rPr lang="en-US" dirty="0"/>
              <a:t>Do not commit code that does not compile or blocks the work of the others</a:t>
            </a:r>
            <a:endParaRPr lang="bg-BG" dirty="0"/>
          </a:p>
          <a:p>
            <a:pPr lvl="1">
              <a:lnSpc>
                <a:spcPct val="100000"/>
              </a:lnSpc>
            </a:pPr>
            <a:r>
              <a:rPr lang="en-US" dirty="0"/>
              <a:t>Add comments on commit</a:t>
            </a:r>
            <a:endParaRPr lang="bg-B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File Comparison / Merge</a:t>
            </a:r>
          </a:p>
        </p:txBody>
      </p:sp>
      <p:sp>
        <p:nvSpPr>
          <p:cNvPr id="743427" name="Rectangle 3"/>
          <p:cNvSpPr>
            <a:spLocks noGrp="1" noChangeArrowheads="1"/>
          </p:cNvSpPr>
          <p:nvPr>
            <p:ph idx="1"/>
          </p:nvPr>
        </p:nvSpPr>
        <p:spPr>
          <a:noFill/>
          <a:ln/>
          <a:effectLst/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During manual merge use file comparison</a:t>
            </a:r>
            <a:endParaRPr lang="bg-BG" dirty="0"/>
          </a:p>
          <a:p>
            <a:pPr>
              <a:lnSpc>
                <a:spcPct val="100000"/>
              </a:lnSpc>
            </a:pPr>
            <a:r>
              <a:rPr lang="en-US" dirty="0"/>
              <a:t>There are visual comparison </a:t>
            </a:r>
            <a:r>
              <a:rPr lang="en-US" dirty="0" smtClean="0"/>
              <a:t>/ merge tools</a:t>
            </a:r>
            <a:r>
              <a:rPr lang="bg-BG" dirty="0"/>
              <a:t>:</a:t>
            </a:r>
            <a:endParaRPr lang="en-US" dirty="0"/>
          </a:p>
          <a:p>
            <a:pPr lvl="1">
              <a:lnSpc>
                <a:spcPct val="100000"/>
              </a:lnSpc>
            </a:pPr>
            <a:r>
              <a:rPr lang="en-US" noProof="1" smtClean="0"/>
              <a:t>TortoiseMerge</a:t>
            </a:r>
          </a:p>
          <a:p>
            <a:pPr lvl="1">
              <a:lnSpc>
                <a:spcPct val="100000"/>
              </a:lnSpc>
            </a:pPr>
            <a:r>
              <a:rPr lang="en-US" noProof="1" smtClean="0"/>
              <a:t>WinDiff</a:t>
            </a:r>
            <a:endParaRPr lang="bg-BG" dirty="0"/>
          </a:p>
          <a:p>
            <a:pPr lvl="1">
              <a:lnSpc>
                <a:spcPct val="100000"/>
              </a:lnSpc>
            </a:pPr>
            <a:r>
              <a:rPr lang="en-US" noProof="1"/>
              <a:t>AraxisMerge</a:t>
            </a:r>
            <a:endParaRPr lang="bg-BG" dirty="0"/>
          </a:p>
          <a:p>
            <a:pPr lvl="1">
              <a:lnSpc>
                <a:spcPct val="100000"/>
              </a:lnSpc>
            </a:pPr>
            <a:r>
              <a:rPr lang="en-US" noProof="1"/>
              <a:t>BeyondCompare</a:t>
            </a:r>
            <a:endParaRPr lang="bg-BG" dirty="0"/>
          </a:p>
          <a:p>
            <a:pPr lvl="1">
              <a:lnSpc>
                <a:spcPct val="100000"/>
              </a:lnSpc>
            </a:pPr>
            <a:r>
              <a:rPr lang="en-US" noProof="1"/>
              <a:t>CompareIt</a:t>
            </a:r>
            <a:endParaRPr lang="bg-BG" dirty="0"/>
          </a:p>
          <a:p>
            <a:pPr lvl="1">
              <a:lnSpc>
                <a:spcPct val="100000"/>
              </a:lnSpc>
            </a:pPr>
            <a:r>
              <a:rPr lang="bg-BG" noProof="1"/>
              <a:t>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File Comparison</a:t>
            </a:r>
            <a:r>
              <a:rPr lang="bg-BG" dirty="0" smtClean="0"/>
              <a:t> – </a:t>
            </a:r>
            <a:r>
              <a:rPr lang="en-US" dirty="0" smtClean="0"/>
              <a:t>Example</a:t>
            </a:r>
          </a:p>
        </p:txBody>
      </p:sp>
      <p:pic>
        <p:nvPicPr>
          <p:cNvPr id="5" name="Picture 2" descr="TortoiseMerge showing two file dif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288" y="1174499"/>
            <a:ext cx="8091160" cy="5191826"/>
          </a:xfrm>
          <a:prstGeom prst="roundRect">
            <a:avLst>
              <a:gd name="adj" fmla="val 1113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1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04219" y="1124744"/>
            <a:ext cx="6264126" cy="2343150"/>
          </a:xfrm>
        </p:spPr>
        <p:txBody>
          <a:bodyPr/>
          <a:lstStyle/>
          <a:p>
            <a:pPr>
              <a:lnSpc>
                <a:spcPct val="100000"/>
              </a:lnSpc>
              <a:defRPr/>
            </a:pPr>
            <a:r>
              <a:rPr lang="en-US" sz="5400" dirty="0" smtClean="0"/>
              <a:t>The</a:t>
            </a:r>
            <a:r>
              <a:rPr lang="bg-BG" sz="5400" dirty="0" smtClean="0"/>
              <a:t/>
            </a:r>
            <a:br>
              <a:rPr lang="bg-BG" sz="5400" dirty="0" smtClean="0"/>
            </a:br>
            <a:r>
              <a:rPr lang="bg-BG" sz="5400" dirty="0" smtClean="0"/>
              <a:t>"Lock-Modify-Unlock</a:t>
            </a:r>
            <a:r>
              <a:rPr lang="en-US" sz="5400" dirty="0" smtClean="0"/>
              <a:t>" Model</a:t>
            </a:r>
            <a:endParaRPr lang="bg-BG" sz="5400" dirty="0" smtClean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548916" flipH="1" flipV="1">
            <a:off x="709958" y="4108075"/>
            <a:ext cx="2408876" cy="1845510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16943">
            <a:off x="5608541" y="3509117"/>
            <a:ext cx="2277817" cy="2497366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 descr="http://www.iconarchive.com/icons/aha-soft/software/256/key-icon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01012" flipH="1">
            <a:off x="2987824" y="3938667"/>
            <a:ext cx="24384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MCj0411476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5913" y="4941888"/>
            <a:ext cx="1524000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928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The Lock-Modify-Unlock</a:t>
            </a:r>
            <a:r>
              <a:rPr lang="bg-BG" sz="3600" dirty="0" smtClean="0"/>
              <a:t> </a:t>
            </a:r>
            <a:r>
              <a:rPr lang="en-US" sz="3600" dirty="0" smtClean="0"/>
              <a:t>Model </a:t>
            </a:r>
            <a:r>
              <a:rPr lang="bg-BG" sz="3600" dirty="0" smtClean="0"/>
              <a:t>(1)</a:t>
            </a:r>
            <a:endParaRPr lang="en-US" sz="3600" dirty="0" smtClean="0"/>
          </a:p>
        </p:txBody>
      </p:sp>
      <p:sp>
        <p:nvSpPr>
          <p:cNvPr id="609284" name="AutoShape 4"/>
          <p:cNvSpPr>
            <a:spLocks noChangeArrowheads="1"/>
          </p:cNvSpPr>
          <p:nvPr/>
        </p:nvSpPr>
        <p:spPr bwMode="auto">
          <a:xfrm>
            <a:off x="4405313" y="1741488"/>
            <a:ext cx="1524000" cy="1400175"/>
          </a:xfrm>
          <a:prstGeom prst="can">
            <a:avLst>
              <a:gd name="adj" fmla="val 25796"/>
            </a:avLst>
          </a:prstGeom>
          <a:solidFill>
            <a:schemeClr val="bg1"/>
          </a:solidFill>
          <a:ln w="9525">
            <a:solidFill>
              <a:schemeClr val="tx2">
                <a:lumMod val="20000"/>
                <a:lumOff val="80000"/>
              </a:schemeClr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lnSpc>
                <a:spcPct val="100000"/>
              </a:lnSpc>
              <a:defRPr/>
            </a:pPr>
            <a:r>
              <a:rPr kumimoji="0" lang="en-US" sz="1800" dirty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Repository</a:t>
            </a:r>
            <a:endParaRPr kumimoji="0" lang="bg-BG" sz="1800" dirty="0">
              <a:solidFill>
                <a:schemeClr val="tx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  <a:p>
            <a:pPr algn="ctr" eaLnBrk="1" hangingPunct="1">
              <a:lnSpc>
                <a:spcPct val="100000"/>
              </a:lnSpc>
              <a:defRPr/>
            </a:pPr>
            <a:endParaRPr kumimoji="0" lang="bg-BG" sz="1800" dirty="0">
              <a:solidFill>
                <a:schemeClr val="tx2">
                  <a:lumMod val="40000"/>
                  <a:lumOff val="60000"/>
                </a:schemeClr>
              </a:solidFill>
              <a:cs typeface="Arial" charset="0"/>
            </a:endParaRPr>
          </a:p>
          <a:p>
            <a:pPr algn="ctr" eaLnBrk="1" hangingPunct="1">
              <a:lnSpc>
                <a:spcPct val="100000"/>
              </a:lnSpc>
              <a:defRPr/>
            </a:pPr>
            <a:endParaRPr kumimoji="0" lang="bg-BG" sz="1800" dirty="0">
              <a:solidFill>
                <a:schemeClr val="tx2">
                  <a:lumMod val="40000"/>
                  <a:lumOff val="60000"/>
                </a:schemeClr>
              </a:solidFill>
              <a:cs typeface="Arial" charset="0"/>
            </a:endParaRPr>
          </a:p>
        </p:txBody>
      </p:sp>
      <p:grpSp>
        <p:nvGrpSpPr>
          <p:cNvPr id="31749" name="Group 5"/>
          <p:cNvGrpSpPr>
            <a:grpSpLocks/>
          </p:cNvGrpSpPr>
          <p:nvPr/>
        </p:nvGrpSpPr>
        <p:grpSpPr bwMode="auto">
          <a:xfrm>
            <a:off x="4710113" y="2503488"/>
            <a:ext cx="914400" cy="1219200"/>
            <a:chOff x="2400" y="1488"/>
            <a:chExt cx="576" cy="768"/>
          </a:xfrm>
        </p:grpSpPr>
        <p:pic>
          <p:nvPicPr>
            <p:cNvPr id="31764" name="Picture 6" descr="BD18200_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0" y="1488"/>
              <a:ext cx="576" cy="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09287" name="Text Box 7"/>
            <p:cNvSpPr txBox="1">
              <a:spLocks noChangeArrowheads="1"/>
            </p:cNvSpPr>
            <p:nvPr/>
          </p:nvSpPr>
          <p:spPr bwMode="auto">
            <a:xfrm>
              <a:off x="2544" y="1632"/>
              <a:ext cx="22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1" hangingPunct="1">
                <a:lnSpc>
                  <a:spcPct val="100000"/>
                </a:lnSpc>
                <a:spcBef>
                  <a:spcPts val="0"/>
                </a:spcBef>
                <a:defRPr/>
              </a:pPr>
              <a:r>
                <a:rPr kumimoji="0" lang="en-US" sz="1800" dirty="0">
                  <a:solidFill>
                    <a:schemeClr val="bg1"/>
                  </a:solidFill>
                  <a:cs typeface="Arial" charset="0"/>
                </a:rPr>
                <a:t>A</a:t>
              </a:r>
            </a:p>
          </p:txBody>
        </p:sp>
      </p:grpSp>
      <p:grpSp>
        <p:nvGrpSpPr>
          <p:cNvPr id="31750" name="Group 8"/>
          <p:cNvGrpSpPr>
            <a:grpSpLocks/>
          </p:cNvGrpSpPr>
          <p:nvPr/>
        </p:nvGrpSpPr>
        <p:grpSpPr bwMode="auto">
          <a:xfrm>
            <a:off x="2805113" y="4418013"/>
            <a:ext cx="914400" cy="1219200"/>
            <a:chOff x="2400" y="1488"/>
            <a:chExt cx="576" cy="768"/>
          </a:xfrm>
        </p:grpSpPr>
        <p:pic>
          <p:nvPicPr>
            <p:cNvPr id="31762" name="Picture 9" descr="BD18200_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0" y="1488"/>
              <a:ext cx="576" cy="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09290" name="Text Box 10"/>
            <p:cNvSpPr txBox="1">
              <a:spLocks noChangeArrowheads="1"/>
            </p:cNvSpPr>
            <p:nvPr/>
          </p:nvSpPr>
          <p:spPr bwMode="auto">
            <a:xfrm>
              <a:off x="2544" y="1632"/>
              <a:ext cx="22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1" hangingPunct="1">
                <a:lnSpc>
                  <a:spcPct val="100000"/>
                </a:lnSpc>
                <a:spcBef>
                  <a:spcPts val="0"/>
                </a:spcBef>
                <a:defRPr/>
              </a:pPr>
              <a:r>
                <a:rPr kumimoji="0" lang="en-US" sz="1800" dirty="0">
                  <a:solidFill>
                    <a:schemeClr val="bg1"/>
                  </a:solidFill>
                  <a:cs typeface="Arial" charset="0"/>
                </a:rPr>
                <a:t>A</a:t>
              </a:r>
            </a:p>
          </p:txBody>
        </p:sp>
      </p:grpSp>
      <p:sp>
        <p:nvSpPr>
          <p:cNvPr id="609291" name="Text Box 11"/>
          <p:cNvSpPr txBox="1">
            <a:spLocks noChangeArrowheads="1"/>
          </p:cNvSpPr>
          <p:nvPr/>
        </p:nvSpPr>
        <p:spPr bwMode="auto">
          <a:xfrm>
            <a:off x="454025" y="1401763"/>
            <a:ext cx="3254375" cy="2092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282575" algn="l"/>
              </a:tabLst>
              <a:defRPr/>
            </a:pPr>
            <a:r>
              <a:rPr lang="en-US" sz="2400" dirty="0" smtClean="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Andy and Bobby check-out file A.</a:t>
            </a: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282575" algn="l"/>
              </a:tabLst>
              <a:defRPr/>
            </a:pPr>
            <a:r>
              <a:rPr lang="en-US" sz="2400" dirty="0" smtClean="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The check-out is done without locking. They just get a local copy.</a:t>
            </a:r>
            <a:endParaRPr lang="en-US" sz="2400" dirty="0">
              <a:solidFill>
                <a:srgbClr val="EBFFD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cxnSp>
        <p:nvCxnSpPr>
          <p:cNvPr id="31752" name="AutoShape 12"/>
          <p:cNvCxnSpPr>
            <a:cxnSpLocks noChangeShapeType="1"/>
            <a:stCxn id="31764" idx="2"/>
            <a:endCxn id="31762" idx="0"/>
          </p:cNvCxnSpPr>
          <p:nvPr/>
        </p:nvCxnSpPr>
        <p:spPr bwMode="auto">
          <a:xfrm rot="5400000">
            <a:off x="3867150" y="3117851"/>
            <a:ext cx="695325" cy="1905000"/>
          </a:xfrm>
          <a:prstGeom prst="curvedConnector3">
            <a:avLst>
              <a:gd name="adj1" fmla="val 50000"/>
            </a:avLst>
          </a:prstGeom>
          <a:noFill/>
          <a:ln w="9525">
            <a:solidFill>
              <a:schemeClr val="tx2">
                <a:lumMod val="20000"/>
                <a:lumOff val="80000"/>
              </a:scheme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09293" name="Text Box 13"/>
          <p:cNvSpPr txBox="1">
            <a:spLocks noChangeArrowheads="1"/>
          </p:cNvSpPr>
          <p:nvPr/>
        </p:nvSpPr>
        <p:spPr bwMode="auto">
          <a:xfrm>
            <a:off x="3563888" y="3645024"/>
            <a:ext cx="1066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kumimoji="0" lang="en-US" sz="1800" dirty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Update</a:t>
            </a:r>
            <a:endParaRPr kumimoji="0" lang="bg-BG" sz="1800" dirty="0">
              <a:solidFill>
                <a:schemeClr val="tx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</p:txBody>
      </p:sp>
      <p:pic>
        <p:nvPicPr>
          <p:cNvPr id="31754" name="Picture 14" descr="MCj03871500000[1]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4713" y="4256088"/>
            <a:ext cx="1524000" cy="1524000"/>
          </a:xfrm>
          <a:prstGeom prst="roundRect">
            <a:avLst>
              <a:gd name="adj" fmla="val 7316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1755" name="Group 15"/>
          <p:cNvGrpSpPr>
            <a:grpSpLocks/>
          </p:cNvGrpSpPr>
          <p:nvPr/>
        </p:nvGrpSpPr>
        <p:grpSpPr bwMode="auto">
          <a:xfrm>
            <a:off x="6691313" y="3646488"/>
            <a:ext cx="914400" cy="1219200"/>
            <a:chOff x="2400" y="1488"/>
            <a:chExt cx="576" cy="768"/>
          </a:xfrm>
        </p:grpSpPr>
        <p:pic>
          <p:nvPicPr>
            <p:cNvPr id="31760" name="Picture 16" descr="BD18200_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0" y="1488"/>
              <a:ext cx="576" cy="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09297" name="Text Box 17"/>
            <p:cNvSpPr txBox="1">
              <a:spLocks noChangeArrowheads="1"/>
            </p:cNvSpPr>
            <p:nvPr/>
          </p:nvSpPr>
          <p:spPr bwMode="auto">
            <a:xfrm>
              <a:off x="2544" y="1632"/>
              <a:ext cx="22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1" hangingPunct="1">
                <a:lnSpc>
                  <a:spcPct val="100000"/>
                </a:lnSpc>
                <a:spcBef>
                  <a:spcPts val="0"/>
                </a:spcBef>
                <a:defRPr/>
              </a:pPr>
              <a:r>
                <a:rPr kumimoji="0" lang="en-US" sz="1800" dirty="0">
                  <a:solidFill>
                    <a:schemeClr val="bg1"/>
                  </a:solidFill>
                  <a:cs typeface="Arial" charset="0"/>
                </a:rPr>
                <a:t>A</a:t>
              </a:r>
            </a:p>
          </p:txBody>
        </p:sp>
      </p:grpSp>
      <p:cxnSp>
        <p:nvCxnSpPr>
          <p:cNvPr id="31756" name="AutoShape 18"/>
          <p:cNvCxnSpPr>
            <a:cxnSpLocks noChangeShapeType="1"/>
            <a:stCxn id="31764" idx="2"/>
            <a:endCxn id="31760" idx="0"/>
          </p:cNvCxnSpPr>
          <p:nvPr/>
        </p:nvCxnSpPr>
        <p:spPr bwMode="auto">
          <a:xfrm rot="5400000" flipH="1" flipV="1">
            <a:off x="6119813" y="2693988"/>
            <a:ext cx="76200" cy="1981200"/>
          </a:xfrm>
          <a:prstGeom prst="curvedConnector5">
            <a:avLst>
              <a:gd name="adj1" fmla="val -300000"/>
              <a:gd name="adj2" fmla="val 50000"/>
              <a:gd name="adj3" fmla="val 400000"/>
            </a:avLst>
          </a:prstGeom>
          <a:noFill/>
          <a:ln w="9525">
            <a:solidFill>
              <a:schemeClr val="tx2">
                <a:lumMod val="20000"/>
                <a:lumOff val="80000"/>
              </a:scheme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09299" name="Text Box 19"/>
          <p:cNvSpPr txBox="1">
            <a:spLocks noChangeArrowheads="1"/>
          </p:cNvSpPr>
          <p:nvPr/>
        </p:nvSpPr>
        <p:spPr bwMode="auto">
          <a:xfrm>
            <a:off x="6156325" y="2996952"/>
            <a:ext cx="1066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kumimoji="0" lang="en-US" sz="1800" dirty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Update</a:t>
            </a:r>
            <a:endParaRPr kumimoji="0" lang="bg-BG" sz="1800" dirty="0">
              <a:solidFill>
                <a:schemeClr val="tx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</p:txBody>
      </p:sp>
      <p:sp>
        <p:nvSpPr>
          <p:cNvPr id="31758" name="Text Box 20"/>
          <p:cNvSpPr txBox="1">
            <a:spLocks noChangeArrowheads="1"/>
          </p:cNvSpPr>
          <p:nvPr/>
        </p:nvSpPr>
        <p:spPr bwMode="auto">
          <a:xfrm>
            <a:off x="1547813" y="6056313"/>
            <a:ext cx="82747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kumimoji="0" lang="en-US" sz="2000" dirty="0">
                <a:solidFill>
                  <a:schemeClr val="tx2">
                    <a:lumMod val="40000"/>
                    <a:lumOff val="60000"/>
                  </a:schemeClr>
                </a:solidFill>
                <a:cs typeface="Arial" charset="0"/>
              </a:rPr>
              <a:t>Andy</a:t>
            </a:r>
            <a:endParaRPr kumimoji="0" lang="en-US" sz="1200" noProof="1">
              <a:solidFill>
                <a:schemeClr val="tx2">
                  <a:lumMod val="40000"/>
                  <a:lumOff val="60000"/>
                </a:schemeClr>
              </a:solidFill>
              <a:cs typeface="Arial" charset="0"/>
            </a:endParaRPr>
          </a:p>
        </p:txBody>
      </p:sp>
      <p:sp>
        <p:nvSpPr>
          <p:cNvPr id="31759" name="Text Box 21"/>
          <p:cNvSpPr txBox="1">
            <a:spLocks noChangeArrowheads="1"/>
          </p:cNvSpPr>
          <p:nvPr/>
        </p:nvSpPr>
        <p:spPr bwMode="auto">
          <a:xfrm>
            <a:off x="7235825" y="5765194"/>
            <a:ext cx="98456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kumimoji="0" lang="en-US" sz="2000" dirty="0">
                <a:solidFill>
                  <a:schemeClr val="tx2">
                    <a:lumMod val="40000"/>
                    <a:lumOff val="60000"/>
                  </a:schemeClr>
                </a:solidFill>
                <a:cs typeface="Arial" charset="0"/>
              </a:rPr>
              <a:t>Bobby</a:t>
            </a:r>
            <a:endParaRPr kumimoji="0" lang="en-US" sz="1200" noProof="1">
              <a:solidFill>
                <a:schemeClr val="tx2">
                  <a:lumMod val="40000"/>
                  <a:lumOff val="60000"/>
                </a:schemeClr>
              </a:solidFill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MCj0411476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5913" y="4941888"/>
            <a:ext cx="1524000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373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The Lock-Modify-Unlock</a:t>
            </a:r>
            <a:r>
              <a:rPr lang="bg-BG" sz="3600" dirty="0" smtClean="0"/>
              <a:t> </a:t>
            </a:r>
            <a:r>
              <a:rPr lang="en-US" sz="3600" dirty="0" smtClean="0"/>
              <a:t>Model </a:t>
            </a:r>
            <a:r>
              <a:rPr lang="bg-BG" sz="3600" dirty="0" smtClean="0"/>
              <a:t>(2)</a:t>
            </a:r>
            <a:endParaRPr lang="en-US" sz="3600" dirty="0" smtClean="0"/>
          </a:p>
        </p:txBody>
      </p:sp>
      <p:sp>
        <p:nvSpPr>
          <p:cNvPr id="713732" name="AutoShape 4"/>
          <p:cNvSpPr>
            <a:spLocks noChangeArrowheads="1"/>
          </p:cNvSpPr>
          <p:nvPr/>
        </p:nvSpPr>
        <p:spPr bwMode="auto">
          <a:xfrm>
            <a:off x="4405313" y="1741488"/>
            <a:ext cx="1524000" cy="1447800"/>
          </a:xfrm>
          <a:prstGeom prst="can">
            <a:avLst>
              <a:gd name="adj" fmla="val 25000"/>
            </a:avLst>
          </a:prstGeom>
          <a:solidFill>
            <a:schemeClr val="bg1"/>
          </a:solidFill>
          <a:ln w="9525">
            <a:solidFill>
              <a:schemeClr val="tx2">
                <a:lumMod val="20000"/>
                <a:lumOff val="80000"/>
              </a:schemeClr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lnSpc>
                <a:spcPct val="100000"/>
              </a:lnSpc>
              <a:defRPr/>
            </a:pPr>
            <a:r>
              <a:rPr kumimoji="0" lang="en-US" sz="1800" dirty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Repository</a:t>
            </a:r>
            <a:endParaRPr kumimoji="0" lang="bg-BG" sz="1800" dirty="0">
              <a:solidFill>
                <a:schemeClr val="tx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  <a:p>
            <a:pPr algn="ctr" eaLnBrk="1" hangingPunct="1">
              <a:lnSpc>
                <a:spcPct val="100000"/>
              </a:lnSpc>
              <a:defRPr/>
            </a:pPr>
            <a:endParaRPr kumimoji="0" lang="bg-BG" sz="1800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cs typeface="Arial" charset="0"/>
            </a:endParaRPr>
          </a:p>
          <a:p>
            <a:pPr algn="ctr" eaLnBrk="1" hangingPunct="1">
              <a:lnSpc>
                <a:spcPct val="100000"/>
              </a:lnSpc>
              <a:defRPr/>
            </a:pPr>
            <a:endParaRPr kumimoji="0" lang="bg-BG" sz="1800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cs typeface="Arial" charset="0"/>
            </a:endParaRPr>
          </a:p>
        </p:txBody>
      </p:sp>
      <p:grpSp>
        <p:nvGrpSpPr>
          <p:cNvPr id="32773" name="Group 5"/>
          <p:cNvGrpSpPr>
            <a:grpSpLocks/>
          </p:cNvGrpSpPr>
          <p:nvPr/>
        </p:nvGrpSpPr>
        <p:grpSpPr bwMode="auto">
          <a:xfrm>
            <a:off x="4710113" y="2503488"/>
            <a:ext cx="914400" cy="1219200"/>
            <a:chOff x="2400" y="1488"/>
            <a:chExt cx="576" cy="768"/>
          </a:xfrm>
        </p:grpSpPr>
        <p:pic>
          <p:nvPicPr>
            <p:cNvPr id="32785" name="Picture 6" descr="BD18200_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0" y="1488"/>
              <a:ext cx="576" cy="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3735" name="Text Box 7"/>
            <p:cNvSpPr txBox="1">
              <a:spLocks noChangeArrowheads="1"/>
            </p:cNvSpPr>
            <p:nvPr/>
          </p:nvSpPr>
          <p:spPr bwMode="auto">
            <a:xfrm>
              <a:off x="2544" y="1632"/>
              <a:ext cx="22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1" hangingPunct="1">
                <a:lnSpc>
                  <a:spcPct val="100000"/>
                </a:lnSpc>
                <a:spcBef>
                  <a:spcPts val="0"/>
                </a:spcBef>
                <a:defRPr/>
              </a:pPr>
              <a:r>
                <a:rPr kumimoji="0" lang="en-US" sz="1800" dirty="0">
                  <a:solidFill>
                    <a:schemeClr val="bg1"/>
                  </a:solidFill>
                  <a:cs typeface="Arial" charset="0"/>
                </a:rPr>
                <a:t>A</a:t>
              </a:r>
            </a:p>
          </p:txBody>
        </p:sp>
      </p:grpSp>
      <p:pic>
        <p:nvPicPr>
          <p:cNvPr id="32774" name="Picture 9" descr="BD18200_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5113" y="4418013"/>
            <a:ext cx="9144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3738" name="Text Box 10"/>
          <p:cNvSpPr txBox="1">
            <a:spLocks noChangeArrowheads="1"/>
          </p:cNvSpPr>
          <p:nvPr/>
        </p:nvSpPr>
        <p:spPr bwMode="auto">
          <a:xfrm>
            <a:off x="2843213" y="4508500"/>
            <a:ext cx="76174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lnSpc>
                <a:spcPct val="100000"/>
              </a:lnSpc>
              <a:defRPr/>
            </a:pPr>
            <a:r>
              <a:rPr kumimoji="0" lang="en-US" sz="1800" noProof="1" smtClean="0">
                <a:solidFill>
                  <a:schemeClr val="bg1"/>
                </a:solidFill>
                <a:cs typeface="Arial" charset="0"/>
              </a:rPr>
              <a:t>Аndy</a:t>
            </a:r>
            <a:endParaRPr kumimoji="0" lang="en-US" sz="1800" noProof="1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713739" name="Text Box 11"/>
          <p:cNvSpPr txBox="1">
            <a:spLocks noChangeArrowheads="1"/>
          </p:cNvSpPr>
          <p:nvPr/>
        </p:nvSpPr>
        <p:spPr bwMode="auto">
          <a:xfrm>
            <a:off x="454025" y="1401763"/>
            <a:ext cx="347027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282575" indent="-282575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5">
                  <a:lumMod val="40000"/>
                  <a:lumOff val="60000"/>
                </a:schemeClr>
              </a:buClr>
              <a:buSzPct val="70000"/>
              <a:buFont typeface="Wingdings 2" pitchFamily="18" charset="2"/>
              <a:buChar char=""/>
              <a:tabLst>
                <a:tab pos="282575" algn="l"/>
              </a:tabLst>
              <a:defRPr sz="240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</a:lstStyle>
          <a:p>
            <a:pPr marL="0" indent="0">
              <a:buNone/>
            </a:pPr>
            <a:r>
              <a:rPr lang="en-US" dirty="0"/>
              <a:t>Andy locks file A and begins modifying it.</a:t>
            </a:r>
            <a:endParaRPr lang="bg-BG" dirty="0"/>
          </a:p>
        </p:txBody>
      </p:sp>
      <p:cxnSp>
        <p:nvCxnSpPr>
          <p:cNvPr id="32777" name="AutoShape 12"/>
          <p:cNvCxnSpPr>
            <a:cxnSpLocks noChangeShapeType="1"/>
            <a:stCxn id="32785" idx="2"/>
            <a:endCxn id="32774" idx="0"/>
          </p:cNvCxnSpPr>
          <p:nvPr/>
        </p:nvCxnSpPr>
        <p:spPr bwMode="auto">
          <a:xfrm rot="5400000">
            <a:off x="3867150" y="3117851"/>
            <a:ext cx="695325" cy="1905000"/>
          </a:xfrm>
          <a:prstGeom prst="curvedConnector3">
            <a:avLst>
              <a:gd name="adj1" fmla="val 50000"/>
            </a:avLst>
          </a:prstGeom>
          <a:noFill/>
          <a:ln w="9525">
            <a:solidFill>
              <a:schemeClr val="tx2">
                <a:lumMod val="20000"/>
                <a:lumOff val="80000"/>
              </a:scheme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13741" name="Text Box 13"/>
          <p:cNvSpPr txBox="1">
            <a:spLocks noChangeArrowheads="1"/>
          </p:cNvSpPr>
          <p:nvPr/>
        </p:nvSpPr>
        <p:spPr bwMode="auto">
          <a:xfrm>
            <a:off x="3779838" y="3645024"/>
            <a:ext cx="71913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kumimoji="0" lang="en-US" sz="1800" dirty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Lock</a:t>
            </a:r>
            <a:endParaRPr kumimoji="0" lang="bg-BG" sz="1800" dirty="0">
              <a:solidFill>
                <a:schemeClr val="tx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</p:txBody>
      </p:sp>
      <p:pic>
        <p:nvPicPr>
          <p:cNvPr id="32779" name="Picture 14" descr="MCj03871500000[1]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4713" y="4256088"/>
            <a:ext cx="1524000" cy="1524000"/>
          </a:xfrm>
          <a:prstGeom prst="roundRect">
            <a:avLst>
              <a:gd name="adj" fmla="val 7316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2780" name="Group 15"/>
          <p:cNvGrpSpPr>
            <a:grpSpLocks/>
          </p:cNvGrpSpPr>
          <p:nvPr/>
        </p:nvGrpSpPr>
        <p:grpSpPr bwMode="auto">
          <a:xfrm>
            <a:off x="6691313" y="3646488"/>
            <a:ext cx="914400" cy="1219200"/>
            <a:chOff x="2400" y="1488"/>
            <a:chExt cx="576" cy="768"/>
          </a:xfrm>
        </p:grpSpPr>
        <p:pic>
          <p:nvPicPr>
            <p:cNvPr id="32783" name="Picture 16" descr="BD18200_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0" y="1488"/>
              <a:ext cx="576" cy="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3745" name="Text Box 17"/>
            <p:cNvSpPr txBox="1">
              <a:spLocks noChangeArrowheads="1"/>
            </p:cNvSpPr>
            <p:nvPr/>
          </p:nvSpPr>
          <p:spPr bwMode="auto">
            <a:xfrm>
              <a:off x="2544" y="1632"/>
              <a:ext cx="22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1" hangingPunct="1">
                <a:lnSpc>
                  <a:spcPct val="100000"/>
                </a:lnSpc>
                <a:spcBef>
                  <a:spcPts val="0"/>
                </a:spcBef>
                <a:defRPr/>
              </a:pPr>
              <a:r>
                <a:rPr kumimoji="0" lang="en-US" sz="1800" dirty="0">
                  <a:solidFill>
                    <a:schemeClr val="bg1"/>
                  </a:solidFill>
                  <a:cs typeface="Arial" charset="0"/>
                </a:rPr>
                <a:t>A</a:t>
              </a:r>
            </a:p>
          </p:txBody>
        </p:sp>
      </p:grpSp>
      <p:sp>
        <p:nvSpPr>
          <p:cNvPr id="19" name="Text Box 20"/>
          <p:cNvSpPr txBox="1">
            <a:spLocks noChangeArrowheads="1"/>
          </p:cNvSpPr>
          <p:nvPr/>
        </p:nvSpPr>
        <p:spPr bwMode="auto">
          <a:xfrm>
            <a:off x="1547813" y="6056313"/>
            <a:ext cx="82747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kumimoji="0" lang="en-US" sz="2000" dirty="0">
                <a:solidFill>
                  <a:schemeClr val="tx2">
                    <a:lumMod val="40000"/>
                    <a:lumOff val="60000"/>
                  </a:schemeClr>
                </a:solidFill>
                <a:cs typeface="Arial" charset="0"/>
              </a:rPr>
              <a:t>Andy</a:t>
            </a:r>
            <a:endParaRPr kumimoji="0" lang="en-US" sz="1200" noProof="1">
              <a:solidFill>
                <a:schemeClr val="tx2">
                  <a:lumMod val="40000"/>
                  <a:lumOff val="60000"/>
                </a:schemeClr>
              </a:solidFill>
              <a:cs typeface="Arial" charset="0"/>
            </a:endParaRPr>
          </a:p>
        </p:txBody>
      </p:sp>
      <p:sp>
        <p:nvSpPr>
          <p:cNvPr id="20" name="Text Box 21"/>
          <p:cNvSpPr txBox="1">
            <a:spLocks noChangeArrowheads="1"/>
          </p:cNvSpPr>
          <p:nvPr/>
        </p:nvSpPr>
        <p:spPr bwMode="auto">
          <a:xfrm>
            <a:off x="7235825" y="5765194"/>
            <a:ext cx="98456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kumimoji="0" lang="en-US" sz="2000" dirty="0">
                <a:solidFill>
                  <a:schemeClr val="tx2">
                    <a:lumMod val="40000"/>
                    <a:lumOff val="60000"/>
                  </a:schemeClr>
                </a:solidFill>
                <a:cs typeface="Arial" charset="0"/>
              </a:rPr>
              <a:t>Bobby</a:t>
            </a:r>
            <a:endParaRPr kumimoji="0" lang="en-US" sz="1200" noProof="1">
              <a:solidFill>
                <a:schemeClr val="tx2">
                  <a:lumMod val="40000"/>
                  <a:lumOff val="60000"/>
                </a:schemeClr>
              </a:solidFill>
              <a:cs typeface="Arial" charset="0"/>
            </a:endParaRPr>
          </a:p>
        </p:txBody>
      </p:sp>
      <p:sp>
        <p:nvSpPr>
          <p:cNvPr id="21" name="Text Box 25"/>
          <p:cNvSpPr txBox="1">
            <a:spLocks noChangeArrowheads="1"/>
          </p:cNvSpPr>
          <p:nvPr/>
        </p:nvSpPr>
        <p:spPr bwMode="auto">
          <a:xfrm>
            <a:off x="3109912" y="5651956"/>
            <a:ext cx="153409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kumimoji="0" lang="en-US" sz="1800" dirty="0" smtClean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(Local Edit)</a:t>
            </a:r>
            <a:endParaRPr kumimoji="0" lang="bg-BG" sz="1800" dirty="0">
              <a:solidFill>
                <a:schemeClr val="tx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</p:txBody>
      </p:sp>
      <p:pic>
        <p:nvPicPr>
          <p:cNvPr id="22" name="Picture 8" descr="http://animalcrazekids.com/images/lock-security-icon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0758" y="3123506"/>
            <a:ext cx="640655" cy="6406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MCj0411476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5913" y="4941888"/>
            <a:ext cx="1524000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523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The Lock-Modify-Unlock</a:t>
            </a:r>
            <a:r>
              <a:rPr lang="bg-BG" sz="3600" dirty="0" smtClean="0"/>
              <a:t> </a:t>
            </a:r>
            <a:r>
              <a:rPr lang="en-US" sz="3600" dirty="0" smtClean="0"/>
              <a:t>Model </a:t>
            </a:r>
            <a:r>
              <a:rPr lang="bg-BG" sz="3600" dirty="0" smtClean="0"/>
              <a:t>(3)</a:t>
            </a:r>
            <a:endParaRPr lang="en-US" sz="3600" dirty="0" smtClean="0"/>
          </a:p>
        </p:txBody>
      </p:sp>
      <p:sp>
        <p:nvSpPr>
          <p:cNvPr id="735236" name="AutoShape 4"/>
          <p:cNvSpPr>
            <a:spLocks noChangeArrowheads="1"/>
          </p:cNvSpPr>
          <p:nvPr/>
        </p:nvSpPr>
        <p:spPr bwMode="auto">
          <a:xfrm>
            <a:off x="4405313" y="1741488"/>
            <a:ext cx="1524000" cy="1447800"/>
          </a:xfrm>
          <a:prstGeom prst="can">
            <a:avLst>
              <a:gd name="adj" fmla="val 25000"/>
            </a:avLst>
          </a:prstGeom>
          <a:solidFill>
            <a:schemeClr val="bg1"/>
          </a:solidFill>
          <a:ln w="9525">
            <a:solidFill>
              <a:schemeClr val="tx2">
                <a:lumMod val="20000"/>
                <a:lumOff val="80000"/>
              </a:schemeClr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lnSpc>
                <a:spcPct val="100000"/>
              </a:lnSpc>
              <a:defRPr/>
            </a:pPr>
            <a:r>
              <a:rPr kumimoji="0" lang="en-US" sz="1800" dirty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Repository</a:t>
            </a:r>
            <a:endParaRPr kumimoji="0" lang="bg-BG" sz="1800" dirty="0">
              <a:solidFill>
                <a:schemeClr val="tx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  <a:p>
            <a:pPr algn="ctr" eaLnBrk="1" hangingPunct="1">
              <a:lnSpc>
                <a:spcPct val="100000"/>
              </a:lnSpc>
              <a:defRPr/>
            </a:pPr>
            <a:endParaRPr kumimoji="0" lang="bg-BG" sz="1800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cs typeface="Arial" charset="0"/>
            </a:endParaRPr>
          </a:p>
          <a:p>
            <a:pPr algn="ctr" eaLnBrk="1" hangingPunct="1">
              <a:lnSpc>
                <a:spcPct val="100000"/>
              </a:lnSpc>
              <a:defRPr/>
            </a:pPr>
            <a:endParaRPr kumimoji="0" lang="bg-BG" sz="1800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cs typeface="Arial" charset="0"/>
            </a:endParaRPr>
          </a:p>
        </p:txBody>
      </p:sp>
      <p:grpSp>
        <p:nvGrpSpPr>
          <p:cNvPr id="33797" name="Group 5"/>
          <p:cNvGrpSpPr>
            <a:grpSpLocks/>
          </p:cNvGrpSpPr>
          <p:nvPr/>
        </p:nvGrpSpPr>
        <p:grpSpPr bwMode="auto">
          <a:xfrm>
            <a:off x="4710113" y="2503488"/>
            <a:ext cx="914400" cy="1219200"/>
            <a:chOff x="2400" y="1488"/>
            <a:chExt cx="576" cy="768"/>
          </a:xfrm>
        </p:grpSpPr>
        <p:pic>
          <p:nvPicPr>
            <p:cNvPr id="33810" name="Picture 6" descr="BD18200_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0" y="1488"/>
              <a:ext cx="576" cy="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35239" name="Text Box 7"/>
            <p:cNvSpPr txBox="1">
              <a:spLocks noChangeArrowheads="1"/>
            </p:cNvSpPr>
            <p:nvPr/>
          </p:nvSpPr>
          <p:spPr bwMode="auto">
            <a:xfrm>
              <a:off x="2544" y="1632"/>
              <a:ext cx="22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1" hangingPunct="1">
                <a:lnSpc>
                  <a:spcPct val="100000"/>
                </a:lnSpc>
                <a:spcBef>
                  <a:spcPts val="0"/>
                </a:spcBef>
                <a:defRPr/>
              </a:pPr>
              <a:r>
                <a:rPr kumimoji="0" lang="en-US" sz="1800" dirty="0">
                  <a:solidFill>
                    <a:schemeClr val="bg1"/>
                  </a:solidFill>
                  <a:cs typeface="Arial" charset="0"/>
                </a:rPr>
                <a:t>A</a:t>
              </a:r>
            </a:p>
          </p:txBody>
        </p:sp>
      </p:grpSp>
      <p:pic>
        <p:nvPicPr>
          <p:cNvPr id="33798" name="Picture 8" descr="BD18200_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75" y="4437063"/>
            <a:ext cx="9144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5241" name="Text Box 9"/>
          <p:cNvSpPr txBox="1">
            <a:spLocks noChangeArrowheads="1"/>
          </p:cNvSpPr>
          <p:nvPr/>
        </p:nvSpPr>
        <p:spPr bwMode="auto">
          <a:xfrm>
            <a:off x="2843213" y="4508500"/>
            <a:ext cx="76174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lnSpc>
                <a:spcPct val="100000"/>
              </a:lnSpc>
              <a:defRPr/>
            </a:pPr>
            <a:r>
              <a:rPr kumimoji="0" lang="en-US" sz="1800" dirty="0">
                <a:solidFill>
                  <a:schemeClr val="bg1"/>
                </a:solidFill>
                <a:cs typeface="Arial" charset="0"/>
              </a:rPr>
              <a:t>Andy</a:t>
            </a:r>
          </a:p>
        </p:txBody>
      </p:sp>
      <p:sp>
        <p:nvSpPr>
          <p:cNvPr id="735242" name="Text Box 10"/>
          <p:cNvSpPr txBox="1">
            <a:spLocks noChangeArrowheads="1"/>
          </p:cNvSpPr>
          <p:nvPr/>
        </p:nvSpPr>
        <p:spPr bwMode="auto">
          <a:xfrm>
            <a:off x="454025" y="1401763"/>
            <a:ext cx="3470275" cy="1723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indent="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5">
                  <a:lumMod val="40000"/>
                  <a:lumOff val="60000"/>
                </a:schemeClr>
              </a:buClr>
              <a:buSzPct val="70000"/>
              <a:buFont typeface="Wingdings 2" pitchFamily="18" charset="2"/>
              <a:buNone/>
              <a:tabLst>
                <a:tab pos="282575" algn="l"/>
              </a:tabLst>
              <a:defRPr sz="240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</a:lstStyle>
          <a:p>
            <a:r>
              <a:rPr lang="en-US" dirty="0"/>
              <a:t>Bobby tries to lock the file too, but she can’t</a:t>
            </a:r>
            <a:r>
              <a:rPr lang="bg-BG" dirty="0"/>
              <a:t>.</a:t>
            </a:r>
          </a:p>
          <a:p>
            <a:r>
              <a:rPr lang="en-US" dirty="0"/>
              <a:t>Bobby waits for Andy to finish and unlock the file</a:t>
            </a:r>
            <a:r>
              <a:rPr lang="bg-BG" dirty="0"/>
              <a:t>.</a:t>
            </a:r>
          </a:p>
        </p:txBody>
      </p:sp>
      <p:pic>
        <p:nvPicPr>
          <p:cNvPr id="33801" name="Picture 13" descr="MCj03871500000[1]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4713" y="4256088"/>
            <a:ext cx="1524000" cy="1524000"/>
          </a:xfrm>
          <a:prstGeom prst="roundRect">
            <a:avLst>
              <a:gd name="adj" fmla="val 7316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3802" name="Group 14"/>
          <p:cNvGrpSpPr>
            <a:grpSpLocks/>
          </p:cNvGrpSpPr>
          <p:nvPr/>
        </p:nvGrpSpPr>
        <p:grpSpPr bwMode="auto">
          <a:xfrm>
            <a:off x="6691313" y="3646488"/>
            <a:ext cx="914400" cy="1219200"/>
            <a:chOff x="2400" y="1488"/>
            <a:chExt cx="576" cy="768"/>
          </a:xfrm>
        </p:grpSpPr>
        <p:pic>
          <p:nvPicPr>
            <p:cNvPr id="33808" name="Picture 15" descr="BD18200_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0" y="1488"/>
              <a:ext cx="576" cy="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35248" name="Text Box 16"/>
            <p:cNvSpPr txBox="1">
              <a:spLocks noChangeArrowheads="1"/>
            </p:cNvSpPr>
            <p:nvPr/>
          </p:nvSpPr>
          <p:spPr bwMode="auto">
            <a:xfrm>
              <a:off x="2544" y="1632"/>
              <a:ext cx="22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1" hangingPunct="1">
                <a:lnSpc>
                  <a:spcPct val="100000"/>
                </a:lnSpc>
                <a:spcBef>
                  <a:spcPts val="0"/>
                </a:spcBef>
                <a:defRPr/>
              </a:pPr>
              <a:r>
                <a:rPr kumimoji="0" lang="en-US" sz="1800" dirty="0">
                  <a:solidFill>
                    <a:schemeClr val="bg1"/>
                  </a:solidFill>
                  <a:cs typeface="Arial" charset="0"/>
                </a:rPr>
                <a:t>A</a:t>
              </a:r>
            </a:p>
          </p:txBody>
        </p:sp>
      </p:grpSp>
      <p:cxnSp>
        <p:nvCxnSpPr>
          <p:cNvPr id="33803" name="AutoShape 17"/>
          <p:cNvCxnSpPr>
            <a:cxnSpLocks noChangeShapeType="1"/>
            <a:stCxn id="33810" idx="2"/>
            <a:endCxn id="33808" idx="0"/>
          </p:cNvCxnSpPr>
          <p:nvPr/>
        </p:nvCxnSpPr>
        <p:spPr bwMode="auto">
          <a:xfrm rot="5400000" flipH="1" flipV="1">
            <a:off x="6119813" y="2693988"/>
            <a:ext cx="76200" cy="1981200"/>
          </a:xfrm>
          <a:prstGeom prst="curvedConnector5">
            <a:avLst>
              <a:gd name="adj1" fmla="val -300000"/>
              <a:gd name="adj2" fmla="val 50000"/>
              <a:gd name="adj3" fmla="val 400000"/>
            </a:avLst>
          </a:prstGeom>
          <a:noFill/>
          <a:ln w="9525">
            <a:solidFill>
              <a:schemeClr val="tx2">
                <a:lumMod val="20000"/>
                <a:lumOff val="80000"/>
              </a:scheme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35250" name="Text Box 18"/>
          <p:cNvSpPr txBox="1">
            <a:spLocks noChangeArrowheads="1"/>
          </p:cNvSpPr>
          <p:nvPr/>
        </p:nvSpPr>
        <p:spPr bwMode="auto">
          <a:xfrm>
            <a:off x="6156176" y="2996952"/>
            <a:ext cx="1066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eaLnBrk="1" hangingPunct="1">
              <a:lnSpc>
                <a:spcPct val="100000"/>
              </a:lnSpc>
              <a:spcBef>
                <a:spcPct val="50000"/>
              </a:spcBef>
              <a:defRPr kumimoji="0" sz="1800"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defRPr>
            </a:lvl1pPr>
          </a:lstStyle>
          <a:p>
            <a:pPr algn="ctr"/>
            <a:r>
              <a:rPr lang="en-US" dirty="0"/>
              <a:t>Wait</a:t>
            </a:r>
            <a:endParaRPr lang="bg-BG" dirty="0"/>
          </a:p>
        </p:txBody>
      </p:sp>
      <p:sp>
        <p:nvSpPr>
          <p:cNvPr id="20" name="Text Box 20"/>
          <p:cNvSpPr txBox="1">
            <a:spLocks noChangeArrowheads="1"/>
          </p:cNvSpPr>
          <p:nvPr/>
        </p:nvSpPr>
        <p:spPr bwMode="auto">
          <a:xfrm>
            <a:off x="1547813" y="6056313"/>
            <a:ext cx="82747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kumimoji="0" lang="en-US" sz="2000" dirty="0">
                <a:solidFill>
                  <a:schemeClr val="tx2">
                    <a:lumMod val="40000"/>
                    <a:lumOff val="60000"/>
                  </a:schemeClr>
                </a:solidFill>
                <a:cs typeface="Arial" charset="0"/>
              </a:rPr>
              <a:t>Andy</a:t>
            </a:r>
            <a:endParaRPr kumimoji="0" lang="en-US" sz="1200" noProof="1">
              <a:solidFill>
                <a:schemeClr val="tx2">
                  <a:lumMod val="40000"/>
                  <a:lumOff val="60000"/>
                </a:schemeClr>
              </a:solidFill>
              <a:cs typeface="Arial" charset="0"/>
            </a:endParaRPr>
          </a:p>
        </p:txBody>
      </p:sp>
      <p:sp>
        <p:nvSpPr>
          <p:cNvPr id="21" name="Text Box 21"/>
          <p:cNvSpPr txBox="1">
            <a:spLocks noChangeArrowheads="1"/>
          </p:cNvSpPr>
          <p:nvPr/>
        </p:nvSpPr>
        <p:spPr bwMode="auto">
          <a:xfrm>
            <a:off x="7235825" y="5765194"/>
            <a:ext cx="98456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kumimoji="0" lang="en-US" sz="2000" dirty="0">
                <a:solidFill>
                  <a:schemeClr val="tx2">
                    <a:lumMod val="40000"/>
                    <a:lumOff val="60000"/>
                  </a:schemeClr>
                </a:solidFill>
                <a:cs typeface="Arial" charset="0"/>
              </a:rPr>
              <a:t>Bobby</a:t>
            </a:r>
            <a:endParaRPr kumimoji="0" lang="en-US" sz="1200" noProof="1">
              <a:solidFill>
                <a:schemeClr val="tx2">
                  <a:lumMod val="40000"/>
                  <a:lumOff val="60000"/>
                </a:schemeClr>
              </a:solidFill>
              <a:cs typeface="Arial" charset="0"/>
            </a:endParaRPr>
          </a:p>
        </p:txBody>
      </p:sp>
      <p:sp>
        <p:nvSpPr>
          <p:cNvPr id="2" name="AutoShape 2" descr="data:image/jpg;base64,/9j/4AAQSkZJRgABAQAAAQABAAD/2wCEAAkGBg4QDg8QEBAQEA8OEBEQDw0QEBAPERAPFBAWFhYQEh4YGycgFxkjGRMSHzsgIycpLCwsFh4xNTAqNSYrLCkBCQoKDgwOGg8OGiwkHyQsNDUpKywpNCwuLzAtLiwsNTQtNSkpNSwtLTYtKSwpLCw1KSkvNSoxMCw0LDUvLzQsNf/AABEIAOEA4QMBIgACEQEDEQH/xAAcAAEAAgIDAQAAAAAAAAAAAAAABwgFBgEDBAL/xABZEAABAwICBAcGEQgGCQUAAAABAAIDBBEFBgcSITETNUFRYXF0FyJygZG0CBQlMjZCVHOUobGys8HD0dIjUlVigpKT0xZDU2ODohVFhIWVo6XC8BgkJjRE/8QAGwEBAAEFAQAAAAAAAAAAAAAAAAQBAgUGBwP/xAA9EQACAQMABQUMCQUAAAAAAAAAAQIDBBEFEiExQRNRcZGxBhUiMzQ1UmFyc8HhFDJTVJKywtHwFkJDgaH/2gAMAwEAAhEDEQA/AJxREQBERAEREAREQBERAEREAREQBFxdcoAiIgCIiAIiIAiIgCIiAIiIAiIgCIiAIiIAiIgCIiAIixuYcw01BTPqaqQRxM8bnuO5jB7Zxtu+oEoDIucALnYBvPQo/wA06b8Joi5kbzWTC41KexjB5nSHvf3dbqUQZy0l4ljUjoYtanohs4BriA5v51Q4euP6u7oO9Yqiy5Cyxf8AlHdPrR1D70BtmJ+iBxeoJFJTwwN5LMdUyDrJ73/KsJJnfM07hrVs0d+UOipwPFGAfiXY1oAsAAByAWAXnkxGBvrpWDo1gT8SAyNPT5mkGtHi0j+huITE+MfevUzE85U+1tRLKBzvpqj4nglYBuO04OyYAjcRrD47LOYbndzbDho5m/mvcNbxHf8AKgPfTac8cpCBXUUcjQdpfFJTPPU4Xb/lW85b08YRVFrJi+ikNh+XGtET0PbsA6XBqweH5gp6gah71ztnBSWs7oHI7/zYsdjOjzD6i5EfASH+sgszb0t9afID0oCcYKhkjWvY5r2PF2vY4Oa4c4I2ELsVZKY43l95lppTNSXu9lnOhcP71l7sP6zT4+RTTo+0nUeLx2b+Rq2NvLSONzb8+M+3Z07xygbLgbkiIgCIiAIiIAiIgCIiAIiIAiIgCIiAIiIDrqalkcb5JHBkcbXPe9xsGsaLlx6AASqt55zfPjuIHVLmUcJIgjO5se4yuH57vi2DkupO9EJmwwUUVDG60laS6Wx2inYR3p8J9vExw5VFeC0HBQgEd+/vn9Z3DxD60B6qWlZGwMYLAeUnnPOVjMTzC2MlkYD3jYT7Vp5ukpmLEzGwRsNnyDaRvazo6T96mPRJokio4o6ysjD66QB7I3i7aVp2gAH+t5zybhykgRtgWibHcSAkkHpaF1iHVJdHdvO2No1vKADzrecN9DZSAD0xWzyHlEMccIv+1rqZEQEXf+nbBrW4St6+Giv9EsTifobKYg+lq6Zh5BPGyUHoJbq28imdEBVzMGjbHMKBk1OHp2bXSwEzRtaNt3tIDmC3La3SvflHSKHFsNRfmBO0jqPKOg7ea+5WUUM6XtEEb45MQw+MRzRgyVFLGLNlaNrpYwPWvG8geu6/XAZRj2uaCCHNcNhG0EH5Qo8zdlKSjkGJYcXQvhdwj2R7ODI/rI/1edu6xPJcL50e5vNuBmdsB3nkJ3P6juPiPOpHIuLHaDsIQGyaNs9MxahbNsbURER1UQ3Nkt69v6jhtHjG2y2xV30c1pwzNElIDanrC6LV5Brt4WEjpDrN/aKsQgCIiAIiIAiIgCIiAIiIAiIgCIiAIiICs2mGodPmWSN5uyEU0TBzM4JshH70j/KulcaSvZTV++ReaRrlAeDL1OyXMVDHINZhqae7TuIFnWPRcK1wVVcqeyWg7VB80K1QQBERAEREAREQFVs6YQygzFUQQ7InSNc1g2BrJ42yag6Gl9h1BSDljEuFh1XG74rNPOW+1PxEeJaZpY9lM3XS+bRrI5ZrODqWD2sn5M+Pd8YHlQHlzB+TzPhbxs1pqFxPVU6p+IBWUVbM7d7jeFO/Xpz5KpWTQBERAEREAREQBERAEREAREQBERAEREBV/SV7Kav3yLzSNcrnSeLZpqvfIPNI1wgPHlf2SUHaqf6laoKqmWvZJh/a6b5Wq1YQHKIiAIiIAiIgKx6VPZTUeFTeaxr5Y8tII3tII6xtC+tKnspqPCpvNY18IDuz/NrYjhTx7YROHjnB+tWZVVMyVGvUYTzsDWH9mpIHxWVqwgCIiAIiIAiIgCIiAIiIAiIgCItO0oZ8dhFGyaOJs0s0oiY17i1jTqOcXuttPrbWFt+9Abil1X2kzhnHEoxNTFkUEl9V0baWJps4tOqZLv3gjfyLmTAc4ybXYg9vQKxzPowoVTSFrTbjOpFNcMo9FSm9yMJpV2Zpn6XUvx0sS+Fgcboa2DFWMrpTNU60JfK6V0xILRq3c7abNsFnlKhOM4qUXlPcWNY2M8OXj/8AI8P7XS/OarWBU+qqSWXE4YoXak0skDIpNZzNWR2qGuuNosSNoW9dy/Mv6Rb8Oq/wKPcX1vbNKtNRb5yqg5bkWIRV37meZhuxHyV1X+FO5xmkbsQd4sQqvuUbvvY/ax6y7k58xYhFXb+gGbBuxCTxYjUBP6GZwG6vn8WJS/W5XLS1k/8ALHrKcnLmLEXS6rv/AEWzmN1bUn/eTj8r1z/oHOo3VVQf9vYfleru+dn9rH8SGpLmMXpV9lNR4VN5rGvhYDFYa5mLBuIOc+rDouFc+RsriDG3Uu4Eg97qrPqdGUZxUovKe5lm4wWKEmvpBya0Vh1zK3gVPMe1/TcPB34S0fB2tfX4Q6tvHZSnTaVMbwmdkWNU/DwSetqY2sY8jnYW2Y+w9qQ09KrlZxxBOCLw4LjVPWU8dRTSNlhlF2vb8bXDe1wOwg7QvcqgIiIAiIgCIiAIiIAiIgCiL0SPF1H2v7F6l1RF6JDi6j7X9i9ARzkLSBLhdqeqjeaSUCZmzv4w8AiSO/rmOFjbxjlBmPB8z0NYAaaoilJF9QOtIOtps4eRYTBcs0ddg+HsqYWyAUkOq/a17LsHrHDaOrctB0gaL4MPpjVwTykNkY3gpA1xGsd4c2263MtBrKy0hXcXmnUbxsWYt5x19Rko8pSjnejJ6XMo1PplmJQMMrGtjEzACXRmPc+w2lhFuq3StLGaorbWSB35ve2v13+pZ/KeS8aqqSKqpsR4GOUv1WGpq2OGpI5huGNI3tPKsrJo2zA71+IU8nTI+eT50RWatb6nZw+j1KsXq7OKezg9jI8qbqPWSe01nImGVWIYxTTxRERU88Mssm3UYyNwdYndrG1gOnmBKsdZQzHo5x9os2upGjfZoe0X59kC4fo7zEf9YQeKSZvyRLDaUVHSFVTdeEUlhLa/gelOMoL6rJnsllB79FmPk3NfFftNUPs0GifMPJXR+KsqvwLGd6rX71Hqf7lznNf2snCyWUIdyvMY/wD3M+G1P4Vz3Lsy+7h8Nqfwp3qtfvUOr5lOUl6JN1ksoR7l+Zfdw+HVP3L6j0aZmburW+Osmd8rU71W33qHV8xykvROnTBlmsixF2IsjMlO8REva0uETo42sIlt60HVvfdt51qMWar7OBJdzNde/wASkCLJebGiza6If45v9GuG5JzWNra2FpO8tlDb+SNbfY6QtrejGlUrQeqsJrZsRGnCTeUjV8r5RxLEsRppBSyRQRyRufO9jmxtjY/WO1wGs47QAOfrKsbjWXqatpX0tSwSRPFj+c13I9h9q4HlUOnKOcP0lbqq5B8jF1vyPm52/E3fD6gfI1XVL6ynUVTlo5SwtoUJJYwfWQ6uowDH3YVO8upax7WscdjS5+yCdo5CTZh+vVCn5VJzVgeI0NdS+np+GncI5I5eGknLWiUgC7xcWIJt0q2wWbpVI1IKcXlPieTWGERF6FAiIgCIiAIiIAiIgCiL0SHF1H2v7F6l1RF6JDi6j7X9i9AZbJHFVB2WH5gWE0xD1Hk6JofnrN5I4qoOyw/MCw2mAeo03vkH0gXLrbzlH3n6jMT8S+g7dE3EtJ1z+cyLb1qGiXiWl8KfziRbeo2kfK6vtS7WX0vqR6AiLugivtO7kUFvBe3gRQ8p8iw+cc50uFwCWa7nvuIadtteVw32/NaLi7juvykgLYFWXShjj6rFqoknUp5HU0TeRrInFpt1uDneNZTQ2j1f3GrU+qll/sQ61VxWT14/pexaqc7Um9KxE7I6fvHAdL/XE+MDoWvQZrxFj9dlZVNeTcuE8tz17dvjWKRdJpWVvSjqQgkuj+ZMe5N72StkzTdOyRsWI2licQPTTWhssf6zw3Y9vUAevcpsila5oc0hzXAOa4G4c0i4IPKLKnqsPoVxZ8+Ehjzc0sz4Gk7TwdmvaPFrkdTQtP7otFUqMFcUFjbhpbtvH1EmhUbeqzfkRFpZLCIgFyqpZeECFNO4tiuH9nj+ncrEhV60+j1Xoezs84crChdhsIalCMebPazFzeWERFNLQiIgCIiAIiIAiIgCiL0SHF1H2v7F6l1RF6JDi6j7X9i9AZbJHFVB2WH5gWI0vD1GqPDg+masvkjiqg7LD8wLE6XB6i1PhQfTsXLbfzlH3n6jMS8U+g50ScS03hT/AE71uC07RHxNT+HP9O9bivDSPldX2n2svpfUj0H1Gy5svWAuuBlhfnXasXJ5ZbJ5YVWc/UDoMWr43C3/ALmSQeBI7hGn914VplGGmHR9JVtbW0rC+oibqTQtF3SxDaHMHK5tzs3kbtwB2DudvYW1y41HhSWM+vh+xFrxco7CCUXLmkEgggg2IOwg8xXC6aQArBaDsPdHhJkcP/sVEkjfAa1sfyseobyjk2qxKdscLHCMOHDVBaeDibyknldbc3efjVncMw6OngigiGrHCxsbBy6rRa55zy35ytO7qL2CpK2i/Cby/UkSreDzrHqREWgkwLspm3e3rv5F1r00DdpPMLeVTdH0uVuYR9fZtLJvEWQhp+43oOzs84erCBV70/cb0HZ2ecPVhAutW3i1/vtZjZbwiIpBQIiIAiIgCIiAIiIAoi9EhxdR9r+xepdUReiQ4uo+1/YvQGWyRxVQdlh+YFi9LQ9Rarrg84jWUyRxVQdlh+YFjNK49Raz/A85jXLaHnGPvF+YzMvFPo+B16IuJqfw5/pnLdI23IC0vRFxNT+HP9M5bzTt3nxKPpN4uqvtPtFN4proO9ERYosC8uJ4gyngmnk2RwRvkf4LWk2HSbW8a9SjPTnmDgaGOkae/rH3eP7mIhx8ryzyFTLG2d1cQori9vRx/wCFs5asWyEMTxB9RPNPIbyTyPkf4TnEkDo2ryoi7FGKikluMWSfoKzDwVbLRuPeVbNaMHknjBOzrZr/ALoU7KouFYi+mqIZ4zZ8EjJG9bXA2PQbW8atjhteyoginjN4542SM8FzQQD07bLnvdRacnXjXjuktvSvljqJtvLKwelERamSQshRsszr2rwMbcgc6yrRYW5lsmgKGtUlVfBYXS/l2nhWezBAen/jag7Ozzl6sIFXzT/xtQdnZ5y9WDC6Jb+LRBe8IiL3KBERAEREAREQBERAFEXokOLqPtf2L1LqiL0SHF1H2v7F6Ay2SOKqDssPzAsdpV4lrOqHzmJZHJHFVB2WH5gWP0pj1FrfBi85iXLKPnGPvF+YzMvFPo+B59EPE0Hvk/0pW/xtsAFoOhwXwin99n+lKkBRdK+V1fafaWRfgRXqCIixoCrRpTzB6cxWdzTeKnPpeLm1YydZw63l56iFPGesf9I4bU1ANpAzUh9+f3rD4idbqaVVolbr3K2mXO5lw2LtfwIlxLdE4REW9EQKedBmYeGoZKRx7+jfdg/uJCSPI/X/AHgoGW2aL8w+ksVgc42inPpebm1JCAHHoDww+IrEaatPpVnOK3raulfLKPSlLVkWZRF9RsJIA5VymMXJqMd7Mkeihi2l3NsC9q+WMAAA5F9Lotjaq2oKnx49P82EGctZ5ID0/wDG1B2dnnL1YMKven/jeg7Ozzl6sIFsNv4tfzieD3hERe5QIiIAiIgCIiAIiIAoi9EhxdR9r+xepdWpaTsl/wClcOfA0gTxOE1M4mw4VoI1HdDmuc3ouDyIDC5I4qoOyw/MC8OlDiWt8CPziNaTo6z+aInDcR1oRC9zI5JARwLr7YZeZt72PJfbstbdNJcjXYJWOaQ5ro4y1zSHNI4ePaCNhXNqtpVttIwVRbHNNPg/CMsqinSeOY69C49SIeiSf6QrfVoWhNwODM6J5gf3gfrW+rFaV8tq+0+0sg/BXQERLLHF5C2nvMGtLT0LDsjHpiYA+3cC2MHpDdY/thRJZW/kpI3G7o2OJ5SxpPxhfBw2H+xi/hM+5bZYd0NOzoRoxpZxx1t76iNOi5POSodlwrdnCqf+wi/hM+5cHB6b3PD/AAY/uU7+rYfZP8XyLPo75yoq5CtucEpfc0H8CP8ACgy9SE29K05/wIvwq6PdXGTwqTz0/Ip9H9Zi8gZg9P4bTTk60urwU3KeGZ3rievY79oLcaan1Rt3nf0dC6cNwqGBto42R3NyI2NY29rXsBvsBtXtVljo2NOo7iUcNvwY+in8Ss6mVqhERZs8iAtP3G9B2dnnD1YQKvOns+q9F7wwf89ysMFkbOWtST9b7WWS3hERSi0IiIAiIgCIiAIiIAiIgNMz5osoMWGu+8FUBZtXEBrEDc2QbngeIjkIUVVugXG4mvigqoZYHnawTSwhwvca7CNXkB3lWIRUaT3grpQ6Hs0Qs1IagQsuXcHHXSRt1jvNm7L7B5F6O5Vmz3a7/iFQrBovN0abeXFdRXLK+9yXNfu7/qFR9y57kOavdw+H1P4VYFFTkKXorqGWV+7juaPd7Ph1V+Fc9xnM/u+P4dV/gVgEVeRp+iuoZZX/ALiuZfd8Xw2r/lp3Esye74PhlZ/LVgEVeSp+iuoZZX7uHZj93wfC6z+WncLzB7vp/hNX/LVgUTk4cy6hllfu4Pj/AOkKf4RV/wAtfQ0D49+kYP49X+BT+iu1Y8xQgIaCMd/SMH8er/Ah0DY4d+Iw/wAarP8A2qfUVcIEB0fod8QM8T562nLGvaXlvDPk1Q651dZoF+sqfERVAREQBERAEREAREQBERAEREAREQBERAEREAREQBERAEREAREQBERAEREAREQBERAEREAREQBERAEREAREQBERAEREAREQBERAEREAREQBERAEREAREQBERAEREB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2" name="Picture 8" descr="http://animalcrazekids.com/images/lock-security-icon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0758" y="3123506"/>
            <a:ext cx="640655" cy="6406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http://www.bits4beats.it/wp-content/uploads/2010/07/chronometer.pn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38837">
            <a:off x="5717673" y="3310415"/>
            <a:ext cx="760412" cy="760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MCj0411476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5913" y="4941888"/>
            <a:ext cx="1524000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82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The Lock-Modify-Unlock</a:t>
            </a:r>
            <a:r>
              <a:rPr lang="bg-BG" sz="3600" dirty="0" smtClean="0"/>
              <a:t> </a:t>
            </a:r>
            <a:r>
              <a:rPr lang="en-US" sz="3600" dirty="0" smtClean="0"/>
              <a:t>Model </a:t>
            </a:r>
            <a:r>
              <a:rPr lang="bg-BG" sz="3600" dirty="0" smtClean="0"/>
              <a:t>(4)</a:t>
            </a:r>
            <a:endParaRPr lang="en-US" sz="3600" dirty="0" smtClean="0"/>
          </a:p>
        </p:txBody>
      </p:sp>
      <p:sp>
        <p:nvSpPr>
          <p:cNvPr id="717828" name="AutoShape 4"/>
          <p:cNvSpPr>
            <a:spLocks noChangeArrowheads="1"/>
          </p:cNvSpPr>
          <p:nvPr/>
        </p:nvSpPr>
        <p:spPr bwMode="auto">
          <a:xfrm>
            <a:off x="4405313" y="1741488"/>
            <a:ext cx="1524000" cy="1447800"/>
          </a:xfrm>
          <a:prstGeom prst="can">
            <a:avLst>
              <a:gd name="adj" fmla="val 25000"/>
            </a:avLst>
          </a:prstGeom>
          <a:solidFill>
            <a:schemeClr val="bg1"/>
          </a:solidFill>
          <a:ln w="9525">
            <a:solidFill>
              <a:schemeClr val="tx2">
                <a:lumMod val="20000"/>
                <a:lumOff val="80000"/>
              </a:schemeClr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lnSpc>
                <a:spcPct val="100000"/>
              </a:lnSpc>
              <a:defRPr/>
            </a:pPr>
            <a:r>
              <a:rPr kumimoji="0" lang="en-US" sz="1800" dirty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Repository</a:t>
            </a:r>
            <a:endParaRPr kumimoji="0" lang="bg-BG" sz="1800" dirty="0">
              <a:solidFill>
                <a:schemeClr val="tx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  <a:p>
            <a:pPr algn="ctr" eaLnBrk="1" hangingPunct="1">
              <a:lnSpc>
                <a:spcPct val="100000"/>
              </a:lnSpc>
              <a:defRPr/>
            </a:pPr>
            <a:endParaRPr kumimoji="0" lang="bg-BG" sz="1800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cs typeface="Arial" charset="0"/>
            </a:endParaRPr>
          </a:p>
          <a:p>
            <a:pPr algn="ctr" eaLnBrk="1" hangingPunct="1">
              <a:lnSpc>
                <a:spcPct val="100000"/>
              </a:lnSpc>
              <a:defRPr/>
            </a:pPr>
            <a:endParaRPr kumimoji="0" lang="bg-BG" sz="1800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cs typeface="Arial" charset="0"/>
            </a:endParaRPr>
          </a:p>
        </p:txBody>
      </p:sp>
      <p:pic>
        <p:nvPicPr>
          <p:cNvPr id="34821" name="Picture 6" descr="BD18200_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0113" y="2503488"/>
            <a:ext cx="9144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2" name="Picture 8" descr="BD18200_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5113" y="4418013"/>
            <a:ext cx="9144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833" name="Text Box 9"/>
          <p:cNvSpPr txBox="1">
            <a:spLocks noChangeArrowheads="1"/>
          </p:cNvSpPr>
          <p:nvPr/>
        </p:nvSpPr>
        <p:spPr bwMode="auto">
          <a:xfrm>
            <a:off x="2843213" y="4508500"/>
            <a:ext cx="76174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lnSpc>
                <a:spcPct val="100000"/>
              </a:lnSpc>
              <a:defRPr/>
            </a:pPr>
            <a:r>
              <a:rPr kumimoji="0" lang="en-US" sz="1800" dirty="0">
                <a:solidFill>
                  <a:schemeClr val="bg1"/>
                </a:solidFill>
                <a:cs typeface="Arial" charset="0"/>
              </a:rPr>
              <a:t>Andy</a:t>
            </a:r>
          </a:p>
        </p:txBody>
      </p:sp>
      <p:sp>
        <p:nvSpPr>
          <p:cNvPr id="717834" name="Text Box 10"/>
          <p:cNvSpPr txBox="1">
            <a:spLocks noChangeArrowheads="1"/>
          </p:cNvSpPr>
          <p:nvPr/>
        </p:nvSpPr>
        <p:spPr bwMode="auto">
          <a:xfrm>
            <a:off x="454026" y="1401763"/>
            <a:ext cx="3265488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0" indent="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5">
                  <a:lumMod val="40000"/>
                  <a:lumOff val="60000"/>
                </a:schemeClr>
              </a:buClr>
              <a:buSzPct val="70000"/>
              <a:buFont typeface="Wingdings 2" pitchFamily="18" charset="2"/>
              <a:buNone/>
              <a:tabLst>
                <a:tab pos="282575" algn="l"/>
              </a:tabLst>
              <a:defRPr sz="240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</a:lstStyle>
          <a:p>
            <a:r>
              <a:rPr lang="en-US" dirty="0"/>
              <a:t>Andy commits the changes and unlocks the file.</a:t>
            </a:r>
          </a:p>
        </p:txBody>
      </p:sp>
      <p:cxnSp>
        <p:nvCxnSpPr>
          <p:cNvPr id="34825" name="AutoShape 11"/>
          <p:cNvCxnSpPr>
            <a:cxnSpLocks noChangeShapeType="1"/>
          </p:cNvCxnSpPr>
          <p:nvPr/>
        </p:nvCxnSpPr>
        <p:spPr bwMode="auto">
          <a:xfrm rot="5400000">
            <a:off x="3808412" y="3117851"/>
            <a:ext cx="695325" cy="1905000"/>
          </a:xfrm>
          <a:prstGeom prst="curvedConnector3">
            <a:avLst>
              <a:gd name="adj1" fmla="val 50000"/>
            </a:avLst>
          </a:prstGeom>
          <a:noFill/>
          <a:ln w="9525">
            <a:solidFill>
              <a:schemeClr val="tx2">
                <a:lumMod val="20000"/>
                <a:lumOff val="80000"/>
              </a:schemeClr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17836" name="Text Box 12"/>
          <p:cNvSpPr txBox="1">
            <a:spLocks noChangeArrowheads="1"/>
          </p:cNvSpPr>
          <p:nvPr/>
        </p:nvSpPr>
        <p:spPr bwMode="auto">
          <a:xfrm>
            <a:off x="3491880" y="3644900"/>
            <a:ext cx="122396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kumimoji="0" lang="en-US" sz="1800" dirty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Commit</a:t>
            </a:r>
            <a:endParaRPr kumimoji="0" lang="en-US" sz="1800" noProof="1">
              <a:solidFill>
                <a:schemeClr val="tx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</p:txBody>
      </p:sp>
      <p:pic>
        <p:nvPicPr>
          <p:cNvPr id="34827" name="Picture 13" descr="MCj03871500000[1]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4713" y="4256088"/>
            <a:ext cx="1524000" cy="1524000"/>
          </a:xfrm>
          <a:prstGeom prst="roundRect">
            <a:avLst>
              <a:gd name="adj" fmla="val 7316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28" name="Picture 15" descr="BD18200_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1313" y="3646488"/>
            <a:ext cx="9144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846" name="Text Box 22"/>
          <p:cNvSpPr txBox="1">
            <a:spLocks noChangeArrowheads="1"/>
          </p:cNvSpPr>
          <p:nvPr/>
        </p:nvSpPr>
        <p:spPr bwMode="auto">
          <a:xfrm>
            <a:off x="4787900" y="2565400"/>
            <a:ext cx="76174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lnSpc>
                <a:spcPct val="100000"/>
              </a:lnSpc>
              <a:defRPr/>
            </a:pPr>
            <a:r>
              <a:rPr kumimoji="0" lang="en-US" sz="1800" dirty="0">
                <a:solidFill>
                  <a:schemeClr val="bg1"/>
                </a:solidFill>
                <a:cs typeface="Arial" charset="0"/>
              </a:rPr>
              <a:t>Andy</a:t>
            </a:r>
          </a:p>
        </p:txBody>
      </p:sp>
      <p:sp>
        <p:nvSpPr>
          <p:cNvPr id="717847" name="Text Box 23"/>
          <p:cNvSpPr txBox="1">
            <a:spLocks noChangeArrowheads="1"/>
          </p:cNvSpPr>
          <p:nvPr/>
        </p:nvSpPr>
        <p:spPr bwMode="auto">
          <a:xfrm>
            <a:off x="6732588" y="3716338"/>
            <a:ext cx="76174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lnSpc>
                <a:spcPct val="100000"/>
              </a:lnSpc>
              <a:defRPr/>
            </a:pPr>
            <a:r>
              <a:rPr kumimoji="0" lang="en-US" sz="1800" dirty="0">
                <a:solidFill>
                  <a:schemeClr val="bg1"/>
                </a:solidFill>
                <a:cs typeface="Arial" charset="0"/>
              </a:rPr>
              <a:t>Andy</a:t>
            </a:r>
          </a:p>
        </p:txBody>
      </p:sp>
      <p:sp>
        <p:nvSpPr>
          <p:cNvPr id="17" name="Text Box 20"/>
          <p:cNvSpPr txBox="1">
            <a:spLocks noChangeArrowheads="1"/>
          </p:cNvSpPr>
          <p:nvPr/>
        </p:nvSpPr>
        <p:spPr bwMode="auto">
          <a:xfrm>
            <a:off x="1547813" y="6056313"/>
            <a:ext cx="82747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kumimoji="0" lang="en-US" sz="2000" dirty="0">
                <a:solidFill>
                  <a:schemeClr val="tx2">
                    <a:lumMod val="40000"/>
                    <a:lumOff val="60000"/>
                  </a:schemeClr>
                </a:solidFill>
                <a:cs typeface="Arial" charset="0"/>
              </a:rPr>
              <a:t>Andy</a:t>
            </a:r>
            <a:endParaRPr kumimoji="0" lang="en-US" sz="1200" noProof="1">
              <a:solidFill>
                <a:schemeClr val="tx2">
                  <a:lumMod val="40000"/>
                  <a:lumOff val="60000"/>
                </a:schemeClr>
              </a:solidFill>
              <a:cs typeface="Arial" charset="0"/>
            </a:endParaRPr>
          </a:p>
        </p:txBody>
      </p:sp>
      <p:sp>
        <p:nvSpPr>
          <p:cNvPr id="18" name="Text Box 21"/>
          <p:cNvSpPr txBox="1">
            <a:spLocks noChangeArrowheads="1"/>
          </p:cNvSpPr>
          <p:nvPr/>
        </p:nvSpPr>
        <p:spPr bwMode="auto">
          <a:xfrm>
            <a:off x="7235825" y="5765194"/>
            <a:ext cx="98456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kumimoji="0" lang="en-US" sz="2000" dirty="0">
                <a:solidFill>
                  <a:schemeClr val="tx2">
                    <a:lumMod val="40000"/>
                    <a:lumOff val="60000"/>
                  </a:schemeClr>
                </a:solidFill>
                <a:cs typeface="Arial" charset="0"/>
              </a:rPr>
              <a:t>Bobby</a:t>
            </a:r>
            <a:endParaRPr kumimoji="0" lang="en-US" sz="1200" noProof="1">
              <a:solidFill>
                <a:schemeClr val="tx2">
                  <a:lumMod val="40000"/>
                  <a:lumOff val="60000"/>
                </a:schemeClr>
              </a:solidFill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MCj0411476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5913" y="4941888"/>
            <a:ext cx="1524000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728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The Lock-Modify-Unlock</a:t>
            </a:r>
            <a:r>
              <a:rPr lang="bg-BG" sz="3600" dirty="0" smtClean="0"/>
              <a:t> </a:t>
            </a:r>
            <a:r>
              <a:rPr lang="en-US" sz="3600" dirty="0" smtClean="0"/>
              <a:t>Model </a:t>
            </a:r>
            <a:r>
              <a:rPr lang="bg-BG" sz="3600" dirty="0" smtClean="0"/>
              <a:t>(5)</a:t>
            </a:r>
            <a:endParaRPr lang="en-US" sz="3600" dirty="0" smtClean="0"/>
          </a:p>
        </p:txBody>
      </p:sp>
      <p:sp>
        <p:nvSpPr>
          <p:cNvPr id="737284" name="AutoShape 4"/>
          <p:cNvSpPr>
            <a:spLocks noChangeArrowheads="1"/>
          </p:cNvSpPr>
          <p:nvPr/>
        </p:nvSpPr>
        <p:spPr bwMode="auto">
          <a:xfrm>
            <a:off x="4405313" y="1741488"/>
            <a:ext cx="1524000" cy="1447800"/>
          </a:xfrm>
          <a:prstGeom prst="can">
            <a:avLst>
              <a:gd name="adj" fmla="val 25000"/>
            </a:avLst>
          </a:prstGeom>
          <a:solidFill>
            <a:schemeClr val="bg1"/>
          </a:solidFill>
          <a:ln w="9525">
            <a:solidFill>
              <a:schemeClr val="tx2">
                <a:lumMod val="20000"/>
                <a:lumOff val="80000"/>
              </a:schemeClr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lnSpc>
                <a:spcPct val="100000"/>
              </a:lnSpc>
              <a:defRPr/>
            </a:pPr>
            <a:r>
              <a:rPr kumimoji="0" lang="en-US" sz="1800" dirty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Repository</a:t>
            </a:r>
            <a:endParaRPr kumimoji="0" lang="bg-BG" sz="1800" dirty="0">
              <a:solidFill>
                <a:schemeClr val="tx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  <a:p>
            <a:pPr algn="ctr" eaLnBrk="1" hangingPunct="1">
              <a:lnSpc>
                <a:spcPct val="100000"/>
              </a:lnSpc>
              <a:defRPr/>
            </a:pPr>
            <a:endParaRPr kumimoji="0" lang="bg-BG" sz="1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  <a:p>
            <a:pPr algn="ctr" eaLnBrk="1" hangingPunct="1">
              <a:lnSpc>
                <a:spcPct val="100000"/>
              </a:lnSpc>
              <a:defRPr/>
            </a:pPr>
            <a:endParaRPr kumimoji="0" lang="bg-BG" sz="1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</p:txBody>
      </p:sp>
      <p:pic>
        <p:nvPicPr>
          <p:cNvPr id="35845" name="Picture 5" descr="BD18200_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0113" y="2503488"/>
            <a:ext cx="9144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6" name="Picture 6" descr="BD18200_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5113" y="4418013"/>
            <a:ext cx="9144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7287" name="Text Box 7"/>
          <p:cNvSpPr txBox="1">
            <a:spLocks noChangeArrowheads="1"/>
          </p:cNvSpPr>
          <p:nvPr/>
        </p:nvSpPr>
        <p:spPr bwMode="auto">
          <a:xfrm>
            <a:off x="2843213" y="4508500"/>
            <a:ext cx="76174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lnSpc>
                <a:spcPct val="100000"/>
              </a:lnSpc>
              <a:defRPr/>
            </a:pPr>
            <a:r>
              <a:rPr kumimoji="0" lang="en-US" sz="1800" dirty="0">
                <a:solidFill>
                  <a:schemeClr val="bg1"/>
                </a:solidFill>
                <a:cs typeface="Arial" charset="0"/>
              </a:rPr>
              <a:t>Andy</a:t>
            </a:r>
          </a:p>
        </p:txBody>
      </p:sp>
      <p:sp>
        <p:nvSpPr>
          <p:cNvPr id="737288" name="Text Box 8"/>
          <p:cNvSpPr txBox="1">
            <a:spLocks noChangeArrowheads="1"/>
          </p:cNvSpPr>
          <p:nvPr/>
        </p:nvSpPr>
        <p:spPr bwMode="auto">
          <a:xfrm>
            <a:off x="454025" y="1401763"/>
            <a:ext cx="3470275" cy="1723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indent="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5">
                  <a:lumMod val="40000"/>
                  <a:lumOff val="60000"/>
                </a:schemeClr>
              </a:buClr>
              <a:buSzPct val="70000"/>
              <a:buFont typeface="Wingdings 2" pitchFamily="18" charset="2"/>
              <a:buNone/>
              <a:tabLst>
                <a:tab pos="282575" algn="l"/>
              </a:tabLst>
              <a:defRPr sz="240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</a:lstStyle>
          <a:p>
            <a:r>
              <a:rPr lang="en-US" dirty="0"/>
              <a:t>Now Bobby can take the modified file and lock it</a:t>
            </a:r>
            <a:r>
              <a:rPr lang="bg-BG" dirty="0" smtClean="0"/>
              <a:t>.</a:t>
            </a:r>
            <a:endParaRPr lang="en-US" dirty="0" smtClean="0"/>
          </a:p>
          <a:p>
            <a:r>
              <a:rPr lang="en-US" dirty="0" smtClean="0"/>
              <a:t>Bobby edits her local copy of the file.</a:t>
            </a:r>
            <a:endParaRPr lang="bg-BG" dirty="0"/>
          </a:p>
        </p:txBody>
      </p:sp>
      <p:pic>
        <p:nvPicPr>
          <p:cNvPr id="35849" name="Picture 11" descr="MCj03871500000[1]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4713" y="4256088"/>
            <a:ext cx="1524000" cy="1524000"/>
          </a:xfrm>
          <a:prstGeom prst="roundRect">
            <a:avLst>
              <a:gd name="adj" fmla="val 7316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50" name="Picture 12" descr="BD18200_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1313" y="3646488"/>
            <a:ext cx="9144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5851" name="AutoShape 13"/>
          <p:cNvCxnSpPr>
            <a:cxnSpLocks noChangeShapeType="1"/>
            <a:stCxn id="35845" idx="2"/>
            <a:endCxn id="35850" idx="0"/>
          </p:cNvCxnSpPr>
          <p:nvPr/>
        </p:nvCxnSpPr>
        <p:spPr bwMode="auto">
          <a:xfrm rot="5400000" flipH="1" flipV="1">
            <a:off x="6119813" y="2693988"/>
            <a:ext cx="76200" cy="1981200"/>
          </a:xfrm>
          <a:prstGeom prst="curvedConnector5">
            <a:avLst>
              <a:gd name="adj1" fmla="val -300000"/>
              <a:gd name="adj2" fmla="val 50000"/>
              <a:gd name="adj3" fmla="val 400000"/>
            </a:avLst>
          </a:prstGeom>
          <a:noFill/>
          <a:ln w="9525">
            <a:solidFill>
              <a:schemeClr val="tx2">
                <a:lumMod val="20000"/>
                <a:lumOff val="80000"/>
              </a:scheme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37294" name="Text Box 14"/>
          <p:cNvSpPr txBox="1">
            <a:spLocks noChangeArrowheads="1"/>
          </p:cNvSpPr>
          <p:nvPr/>
        </p:nvSpPr>
        <p:spPr bwMode="auto">
          <a:xfrm>
            <a:off x="6169496" y="2996952"/>
            <a:ext cx="1066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kumimoji="0" lang="en-US" sz="1800" dirty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Lock</a:t>
            </a:r>
            <a:endParaRPr kumimoji="0" lang="bg-BG" sz="1800" dirty="0">
              <a:solidFill>
                <a:schemeClr val="tx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</p:txBody>
      </p:sp>
      <p:sp>
        <p:nvSpPr>
          <p:cNvPr id="737297" name="Text Box 17"/>
          <p:cNvSpPr txBox="1">
            <a:spLocks noChangeArrowheads="1"/>
          </p:cNvSpPr>
          <p:nvPr/>
        </p:nvSpPr>
        <p:spPr bwMode="auto">
          <a:xfrm>
            <a:off x="4787900" y="2565400"/>
            <a:ext cx="76174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lnSpc>
                <a:spcPct val="100000"/>
              </a:lnSpc>
              <a:defRPr/>
            </a:pPr>
            <a:r>
              <a:rPr kumimoji="0" lang="en-US" sz="1800" dirty="0">
                <a:solidFill>
                  <a:schemeClr val="bg1"/>
                </a:solidFill>
                <a:cs typeface="Arial" charset="0"/>
              </a:rPr>
              <a:t>Andy</a:t>
            </a:r>
          </a:p>
        </p:txBody>
      </p:sp>
      <p:sp>
        <p:nvSpPr>
          <p:cNvPr id="737298" name="Text Box 18"/>
          <p:cNvSpPr txBox="1">
            <a:spLocks noChangeArrowheads="1"/>
          </p:cNvSpPr>
          <p:nvPr/>
        </p:nvSpPr>
        <p:spPr bwMode="auto">
          <a:xfrm>
            <a:off x="6732588" y="3716338"/>
            <a:ext cx="76174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lnSpc>
                <a:spcPct val="100000"/>
              </a:lnSpc>
              <a:defRPr/>
            </a:pPr>
            <a:r>
              <a:rPr kumimoji="0" lang="en-US" sz="1800" dirty="0">
                <a:solidFill>
                  <a:schemeClr val="bg1"/>
                </a:solidFill>
                <a:cs typeface="Arial" charset="0"/>
              </a:rPr>
              <a:t>Andy</a:t>
            </a:r>
          </a:p>
        </p:txBody>
      </p:sp>
      <p:sp>
        <p:nvSpPr>
          <p:cNvPr id="17" name="Text Box 20"/>
          <p:cNvSpPr txBox="1">
            <a:spLocks noChangeArrowheads="1"/>
          </p:cNvSpPr>
          <p:nvPr/>
        </p:nvSpPr>
        <p:spPr bwMode="auto">
          <a:xfrm>
            <a:off x="1547813" y="6056313"/>
            <a:ext cx="82747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kumimoji="0" lang="en-US" sz="2000" dirty="0">
                <a:solidFill>
                  <a:schemeClr val="tx2">
                    <a:lumMod val="40000"/>
                    <a:lumOff val="60000"/>
                  </a:schemeClr>
                </a:solidFill>
                <a:cs typeface="Arial" charset="0"/>
              </a:rPr>
              <a:t>Andy</a:t>
            </a:r>
            <a:endParaRPr kumimoji="0" lang="en-US" sz="1200" noProof="1">
              <a:solidFill>
                <a:schemeClr val="tx2">
                  <a:lumMod val="40000"/>
                  <a:lumOff val="60000"/>
                </a:schemeClr>
              </a:solidFill>
              <a:cs typeface="Arial" charset="0"/>
            </a:endParaRPr>
          </a:p>
        </p:txBody>
      </p:sp>
      <p:sp>
        <p:nvSpPr>
          <p:cNvPr id="18" name="Text Box 21"/>
          <p:cNvSpPr txBox="1">
            <a:spLocks noChangeArrowheads="1"/>
          </p:cNvSpPr>
          <p:nvPr/>
        </p:nvSpPr>
        <p:spPr bwMode="auto">
          <a:xfrm>
            <a:off x="7235825" y="5765194"/>
            <a:ext cx="98456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kumimoji="0" lang="en-US" sz="2000" dirty="0">
                <a:solidFill>
                  <a:schemeClr val="tx2">
                    <a:lumMod val="40000"/>
                    <a:lumOff val="60000"/>
                  </a:schemeClr>
                </a:solidFill>
                <a:cs typeface="Arial" charset="0"/>
              </a:rPr>
              <a:t>Bobby</a:t>
            </a:r>
            <a:endParaRPr kumimoji="0" lang="en-US" sz="1200" noProof="1">
              <a:solidFill>
                <a:schemeClr val="tx2">
                  <a:lumMod val="40000"/>
                  <a:lumOff val="60000"/>
                </a:schemeClr>
              </a:solidFill>
              <a:cs typeface="Arial" charset="0"/>
            </a:endParaRPr>
          </a:p>
        </p:txBody>
      </p:sp>
      <p:pic>
        <p:nvPicPr>
          <p:cNvPr id="19" name="Picture 8" descr="http://animalcrazekids.com/images/lock-security-icon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0758" y="3123506"/>
            <a:ext cx="640655" cy="6406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 Box 25"/>
          <p:cNvSpPr txBox="1">
            <a:spLocks noChangeArrowheads="1"/>
          </p:cNvSpPr>
          <p:nvPr/>
        </p:nvSpPr>
        <p:spPr bwMode="auto">
          <a:xfrm>
            <a:off x="5690617" y="4877832"/>
            <a:ext cx="153409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kumimoji="0" lang="en-US" sz="1800" dirty="0" smtClean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(Local Edit)</a:t>
            </a:r>
            <a:endParaRPr kumimoji="0" lang="bg-BG" sz="1800" dirty="0">
              <a:solidFill>
                <a:schemeClr val="tx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MCj0411476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5913" y="4941888"/>
            <a:ext cx="1524000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192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The Lock-Modify-Unlock</a:t>
            </a:r>
            <a:r>
              <a:rPr lang="bg-BG" sz="3600" dirty="0" smtClean="0"/>
              <a:t> </a:t>
            </a:r>
            <a:r>
              <a:rPr lang="en-US" sz="3600" dirty="0" smtClean="0"/>
              <a:t>Model </a:t>
            </a:r>
            <a:r>
              <a:rPr lang="bg-BG" sz="3600" dirty="0" smtClean="0"/>
              <a:t>(6)</a:t>
            </a:r>
            <a:endParaRPr lang="en-US" sz="3600" dirty="0" smtClean="0"/>
          </a:p>
        </p:txBody>
      </p:sp>
      <p:sp>
        <p:nvSpPr>
          <p:cNvPr id="721924" name="AutoShape 4"/>
          <p:cNvSpPr>
            <a:spLocks noChangeArrowheads="1"/>
          </p:cNvSpPr>
          <p:nvPr/>
        </p:nvSpPr>
        <p:spPr bwMode="auto">
          <a:xfrm>
            <a:off x="4405313" y="1741488"/>
            <a:ext cx="1524000" cy="1447800"/>
          </a:xfrm>
          <a:prstGeom prst="can">
            <a:avLst>
              <a:gd name="adj" fmla="val 25000"/>
            </a:avLst>
          </a:prstGeom>
          <a:solidFill>
            <a:schemeClr val="bg1"/>
          </a:solidFill>
          <a:ln w="9525">
            <a:solidFill>
              <a:schemeClr val="tx2">
                <a:lumMod val="20000"/>
                <a:lumOff val="80000"/>
              </a:schemeClr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lnSpc>
                <a:spcPct val="100000"/>
              </a:lnSpc>
              <a:defRPr/>
            </a:pPr>
            <a:r>
              <a:rPr kumimoji="0" lang="en-US" sz="1800" dirty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Repository</a:t>
            </a:r>
            <a:endParaRPr kumimoji="0" lang="bg-BG" sz="1800" dirty="0">
              <a:solidFill>
                <a:schemeClr val="tx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  <a:p>
            <a:pPr algn="ctr" eaLnBrk="1" hangingPunct="1">
              <a:lnSpc>
                <a:spcPct val="100000"/>
              </a:lnSpc>
              <a:defRPr/>
            </a:pPr>
            <a:endParaRPr kumimoji="0" lang="bg-BG" sz="1800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cs typeface="Arial" charset="0"/>
            </a:endParaRPr>
          </a:p>
          <a:p>
            <a:pPr algn="ctr" eaLnBrk="1" hangingPunct="1">
              <a:lnSpc>
                <a:spcPct val="100000"/>
              </a:lnSpc>
              <a:defRPr/>
            </a:pPr>
            <a:endParaRPr kumimoji="0" lang="bg-BG" sz="1800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cs typeface="Arial" charset="0"/>
            </a:endParaRPr>
          </a:p>
        </p:txBody>
      </p:sp>
      <p:pic>
        <p:nvPicPr>
          <p:cNvPr id="36869" name="Picture 5" descr="BD18200_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2492375"/>
            <a:ext cx="9144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0" name="Picture 6" descr="BD18200_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5113" y="4418013"/>
            <a:ext cx="9144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1927" name="Text Box 7"/>
          <p:cNvSpPr txBox="1">
            <a:spLocks noChangeArrowheads="1"/>
          </p:cNvSpPr>
          <p:nvPr/>
        </p:nvSpPr>
        <p:spPr bwMode="auto">
          <a:xfrm>
            <a:off x="2843213" y="4508500"/>
            <a:ext cx="76174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US" sz="1800" dirty="0">
                <a:solidFill>
                  <a:schemeClr val="bg1"/>
                </a:solidFill>
                <a:cs typeface="Arial" charset="0"/>
              </a:rPr>
              <a:t>Andy</a:t>
            </a:r>
          </a:p>
        </p:txBody>
      </p:sp>
      <p:sp>
        <p:nvSpPr>
          <p:cNvPr id="721928" name="Text Box 8"/>
          <p:cNvSpPr txBox="1">
            <a:spLocks noChangeArrowheads="1"/>
          </p:cNvSpPr>
          <p:nvPr/>
        </p:nvSpPr>
        <p:spPr bwMode="auto">
          <a:xfrm>
            <a:off x="454026" y="1401763"/>
            <a:ext cx="3150934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0" indent="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5">
                  <a:lumMod val="40000"/>
                  <a:lumOff val="60000"/>
                </a:schemeClr>
              </a:buClr>
              <a:buSzPct val="70000"/>
              <a:buFont typeface="Wingdings 2" pitchFamily="18" charset="2"/>
              <a:buNone/>
              <a:tabLst>
                <a:tab pos="282575" algn="l"/>
              </a:tabLst>
              <a:defRPr sz="240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</a:lstStyle>
          <a:p>
            <a:r>
              <a:rPr lang="en-US" dirty="0"/>
              <a:t>Bobby </a:t>
            </a:r>
            <a:r>
              <a:rPr lang="en-US" dirty="0" smtClean="0"/>
              <a:t>finishes, commits </a:t>
            </a:r>
            <a:r>
              <a:rPr lang="en-US" dirty="0"/>
              <a:t>her </a:t>
            </a:r>
            <a:r>
              <a:rPr lang="en-US" dirty="0" smtClean="0"/>
              <a:t>changes and unlocks the file.</a:t>
            </a:r>
            <a:endParaRPr lang="bg-BG" dirty="0"/>
          </a:p>
        </p:txBody>
      </p:sp>
      <p:pic>
        <p:nvPicPr>
          <p:cNvPr id="36873" name="Picture 11" descr="MCj03871500000[1]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4713" y="4256088"/>
            <a:ext cx="1524000" cy="1524000"/>
          </a:xfrm>
          <a:prstGeom prst="roundRect">
            <a:avLst>
              <a:gd name="adj" fmla="val 7316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874" name="Picture 12" descr="BD18200_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3644900"/>
            <a:ext cx="9144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6875" name="AutoShape 13"/>
          <p:cNvCxnSpPr>
            <a:cxnSpLocks noChangeShapeType="1"/>
            <a:stCxn id="36869" idx="2"/>
            <a:endCxn id="36874" idx="0"/>
          </p:cNvCxnSpPr>
          <p:nvPr/>
        </p:nvCxnSpPr>
        <p:spPr bwMode="auto">
          <a:xfrm rot="5400000" flipH="1" flipV="1">
            <a:off x="6184106" y="2705894"/>
            <a:ext cx="66675" cy="1944688"/>
          </a:xfrm>
          <a:prstGeom prst="curvedConnector5">
            <a:avLst>
              <a:gd name="adj1" fmla="val -342856"/>
              <a:gd name="adj2" fmla="val 50042"/>
              <a:gd name="adj3" fmla="val 442856"/>
            </a:avLst>
          </a:prstGeom>
          <a:noFill/>
          <a:ln w="9525">
            <a:solidFill>
              <a:schemeClr val="tx2">
                <a:lumMod val="20000"/>
                <a:lumOff val="80000"/>
              </a:schemeClr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21934" name="Text Box 14"/>
          <p:cNvSpPr txBox="1">
            <a:spLocks noChangeArrowheads="1"/>
          </p:cNvSpPr>
          <p:nvPr/>
        </p:nvSpPr>
        <p:spPr bwMode="auto">
          <a:xfrm>
            <a:off x="6169496" y="2996952"/>
            <a:ext cx="1066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kumimoji="0" lang="en-US" sz="1800" dirty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Commit</a:t>
            </a:r>
            <a:endParaRPr kumimoji="0" lang="bg-BG" sz="1800" dirty="0">
              <a:solidFill>
                <a:schemeClr val="tx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</p:txBody>
      </p:sp>
      <p:sp>
        <p:nvSpPr>
          <p:cNvPr id="721937" name="Text Box 17"/>
          <p:cNvSpPr txBox="1">
            <a:spLocks noChangeArrowheads="1"/>
          </p:cNvSpPr>
          <p:nvPr/>
        </p:nvSpPr>
        <p:spPr bwMode="auto">
          <a:xfrm>
            <a:off x="4787900" y="2565400"/>
            <a:ext cx="90281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US" sz="1800" dirty="0">
                <a:solidFill>
                  <a:schemeClr val="bg1"/>
                </a:solidFill>
                <a:cs typeface="Arial" charset="0"/>
              </a:rPr>
              <a:t>Andy</a:t>
            </a:r>
            <a:endParaRPr kumimoji="0" lang="bg-BG" sz="1800" dirty="0">
              <a:solidFill>
                <a:schemeClr val="bg1"/>
              </a:solidFill>
              <a:cs typeface="Arial" charset="0"/>
            </a:endParaRPr>
          </a:p>
          <a:p>
            <a:pPr algn="ctr" eaLnBrk="1" hangingPunct="1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US" sz="1800" dirty="0">
                <a:solidFill>
                  <a:schemeClr val="bg1"/>
                </a:solidFill>
                <a:cs typeface="Arial" charset="0"/>
              </a:rPr>
              <a:t>Bobby</a:t>
            </a:r>
          </a:p>
        </p:txBody>
      </p:sp>
      <p:sp>
        <p:nvSpPr>
          <p:cNvPr id="721938" name="Text Box 18"/>
          <p:cNvSpPr txBox="1">
            <a:spLocks noChangeArrowheads="1"/>
          </p:cNvSpPr>
          <p:nvPr/>
        </p:nvSpPr>
        <p:spPr bwMode="auto">
          <a:xfrm>
            <a:off x="6732588" y="3716338"/>
            <a:ext cx="90281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US" sz="1800" dirty="0">
                <a:solidFill>
                  <a:schemeClr val="bg1"/>
                </a:solidFill>
                <a:cs typeface="Arial" charset="0"/>
              </a:rPr>
              <a:t>Andy</a:t>
            </a:r>
          </a:p>
          <a:p>
            <a:pPr algn="ctr" eaLnBrk="1" hangingPunct="1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US" sz="1800" dirty="0">
                <a:solidFill>
                  <a:schemeClr val="bg1"/>
                </a:solidFill>
                <a:cs typeface="Arial" charset="0"/>
              </a:rPr>
              <a:t>Bobby</a:t>
            </a:r>
          </a:p>
        </p:txBody>
      </p:sp>
      <p:sp>
        <p:nvSpPr>
          <p:cNvPr id="17" name="Text Box 20"/>
          <p:cNvSpPr txBox="1">
            <a:spLocks noChangeArrowheads="1"/>
          </p:cNvSpPr>
          <p:nvPr/>
        </p:nvSpPr>
        <p:spPr bwMode="auto">
          <a:xfrm>
            <a:off x="1547813" y="6056313"/>
            <a:ext cx="82747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kumimoji="0" lang="en-US" sz="2000" dirty="0">
                <a:solidFill>
                  <a:schemeClr val="tx2">
                    <a:lumMod val="40000"/>
                    <a:lumOff val="60000"/>
                  </a:schemeClr>
                </a:solidFill>
                <a:cs typeface="Arial" charset="0"/>
              </a:rPr>
              <a:t>Andy</a:t>
            </a:r>
            <a:endParaRPr kumimoji="0" lang="en-US" sz="1200" noProof="1">
              <a:solidFill>
                <a:schemeClr val="tx2">
                  <a:lumMod val="40000"/>
                  <a:lumOff val="60000"/>
                </a:schemeClr>
              </a:solidFill>
              <a:cs typeface="Arial" charset="0"/>
            </a:endParaRPr>
          </a:p>
        </p:txBody>
      </p:sp>
      <p:sp>
        <p:nvSpPr>
          <p:cNvPr id="18" name="Text Box 21"/>
          <p:cNvSpPr txBox="1">
            <a:spLocks noChangeArrowheads="1"/>
          </p:cNvSpPr>
          <p:nvPr/>
        </p:nvSpPr>
        <p:spPr bwMode="auto">
          <a:xfrm>
            <a:off x="7235825" y="5765194"/>
            <a:ext cx="98456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kumimoji="0" lang="en-US" sz="2000" dirty="0">
                <a:solidFill>
                  <a:schemeClr val="tx2">
                    <a:lumMod val="40000"/>
                    <a:lumOff val="60000"/>
                  </a:schemeClr>
                </a:solidFill>
                <a:cs typeface="Arial" charset="0"/>
              </a:rPr>
              <a:t>Bobby</a:t>
            </a:r>
            <a:endParaRPr kumimoji="0" lang="en-US" sz="1200" noProof="1">
              <a:solidFill>
                <a:schemeClr val="tx2">
                  <a:lumMod val="40000"/>
                  <a:lumOff val="60000"/>
                </a:schemeClr>
              </a:solidFill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MCj0411476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5913" y="4941888"/>
            <a:ext cx="1524000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397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The Lock-Modify-Unlock</a:t>
            </a:r>
            <a:r>
              <a:rPr lang="bg-BG" sz="3600" dirty="0" smtClean="0"/>
              <a:t> </a:t>
            </a:r>
            <a:r>
              <a:rPr lang="en-US" sz="3600" dirty="0" smtClean="0"/>
              <a:t>Model </a:t>
            </a:r>
            <a:r>
              <a:rPr lang="bg-BG" sz="3600" dirty="0" smtClean="0"/>
              <a:t>(7)</a:t>
            </a:r>
            <a:endParaRPr lang="en-US" sz="3600" dirty="0" smtClean="0"/>
          </a:p>
        </p:txBody>
      </p:sp>
      <p:sp>
        <p:nvSpPr>
          <p:cNvPr id="723972" name="AutoShape 4"/>
          <p:cNvSpPr>
            <a:spLocks noChangeArrowheads="1"/>
          </p:cNvSpPr>
          <p:nvPr/>
        </p:nvSpPr>
        <p:spPr bwMode="auto">
          <a:xfrm>
            <a:off x="4405313" y="1741488"/>
            <a:ext cx="1524000" cy="1447800"/>
          </a:xfrm>
          <a:prstGeom prst="can">
            <a:avLst>
              <a:gd name="adj" fmla="val 25000"/>
            </a:avLst>
          </a:prstGeom>
          <a:solidFill>
            <a:schemeClr val="bg1"/>
          </a:solidFill>
          <a:ln w="9525">
            <a:solidFill>
              <a:schemeClr val="tx2">
                <a:lumMod val="20000"/>
                <a:lumOff val="80000"/>
              </a:schemeClr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lnSpc>
                <a:spcPct val="100000"/>
              </a:lnSpc>
              <a:defRPr/>
            </a:pPr>
            <a:r>
              <a:rPr kumimoji="0" lang="en-US" sz="1800" dirty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Repository</a:t>
            </a:r>
            <a:endParaRPr kumimoji="0" lang="bg-BG" sz="1800" dirty="0">
              <a:solidFill>
                <a:schemeClr val="tx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  <a:p>
            <a:pPr algn="ctr" eaLnBrk="1" hangingPunct="1">
              <a:lnSpc>
                <a:spcPct val="100000"/>
              </a:lnSpc>
              <a:defRPr/>
            </a:pPr>
            <a:endParaRPr kumimoji="0" lang="bg-BG" sz="1800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cs typeface="Arial" charset="0"/>
            </a:endParaRPr>
          </a:p>
          <a:p>
            <a:pPr algn="ctr" eaLnBrk="1" hangingPunct="1">
              <a:lnSpc>
                <a:spcPct val="100000"/>
              </a:lnSpc>
              <a:defRPr/>
            </a:pPr>
            <a:endParaRPr kumimoji="0" lang="bg-BG" sz="1800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cs typeface="Arial" charset="0"/>
            </a:endParaRPr>
          </a:p>
        </p:txBody>
      </p:sp>
      <p:pic>
        <p:nvPicPr>
          <p:cNvPr id="37893" name="Picture 5" descr="BD18200_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2492375"/>
            <a:ext cx="9144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4" name="Picture 6" descr="BD18200_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4437063"/>
            <a:ext cx="9144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3975" name="Text Box 7"/>
          <p:cNvSpPr txBox="1">
            <a:spLocks noChangeArrowheads="1"/>
          </p:cNvSpPr>
          <p:nvPr/>
        </p:nvSpPr>
        <p:spPr bwMode="auto">
          <a:xfrm>
            <a:off x="2843213" y="4508500"/>
            <a:ext cx="90281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US" sz="1800" dirty="0">
                <a:solidFill>
                  <a:schemeClr val="bg1"/>
                </a:solidFill>
                <a:cs typeface="Arial" charset="0"/>
              </a:rPr>
              <a:t>Andy</a:t>
            </a:r>
            <a:endParaRPr kumimoji="0" lang="bg-BG" sz="1800" dirty="0">
              <a:solidFill>
                <a:schemeClr val="bg1"/>
              </a:solidFill>
              <a:cs typeface="Arial" charset="0"/>
            </a:endParaRPr>
          </a:p>
          <a:p>
            <a:pPr algn="ctr" eaLnBrk="1" hangingPunct="1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US" sz="1800" dirty="0">
                <a:solidFill>
                  <a:schemeClr val="bg1"/>
                </a:solidFill>
                <a:cs typeface="Arial" charset="0"/>
              </a:rPr>
              <a:t>Bobby</a:t>
            </a:r>
          </a:p>
        </p:txBody>
      </p:sp>
      <p:sp>
        <p:nvSpPr>
          <p:cNvPr id="723976" name="Text Box 8"/>
          <p:cNvSpPr txBox="1">
            <a:spLocks noChangeArrowheads="1"/>
          </p:cNvSpPr>
          <p:nvPr/>
        </p:nvSpPr>
        <p:spPr bwMode="auto">
          <a:xfrm>
            <a:off x="454025" y="1401763"/>
            <a:ext cx="3470275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indent="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5">
                  <a:lumMod val="40000"/>
                  <a:lumOff val="60000"/>
                </a:schemeClr>
              </a:buClr>
              <a:buSzPct val="70000"/>
              <a:buFont typeface="Wingdings 2" pitchFamily="18" charset="2"/>
              <a:buNone/>
              <a:tabLst>
                <a:tab pos="282575" algn="l"/>
              </a:tabLst>
              <a:defRPr sz="240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</a:lstStyle>
          <a:p>
            <a:r>
              <a:rPr lang="en-US" dirty="0"/>
              <a:t>Andy updates the changes from the repository.</a:t>
            </a:r>
            <a:endParaRPr lang="bg-BG" dirty="0"/>
          </a:p>
        </p:txBody>
      </p:sp>
      <p:pic>
        <p:nvPicPr>
          <p:cNvPr id="37897" name="Picture 9" descr="MCj03871500000[1]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4713" y="4256088"/>
            <a:ext cx="1524000" cy="1524000"/>
          </a:xfrm>
          <a:prstGeom prst="roundRect">
            <a:avLst>
              <a:gd name="adj" fmla="val 7316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898" name="Picture 10" descr="BD18200_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3644900"/>
            <a:ext cx="9144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3983" name="Text Box 15"/>
          <p:cNvSpPr txBox="1">
            <a:spLocks noChangeArrowheads="1"/>
          </p:cNvSpPr>
          <p:nvPr/>
        </p:nvSpPr>
        <p:spPr bwMode="auto">
          <a:xfrm>
            <a:off x="4787900" y="2565400"/>
            <a:ext cx="90281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US" sz="1800" dirty="0">
                <a:solidFill>
                  <a:schemeClr val="bg1"/>
                </a:solidFill>
                <a:cs typeface="Arial" charset="0"/>
              </a:rPr>
              <a:t>Andy</a:t>
            </a:r>
            <a:endParaRPr kumimoji="0" lang="bg-BG" sz="1800" dirty="0">
              <a:solidFill>
                <a:schemeClr val="bg1"/>
              </a:solidFill>
              <a:cs typeface="Arial" charset="0"/>
            </a:endParaRPr>
          </a:p>
          <a:p>
            <a:pPr algn="ctr" eaLnBrk="1" hangingPunct="1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US" sz="1800" dirty="0">
                <a:solidFill>
                  <a:schemeClr val="bg1"/>
                </a:solidFill>
                <a:cs typeface="Arial" charset="0"/>
              </a:rPr>
              <a:t>Bobby</a:t>
            </a:r>
          </a:p>
        </p:txBody>
      </p:sp>
      <p:sp>
        <p:nvSpPr>
          <p:cNvPr id="723984" name="Text Box 16"/>
          <p:cNvSpPr txBox="1">
            <a:spLocks noChangeArrowheads="1"/>
          </p:cNvSpPr>
          <p:nvPr/>
        </p:nvSpPr>
        <p:spPr bwMode="auto">
          <a:xfrm>
            <a:off x="6732588" y="3716338"/>
            <a:ext cx="90281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US" sz="1800" dirty="0">
                <a:solidFill>
                  <a:schemeClr val="bg1"/>
                </a:solidFill>
                <a:cs typeface="Arial" charset="0"/>
              </a:rPr>
              <a:t>Andy</a:t>
            </a:r>
          </a:p>
          <a:p>
            <a:pPr algn="ctr" eaLnBrk="1" hangingPunct="1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US" sz="1800" dirty="0">
                <a:solidFill>
                  <a:schemeClr val="bg1"/>
                </a:solidFill>
                <a:cs typeface="Arial" charset="0"/>
              </a:rPr>
              <a:t>Bobby</a:t>
            </a:r>
          </a:p>
        </p:txBody>
      </p:sp>
      <p:cxnSp>
        <p:nvCxnSpPr>
          <p:cNvPr id="37903" name="AutoShape 17"/>
          <p:cNvCxnSpPr>
            <a:cxnSpLocks noChangeShapeType="1"/>
          </p:cNvCxnSpPr>
          <p:nvPr/>
        </p:nvCxnSpPr>
        <p:spPr bwMode="auto">
          <a:xfrm rot="5400000">
            <a:off x="3867150" y="3117851"/>
            <a:ext cx="695325" cy="1905000"/>
          </a:xfrm>
          <a:prstGeom prst="curvedConnector3">
            <a:avLst>
              <a:gd name="adj1" fmla="val 50000"/>
            </a:avLst>
          </a:prstGeom>
          <a:noFill/>
          <a:ln w="9525">
            <a:solidFill>
              <a:schemeClr val="tx2">
                <a:lumMod val="20000"/>
                <a:lumOff val="80000"/>
              </a:scheme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23986" name="Text Box 18"/>
          <p:cNvSpPr txBox="1">
            <a:spLocks noChangeArrowheads="1"/>
          </p:cNvSpPr>
          <p:nvPr/>
        </p:nvSpPr>
        <p:spPr bwMode="auto">
          <a:xfrm>
            <a:off x="3635375" y="3645024"/>
            <a:ext cx="1066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kumimoji="0" lang="en-US" sz="1800" dirty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Update</a:t>
            </a:r>
            <a:endParaRPr kumimoji="0" lang="bg-BG" sz="1800" dirty="0">
              <a:solidFill>
                <a:schemeClr val="tx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</p:txBody>
      </p:sp>
      <p:sp>
        <p:nvSpPr>
          <p:cNvPr id="17" name="Text Box 20"/>
          <p:cNvSpPr txBox="1">
            <a:spLocks noChangeArrowheads="1"/>
          </p:cNvSpPr>
          <p:nvPr/>
        </p:nvSpPr>
        <p:spPr bwMode="auto">
          <a:xfrm>
            <a:off x="1547813" y="6056313"/>
            <a:ext cx="82747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kumimoji="0" lang="en-US" sz="2000" dirty="0">
                <a:solidFill>
                  <a:schemeClr val="tx2">
                    <a:lumMod val="40000"/>
                    <a:lumOff val="60000"/>
                  </a:schemeClr>
                </a:solidFill>
                <a:cs typeface="Arial" charset="0"/>
              </a:rPr>
              <a:t>Andy</a:t>
            </a:r>
            <a:endParaRPr kumimoji="0" lang="en-US" sz="1200" noProof="1">
              <a:solidFill>
                <a:schemeClr val="tx2">
                  <a:lumMod val="40000"/>
                  <a:lumOff val="60000"/>
                </a:schemeClr>
              </a:solidFill>
              <a:cs typeface="Arial" charset="0"/>
            </a:endParaRPr>
          </a:p>
        </p:txBody>
      </p:sp>
      <p:sp>
        <p:nvSpPr>
          <p:cNvPr id="18" name="Text Box 21"/>
          <p:cNvSpPr txBox="1">
            <a:spLocks noChangeArrowheads="1"/>
          </p:cNvSpPr>
          <p:nvPr/>
        </p:nvSpPr>
        <p:spPr bwMode="auto">
          <a:xfrm>
            <a:off x="7235825" y="5765194"/>
            <a:ext cx="98456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kumimoji="0" lang="en-US" sz="2000" dirty="0">
                <a:solidFill>
                  <a:schemeClr val="tx2">
                    <a:lumMod val="40000"/>
                    <a:lumOff val="60000"/>
                  </a:schemeClr>
                </a:solidFill>
                <a:cs typeface="Arial" charset="0"/>
              </a:rPr>
              <a:t>Bobby</a:t>
            </a:r>
            <a:endParaRPr kumimoji="0" lang="en-US" sz="1200" noProof="1">
              <a:solidFill>
                <a:schemeClr val="tx2">
                  <a:lumMod val="40000"/>
                  <a:lumOff val="60000"/>
                </a:schemeClr>
              </a:solidFill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3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67265" y="622834"/>
            <a:ext cx="6264124" cy="2343150"/>
          </a:xfrm>
        </p:spPr>
        <p:txBody>
          <a:bodyPr/>
          <a:lstStyle/>
          <a:p>
            <a:pPr>
              <a:defRPr/>
            </a:pPr>
            <a:r>
              <a:rPr lang="en-US" sz="5400" dirty="0" smtClean="0"/>
              <a:t>The</a:t>
            </a:r>
            <a:r>
              <a:rPr lang="bg-BG" sz="5400" dirty="0" smtClean="0"/>
              <a:t/>
            </a:r>
            <a:br>
              <a:rPr lang="bg-BG" sz="5400" dirty="0" smtClean="0"/>
            </a:br>
            <a:r>
              <a:rPr lang="bg-BG" sz="5400" dirty="0" smtClean="0"/>
              <a:t>"Copy-Modify-Merge"</a:t>
            </a:r>
            <a:r>
              <a:rPr lang="en-US" sz="5400" dirty="0" smtClean="0"/>
              <a:t> Model</a:t>
            </a:r>
            <a:endParaRPr lang="bg-BG" sz="5400" dirty="0" smtClean="0"/>
          </a:p>
        </p:txBody>
      </p:sp>
      <p:pic>
        <p:nvPicPr>
          <p:cNvPr id="5122" name="Picture 2" descr="ImageFigure 5Workflow in a VCS utilizing optimistic versioni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8394" y="3094578"/>
            <a:ext cx="4615854" cy="3214742"/>
          </a:xfrm>
          <a:prstGeom prst="roundRect">
            <a:avLst>
              <a:gd name="adj" fmla="val 3530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MCj0411476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5913" y="4941888"/>
            <a:ext cx="1524000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168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The Copy-Modify-Merge</a:t>
            </a:r>
            <a:r>
              <a:rPr lang="bg-BG" sz="3600" dirty="0" smtClean="0"/>
              <a:t> </a:t>
            </a:r>
            <a:r>
              <a:rPr lang="en-US" sz="3600" dirty="0" smtClean="0"/>
              <a:t>Model </a:t>
            </a:r>
            <a:r>
              <a:rPr lang="bg-BG" sz="3600" dirty="0" smtClean="0"/>
              <a:t>(1)</a:t>
            </a:r>
            <a:endParaRPr lang="en-US" sz="3600" dirty="0" smtClean="0"/>
          </a:p>
        </p:txBody>
      </p:sp>
      <p:sp>
        <p:nvSpPr>
          <p:cNvPr id="711684" name="AutoShape 4"/>
          <p:cNvSpPr>
            <a:spLocks noChangeArrowheads="1"/>
          </p:cNvSpPr>
          <p:nvPr/>
        </p:nvSpPr>
        <p:spPr bwMode="auto">
          <a:xfrm>
            <a:off x="4405313" y="1741488"/>
            <a:ext cx="1524000" cy="1447800"/>
          </a:xfrm>
          <a:prstGeom prst="can">
            <a:avLst>
              <a:gd name="adj" fmla="val 25000"/>
            </a:avLst>
          </a:prstGeom>
          <a:solidFill>
            <a:schemeClr val="bg1"/>
          </a:solidFill>
          <a:ln w="9525">
            <a:solidFill>
              <a:schemeClr val="tx2">
                <a:lumMod val="20000"/>
                <a:lumOff val="80000"/>
              </a:schemeClr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lnSpc>
                <a:spcPct val="100000"/>
              </a:lnSpc>
              <a:defRPr/>
            </a:pPr>
            <a:r>
              <a:rPr kumimoji="0" lang="en-US" sz="1800" dirty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Repository</a:t>
            </a:r>
            <a:endParaRPr kumimoji="0" lang="bg-BG" sz="1800" dirty="0">
              <a:solidFill>
                <a:schemeClr val="tx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  <a:p>
            <a:pPr algn="ctr" eaLnBrk="1" hangingPunct="1">
              <a:lnSpc>
                <a:spcPct val="100000"/>
              </a:lnSpc>
              <a:defRPr/>
            </a:pPr>
            <a:endParaRPr kumimoji="0" lang="bg-BG" sz="1800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cs typeface="Arial" charset="0"/>
            </a:endParaRPr>
          </a:p>
          <a:p>
            <a:pPr algn="ctr" eaLnBrk="1" hangingPunct="1">
              <a:lnSpc>
                <a:spcPct val="100000"/>
              </a:lnSpc>
              <a:defRPr/>
            </a:pPr>
            <a:endParaRPr kumimoji="0" lang="bg-BG" sz="1800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cs typeface="Arial" charset="0"/>
            </a:endParaRPr>
          </a:p>
        </p:txBody>
      </p:sp>
      <p:grpSp>
        <p:nvGrpSpPr>
          <p:cNvPr id="39941" name="Group 5"/>
          <p:cNvGrpSpPr>
            <a:grpSpLocks/>
          </p:cNvGrpSpPr>
          <p:nvPr/>
        </p:nvGrpSpPr>
        <p:grpSpPr bwMode="auto">
          <a:xfrm>
            <a:off x="4710113" y="2503488"/>
            <a:ext cx="914400" cy="1219200"/>
            <a:chOff x="2400" y="1488"/>
            <a:chExt cx="576" cy="768"/>
          </a:xfrm>
        </p:grpSpPr>
        <p:pic>
          <p:nvPicPr>
            <p:cNvPr id="39956" name="Picture 6" descr="BD18200_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0" y="1488"/>
              <a:ext cx="576" cy="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1687" name="Text Box 7"/>
            <p:cNvSpPr txBox="1">
              <a:spLocks noChangeArrowheads="1"/>
            </p:cNvSpPr>
            <p:nvPr/>
          </p:nvSpPr>
          <p:spPr bwMode="auto">
            <a:xfrm>
              <a:off x="2544" y="1632"/>
              <a:ext cx="22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1" hangingPunct="1">
                <a:lnSpc>
                  <a:spcPct val="100000"/>
                </a:lnSpc>
                <a:spcBef>
                  <a:spcPts val="0"/>
                </a:spcBef>
                <a:defRPr/>
              </a:pPr>
              <a:r>
                <a:rPr kumimoji="0" lang="en-US" sz="1800" dirty="0">
                  <a:solidFill>
                    <a:schemeClr val="bg1"/>
                  </a:solidFill>
                  <a:cs typeface="Arial" charset="0"/>
                </a:rPr>
                <a:t>A</a:t>
              </a:r>
            </a:p>
          </p:txBody>
        </p:sp>
      </p:grpSp>
      <p:grpSp>
        <p:nvGrpSpPr>
          <p:cNvPr id="39942" name="Group 8"/>
          <p:cNvGrpSpPr>
            <a:grpSpLocks/>
          </p:cNvGrpSpPr>
          <p:nvPr/>
        </p:nvGrpSpPr>
        <p:grpSpPr bwMode="auto">
          <a:xfrm>
            <a:off x="2805113" y="4418013"/>
            <a:ext cx="969962" cy="1219200"/>
            <a:chOff x="2400" y="1488"/>
            <a:chExt cx="576" cy="768"/>
          </a:xfrm>
        </p:grpSpPr>
        <p:pic>
          <p:nvPicPr>
            <p:cNvPr id="39954" name="Picture 9" descr="BD18200_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0" y="1488"/>
              <a:ext cx="576" cy="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1690" name="Text Box 10"/>
            <p:cNvSpPr txBox="1">
              <a:spLocks noChangeArrowheads="1"/>
            </p:cNvSpPr>
            <p:nvPr/>
          </p:nvSpPr>
          <p:spPr bwMode="auto">
            <a:xfrm>
              <a:off x="2536" y="1632"/>
              <a:ext cx="20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1" hangingPunct="1">
                <a:lnSpc>
                  <a:spcPct val="100000"/>
                </a:lnSpc>
                <a:spcBef>
                  <a:spcPts val="0"/>
                </a:spcBef>
                <a:defRPr/>
              </a:pPr>
              <a:r>
                <a:rPr kumimoji="0" lang="en-US" sz="1800" dirty="0">
                  <a:solidFill>
                    <a:schemeClr val="bg1"/>
                  </a:solidFill>
                  <a:cs typeface="Arial" charset="0"/>
                </a:rPr>
                <a:t>A</a:t>
              </a:r>
            </a:p>
          </p:txBody>
        </p:sp>
      </p:grpSp>
      <p:sp>
        <p:nvSpPr>
          <p:cNvPr id="711691" name="Text Box 11"/>
          <p:cNvSpPr txBox="1">
            <a:spLocks noChangeArrowheads="1"/>
          </p:cNvSpPr>
          <p:nvPr/>
        </p:nvSpPr>
        <p:spPr bwMode="auto">
          <a:xfrm>
            <a:off x="454025" y="1401763"/>
            <a:ext cx="2836069" cy="2092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0" indent="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5">
                  <a:lumMod val="40000"/>
                  <a:lumOff val="60000"/>
                </a:schemeClr>
              </a:buClr>
              <a:buSzPct val="70000"/>
              <a:buFont typeface="Wingdings 2" pitchFamily="18" charset="2"/>
              <a:buNone/>
              <a:tabLst>
                <a:tab pos="282575" algn="l"/>
              </a:tabLst>
              <a:defRPr sz="240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</a:lstStyle>
          <a:p>
            <a:r>
              <a:rPr lang="en-US" dirty="0"/>
              <a:t>Andy and Bobby check-out the file A.</a:t>
            </a:r>
            <a:endParaRPr lang="bg-BG" dirty="0"/>
          </a:p>
          <a:p>
            <a:r>
              <a:rPr lang="en-US" dirty="0"/>
              <a:t>The check-out is done without locking.</a:t>
            </a:r>
            <a:endParaRPr lang="bg-BG" dirty="0"/>
          </a:p>
        </p:txBody>
      </p:sp>
      <p:cxnSp>
        <p:nvCxnSpPr>
          <p:cNvPr id="39944" name="AutoShape 12"/>
          <p:cNvCxnSpPr>
            <a:cxnSpLocks noChangeShapeType="1"/>
            <a:stCxn id="39956" idx="2"/>
            <a:endCxn id="39954" idx="0"/>
          </p:cNvCxnSpPr>
          <p:nvPr/>
        </p:nvCxnSpPr>
        <p:spPr bwMode="auto">
          <a:xfrm rot="5400000">
            <a:off x="3867150" y="3117851"/>
            <a:ext cx="695325" cy="1905000"/>
          </a:xfrm>
          <a:prstGeom prst="curvedConnector3">
            <a:avLst>
              <a:gd name="adj1" fmla="val 50000"/>
            </a:avLst>
          </a:prstGeom>
          <a:noFill/>
          <a:ln w="9525">
            <a:solidFill>
              <a:schemeClr val="tx2">
                <a:lumMod val="20000"/>
                <a:lumOff val="80000"/>
              </a:scheme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9945" name="Picture 14" descr="MCj03871500000[1]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4713" y="4256088"/>
            <a:ext cx="1524000" cy="1524000"/>
          </a:xfrm>
          <a:prstGeom prst="roundRect">
            <a:avLst>
              <a:gd name="adj" fmla="val 7316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9946" name="Group 15"/>
          <p:cNvGrpSpPr>
            <a:grpSpLocks/>
          </p:cNvGrpSpPr>
          <p:nvPr/>
        </p:nvGrpSpPr>
        <p:grpSpPr bwMode="auto">
          <a:xfrm>
            <a:off x="6691313" y="3646488"/>
            <a:ext cx="914400" cy="1219200"/>
            <a:chOff x="2400" y="1488"/>
            <a:chExt cx="576" cy="768"/>
          </a:xfrm>
        </p:grpSpPr>
        <p:pic>
          <p:nvPicPr>
            <p:cNvPr id="39952" name="Picture 16" descr="BD18200_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0" y="1488"/>
              <a:ext cx="576" cy="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1697" name="Text Box 17"/>
            <p:cNvSpPr txBox="1">
              <a:spLocks noChangeArrowheads="1"/>
            </p:cNvSpPr>
            <p:nvPr/>
          </p:nvSpPr>
          <p:spPr bwMode="auto">
            <a:xfrm>
              <a:off x="2544" y="1632"/>
              <a:ext cx="22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1" hangingPunct="1">
                <a:lnSpc>
                  <a:spcPct val="100000"/>
                </a:lnSpc>
                <a:spcBef>
                  <a:spcPts val="0"/>
                </a:spcBef>
                <a:defRPr/>
              </a:pPr>
              <a:r>
                <a:rPr kumimoji="0" lang="en-US" sz="1800" dirty="0">
                  <a:solidFill>
                    <a:schemeClr val="bg1"/>
                  </a:solidFill>
                  <a:cs typeface="Arial" charset="0"/>
                </a:rPr>
                <a:t>A</a:t>
              </a:r>
            </a:p>
          </p:txBody>
        </p:sp>
      </p:grpSp>
      <p:cxnSp>
        <p:nvCxnSpPr>
          <p:cNvPr id="39947" name="AutoShape 18"/>
          <p:cNvCxnSpPr>
            <a:cxnSpLocks noChangeShapeType="1"/>
            <a:stCxn id="39956" idx="2"/>
            <a:endCxn id="39952" idx="0"/>
          </p:cNvCxnSpPr>
          <p:nvPr/>
        </p:nvCxnSpPr>
        <p:spPr bwMode="auto">
          <a:xfrm rot="5400000" flipH="1" flipV="1">
            <a:off x="6119813" y="2693988"/>
            <a:ext cx="76200" cy="1981200"/>
          </a:xfrm>
          <a:prstGeom prst="curvedConnector5">
            <a:avLst>
              <a:gd name="adj1" fmla="val -300000"/>
              <a:gd name="adj2" fmla="val 50000"/>
              <a:gd name="adj3" fmla="val 400000"/>
            </a:avLst>
          </a:prstGeom>
          <a:noFill/>
          <a:ln w="9525">
            <a:solidFill>
              <a:schemeClr val="tx2">
                <a:lumMod val="20000"/>
                <a:lumOff val="80000"/>
              </a:scheme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11705" name="Text Box 25"/>
          <p:cNvSpPr txBox="1">
            <a:spLocks noChangeArrowheads="1"/>
          </p:cNvSpPr>
          <p:nvPr/>
        </p:nvSpPr>
        <p:spPr bwMode="auto">
          <a:xfrm>
            <a:off x="3492500" y="3644900"/>
            <a:ext cx="14398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kumimoji="0" lang="en-US" sz="1800" dirty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Check-out</a:t>
            </a:r>
            <a:endParaRPr kumimoji="0" lang="bg-BG" sz="1800" dirty="0">
              <a:solidFill>
                <a:schemeClr val="tx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</p:txBody>
      </p:sp>
      <p:sp>
        <p:nvSpPr>
          <p:cNvPr id="711706" name="Text Box 26"/>
          <p:cNvSpPr txBox="1">
            <a:spLocks noChangeArrowheads="1"/>
          </p:cNvSpPr>
          <p:nvPr/>
        </p:nvSpPr>
        <p:spPr bwMode="auto">
          <a:xfrm>
            <a:off x="6012458" y="2996952"/>
            <a:ext cx="143986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kumimoji="0" lang="en-US" sz="1800" dirty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Check-out</a:t>
            </a:r>
            <a:endParaRPr kumimoji="0" lang="bg-BG" sz="1800" dirty="0">
              <a:solidFill>
                <a:schemeClr val="tx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</p:txBody>
      </p:sp>
      <p:sp>
        <p:nvSpPr>
          <p:cNvPr id="22" name="Text Box 20"/>
          <p:cNvSpPr txBox="1">
            <a:spLocks noChangeArrowheads="1"/>
          </p:cNvSpPr>
          <p:nvPr/>
        </p:nvSpPr>
        <p:spPr bwMode="auto">
          <a:xfrm>
            <a:off x="1547813" y="6056313"/>
            <a:ext cx="82747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kumimoji="0" lang="en-US" sz="2000" dirty="0">
                <a:solidFill>
                  <a:schemeClr val="tx2">
                    <a:lumMod val="40000"/>
                    <a:lumOff val="60000"/>
                  </a:schemeClr>
                </a:solidFill>
                <a:cs typeface="Arial" charset="0"/>
              </a:rPr>
              <a:t>Andy</a:t>
            </a:r>
            <a:endParaRPr kumimoji="0" lang="en-US" sz="1200" noProof="1">
              <a:solidFill>
                <a:schemeClr val="tx2">
                  <a:lumMod val="40000"/>
                  <a:lumOff val="60000"/>
                </a:schemeClr>
              </a:solidFill>
              <a:cs typeface="Arial" charset="0"/>
            </a:endParaRPr>
          </a:p>
        </p:txBody>
      </p:sp>
      <p:sp>
        <p:nvSpPr>
          <p:cNvPr id="23" name="Text Box 21"/>
          <p:cNvSpPr txBox="1">
            <a:spLocks noChangeArrowheads="1"/>
          </p:cNvSpPr>
          <p:nvPr/>
        </p:nvSpPr>
        <p:spPr bwMode="auto">
          <a:xfrm>
            <a:off x="7235825" y="5765194"/>
            <a:ext cx="98456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kumimoji="0" lang="en-US" sz="2000" dirty="0">
                <a:solidFill>
                  <a:schemeClr val="tx2">
                    <a:lumMod val="40000"/>
                    <a:lumOff val="60000"/>
                  </a:schemeClr>
                </a:solidFill>
                <a:cs typeface="Arial" charset="0"/>
              </a:rPr>
              <a:t>Bobby</a:t>
            </a:r>
            <a:endParaRPr kumimoji="0" lang="en-US" sz="1200" noProof="1">
              <a:solidFill>
                <a:schemeClr val="tx2">
                  <a:lumMod val="40000"/>
                  <a:lumOff val="60000"/>
                </a:schemeClr>
              </a:solidFill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The Copy-Modify-Merge</a:t>
            </a:r>
            <a:r>
              <a:rPr lang="bg-BG" sz="3600" dirty="0" smtClean="0"/>
              <a:t> </a:t>
            </a:r>
            <a:r>
              <a:rPr lang="en-US" sz="3600" dirty="0" smtClean="0"/>
              <a:t>Model </a:t>
            </a:r>
            <a:r>
              <a:rPr lang="bg-BG" sz="3600" dirty="0" smtClean="0"/>
              <a:t>(2)</a:t>
            </a:r>
            <a:endParaRPr lang="en-US" sz="3600" dirty="0" smtClean="0"/>
          </a:p>
        </p:txBody>
      </p:sp>
      <p:sp>
        <p:nvSpPr>
          <p:cNvPr id="611331" name="Text Box 3"/>
          <p:cNvSpPr txBox="1">
            <a:spLocks noChangeArrowheads="1"/>
          </p:cNvSpPr>
          <p:nvPr/>
        </p:nvSpPr>
        <p:spPr bwMode="auto">
          <a:xfrm>
            <a:off x="444500" y="1412875"/>
            <a:ext cx="268734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0" indent="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5">
                  <a:lumMod val="40000"/>
                  <a:lumOff val="60000"/>
                </a:schemeClr>
              </a:buClr>
              <a:buSzPct val="70000"/>
              <a:buFont typeface="Wingdings 2" pitchFamily="18" charset="2"/>
              <a:buNone/>
              <a:tabLst>
                <a:tab pos="282575" algn="l"/>
              </a:tabLst>
              <a:defRPr sz="240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</a:lstStyle>
          <a:p>
            <a:r>
              <a:rPr lang="en-US" dirty="0"/>
              <a:t>Both of them edit the local copies of the </a:t>
            </a:r>
            <a:r>
              <a:rPr lang="en-US" dirty="0" smtClean="0"/>
              <a:t>file (in the same time).</a:t>
            </a:r>
            <a:endParaRPr lang="en-US" dirty="0"/>
          </a:p>
        </p:txBody>
      </p:sp>
      <p:pic>
        <p:nvPicPr>
          <p:cNvPr id="40964" name="Picture 4" descr="MCj0411476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962525"/>
            <a:ext cx="1524000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1333" name="AutoShape 5"/>
          <p:cNvSpPr>
            <a:spLocks noChangeArrowheads="1"/>
          </p:cNvSpPr>
          <p:nvPr/>
        </p:nvSpPr>
        <p:spPr bwMode="auto">
          <a:xfrm>
            <a:off x="3733800" y="1600200"/>
            <a:ext cx="1524000" cy="1447800"/>
          </a:xfrm>
          <a:prstGeom prst="can">
            <a:avLst>
              <a:gd name="adj" fmla="val 25000"/>
            </a:avLst>
          </a:prstGeom>
          <a:solidFill>
            <a:schemeClr val="bg1"/>
          </a:solidFill>
          <a:ln w="9525">
            <a:solidFill>
              <a:schemeClr val="tx2">
                <a:lumMod val="20000"/>
                <a:lumOff val="80000"/>
              </a:schemeClr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lnSpc>
                <a:spcPct val="100000"/>
              </a:lnSpc>
              <a:defRPr/>
            </a:pPr>
            <a:r>
              <a:rPr kumimoji="0" lang="en-US" sz="1800" dirty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Repository</a:t>
            </a:r>
            <a:endParaRPr kumimoji="0" lang="bg-BG" sz="1800" dirty="0">
              <a:solidFill>
                <a:schemeClr val="tx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  <a:p>
            <a:pPr algn="ctr" eaLnBrk="1" hangingPunct="1">
              <a:lnSpc>
                <a:spcPct val="100000"/>
              </a:lnSpc>
              <a:defRPr/>
            </a:pPr>
            <a:endParaRPr kumimoji="0" lang="en-US" sz="1800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cs typeface="Arial" charset="0"/>
            </a:endParaRPr>
          </a:p>
          <a:p>
            <a:pPr algn="ctr" eaLnBrk="1" hangingPunct="1">
              <a:lnSpc>
                <a:spcPct val="100000"/>
              </a:lnSpc>
              <a:defRPr/>
            </a:pPr>
            <a:endParaRPr kumimoji="0" lang="en-US" sz="1800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cs typeface="Arial" charset="0"/>
            </a:endParaRPr>
          </a:p>
        </p:txBody>
      </p:sp>
      <p:grpSp>
        <p:nvGrpSpPr>
          <p:cNvPr id="40966" name="Group 6"/>
          <p:cNvGrpSpPr>
            <a:grpSpLocks/>
          </p:cNvGrpSpPr>
          <p:nvPr/>
        </p:nvGrpSpPr>
        <p:grpSpPr bwMode="auto">
          <a:xfrm>
            <a:off x="4038600" y="2362200"/>
            <a:ext cx="914400" cy="1219200"/>
            <a:chOff x="2400" y="1488"/>
            <a:chExt cx="576" cy="768"/>
          </a:xfrm>
        </p:grpSpPr>
        <p:pic>
          <p:nvPicPr>
            <p:cNvPr id="40972" name="Picture 7" descr="BD18200_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0" y="1488"/>
              <a:ext cx="576" cy="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1336" name="Text Box 8"/>
            <p:cNvSpPr txBox="1">
              <a:spLocks noChangeArrowheads="1"/>
            </p:cNvSpPr>
            <p:nvPr/>
          </p:nvSpPr>
          <p:spPr bwMode="auto">
            <a:xfrm>
              <a:off x="2544" y="1632"/>
              <a:ext cx="22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1" hangingPunct="1">
                <a:lnSpc>
                  <a:spcPct val="100000"/>
                </a:lnSpc>
                <a:spcBef>
                  <a:spcPts val="0"/>
                </a:spcBef>
                <a:defRPr/>
              </a:pPr>
              <a:r>
                <a:rPr kumimoji="0" lang="en-US" sz="1800" dirty="0">
                  <a:solidFill>
                    <a:schemeClr val="bg1"/>
                  </a:solidFill>
                  <a:cs typeface="Arial" charset="0"/>
                </a:rPr>
                <a:t>A</a:t>
              </a:r>
            </a:p>
          </p:txBody>
        </p:sp>
      </p:grpSp>
      <p:pic>
        <p:nvPicPr>
          <p:cNvPr id="40967" name="Picture 10" descr="BD18200_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4276725"/>
            <a:ext cx="9144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1339" name="Text Box 11"/>
          <p:cNvSpPr txBox="1">
            <a:spLocks noChangeArrowheads="1"/>
          </p:cNvSpPr>
          <p:nvPr/>
        </p:nvSpPr>
        <p:spPr bwMode="auto">
          <a:xfrm>
            <a:off x="2182813" y="4365625"/>
            <a:ext cx="76174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lnSpc>
                <a:spcPct val="100000"/>
              </a:lnSpc>
              <a:defRPr/>
            </a:pPr>
            <a:r>
              <a:rPr kumimoji="0" lang="en-US" sz="1800" dirty="0">
                <a:solidFill>
                  <a:schemeClr val="bg1"/>
                </a:solidFill>
                <a:cs typeface="Arial" charset="0"/>
              </a:rPr>
              <a:t>Andy</a:t>
            </a:r>
            <a:endParaRPr kumimoji="0" lang="en-US" sz="1800" noProof="1">
              <a:solidFill>
                <a:schemeClr val="bg1"/>
              </a:solidFill>
              <a:cs typeface="Arial" charset="0"/>
            </a:endParaRPr>
          </a:p>
        </p:txBody>
      </p:sp>
      <p:pic>
        <p:nvPicPr>
          <p:cNvPr id="40969" name="Picture 12" descr="MCj03871500000[1]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4114800"/>
            <a:ext cx="1524000" cy="1524000"/>
          </a:xfrm>
          <a:prstGeom prst="roundRect">
            <a:avLst>
              <a:gd name="adj" fmla="val 7316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70" name="Picture 14" descr="BD18200_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798" y="3505200"/>
            <a:ext cx="1144489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1343" name="Text Box 15"/>
          <p:cNvSpPr txBox="1">
            <a:spLocks noChangeArrowheads="1"/>
          </p:cNvSpPr>
          <p:nvPr/>
        </p:nvSpPr>
        <p:spPr bwMode="auto">
          <a:xfrm>
            <a:off x="6076950" y="3594100"/>
            <a:ext cx="90281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lnSpc>
                <a:spcPct val="100000"/>
              </a:lnSpc>
              <a:defRPr/>
            </a:pPr>
            <a:r>
              <a:rPr kumimoji="0" lang="en-US" sz="1800" dirty="0">
                <a:solidFill>
                  <a:schemeClr val="bg1"/>
                </a:solidFill>
                <a:cs typeface="Arial" charset="0"/>
              </a:rPr>
              <a:t>Bobby</a:t>
            </a:r>
            <a:endParaRPr kumimoji="0" lang="en-US" sz="1800" noProof="1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14" name="Text Box 20"/>
          <p:cNvSpPr txBox="1">
            <a:spLocks noChangeArrowheads="1"/>
          </p:cNvSpPr>
          <p:nvPr/>
        </p:nvSpPr>
        <p:spPr bwMode="auto">
          <a:xfrm>
            <a:off x="971600" y="6056313"/>
            <a:ext cx="82747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kumimoji="0" lang="en-US" sz="2000" dirty="0">
                <a:solidFill>
                  <a:schemeClr val="tx2">
                    <a:lumMod val="40000"/>
                    <a:lumOff val="60000"/>
                  </a:schemeClr>
                </a:solidFill>
                <a:cs typeface="Arial" charset="0"/>
              </a:rPr>
              <a:t>Andy</a:t>
            </a:r>
            <a:endParaRPr kumimoji="0" lang="en-US" sz="1200" noProof="1">
              <a:solidFill>
                <a:schemeClr val="tx2">
                  <a:lumMod val="40000"/>
                  <a:lumOff val="60000"/>
                </a:schemeClr>
              </a:solidFill>
              <a:cs typeface="Arial" charset="0"/>
            </a:endParaRPr>
          </a:p>
        </p:txBody>
      </p:sp>
      <p:sp>
        <p:nvSpPr>
          <p:cNvPr id="15" name="Text Box 21"/>
          <p:cNvSpPr txBox="1">
            <a:spLocks noChangeArrowheads="1"/>
          </p:cNvSpPr>
          <p:nvPr/>
        </p:nvSpPr>
        <p:spPr bwMode="auto">
          <a:xfrm>
            <a:off x="6611771" y="5621178"/>
            <a:ext cx="98456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kumimoji="0" lang="en-US" sz="2000" dirty="0">
                <a:solidFill>
                  <a:schemeClr val="tx2">
                    <a:lumMod val="40000"/>
                    <a:lumOff val="60000"/>
                  </a:schemeClr>
                </a:solidFill>
                <a:cs typeface="Arial" charset="0"/>
              </a:rPr>
              <a:t>Bobby</a:t>
            </a:r>
            <a:endParaRPr kumimoji="0" lang="en-US" sz="1200" noProof="1">
              <a:solidFill>
                <a:schemeClr val="tx2">
                  <a:lumMod val="40000"/>
                  <a:lumOff val="60000"/>
                </a:schemeClr>
              </a:solidFill>
              <a:cs typeface="Arial" charset="0"/>
            </a:endParaRPr>
          </a:p>
        </p:txBody>
      </p:sp>
      <p:sp>
        <p:nvSpPr>
          <p:cNvPr id="16" name="Text Box 25"/>
          <p:cNvSpPr txBox="1">
            <a:spLocks noChangeArrowheads="1"/>
          </p:cNvSpPr>
          <p:nvPr/>
        </p:nvSpPr>
        <p:spPr bwMode="auto">
          <a:xfrm>
            <a:off x="2500186" y="5495925"/>
            <a:ext cx="153409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kumimoji="0" lang="en-US" sz="1800" dirty="0" smtClean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(Local Edit)</a:t>
            </a:r>
            <a:endParaRPr kumimoji="0" lang="bg-BG" sz="1800" dirty="0">
              <a:solidFill>
                <a:schemeClr val="tx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</p:txBody>
      </p:sp>
      <p:sp>
        <p:nvSpPr>
          <p:cNvPr id="17" name="Text Box 25"/>
          <p:cNvSpPr txBox="1">
            <a:spLocks noChangeArrowheads="1"/>
          </p:cNvSpPr>
          <p:nvPr/>
        </p:nvSpPr>
        <p:spPr bwMode="auto">
          <a:xfrm>
            <a:off x="5019659" y="4715852"/>
            <a:ext cx="153409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kumimoji="0" lang="en-US" sz="1800" dirty="0" smtClean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(Local Edit)</a:t>
            </a:r>
            <a:endParaRPr kumimoji="0" lang="bg-BG" sz="1800" dirty="0">
              <a:solidFill>
                <a:schemeClr val="tx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MCj0411476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4876800"/>
            <a:ext cx="1524000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337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The Copy-Modify-Merge</a:t>
            </a:r>
            <a:r>
              <a:rPr lang="bg-BG" sz="3600" dirty="0" smtClean="0"/>
              <a:t> </a:t>
            </a:r>
            <a:r>
              <a:rPr lang="en-US" sz="3600" dirty="0" smtClean="0"/>
              <a:t>Model (3)</a:t>
            </a:r>
          </a:p>
        </p:txBody>
      </p:sp>
      <p:sp>
        <p:nvSpPr>
          <p:cNvPr id="613380" name="AutoShape 4"/>
          <p:cNvSpPr>
            <a:spLocks noChangeArrowheads="1"/>
          </p:cNvSpPr>
          <p:nvPr/>
        </p:nvSpPr>
        <p:spPr bwMode="auto">
          <a:xfrm>
            <a:off x="3733800" y="1600200"/>
            <a:ext cx="1524000" cy="1447800"/>
          </a:xfrm>
          <a:prstGeom prst="can">
            <a:avLst>
              <a:gd name="adj" fmla="val 25000"/>
            </a:avLst>
          </a:prstGeom>
          <a:solidFill>
            <a:schemeClr val="bg1"/>
          </a:solidFill>
          <a:ln w="9525">
            <a:solidFill>
              <a:schemeClr val="tx2">
                <a:lumMod val="20000"/>
                <a:lumOff val="80000"/>
              </a:schemeClr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lnSpc>
                <a:spcPct val="100000"/>
              </a:lnSpc>
              <a:defRPr/>
            </a:pPr>
            <a:r>
              <a:rPr kumimoji="0" lang="en-US" sz="1800" dirty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Repository</a:t>
            </a:r>
            <a:endParaRPr kumimoji="0" lang="bg-BG" sz="1800" dirty="0">
              <a:solidFill>
                <a:schemeClr val="tx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  <a:p>
            <a:pPr algn="ctr" eaLnBrk="1" hangingPunct="1">
              <a:lnSpc>
                <a:spcPct val="100000"/>
              </a:lnSpc>
              <a:defRPr/>
            </a:pPr>
            <a:endParaRPr kumimoji="0" lang="en-US" sz="1800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cs typeface="Arial" charset="0"/>
            </a:endParaRPr>
          </a:p>
          <a:p>
            <a:pPr algn="ctr" eaLnBrk="1" hangingPunct="1">
              <a:lnSpc>
                <a:spcPct val="100000"/>
              </a:lnSpc>
              <a:defRPr/>
            </a:pPr>
            <a:endParaRPr kumimoji="0" lang="en-US" sz="1800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cs typeface="Arial" charset="0"/>
            </a:endParaRPr>
          </a:p>
        </p:txBody>
      </p:sp>
      <p:pic>
        <p:nvPicPr>
          <p:cNvPr id="41989" name="Picture 6" descr="BD18200_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175" y="2349500"/>
            <a:ext cx="9144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3383" name="Text Box 7"/>
          <p:cNvSpPr txBox="1">
            <a:spLocks noChangeArrowheads="1"/>
          </p:cNvSpPr>
          <p:nvPr/>
        </p:nvSpPr>
        <p:spPr bwMode="auto">
          <a:xfrm>
            <a:off x="4067175" y="2565400"/>
            <a:ext cx="90281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lnSpc>
                <a:spcPct val="100000"/>
              </a:lnSpc>
              <a:defRPr/>
            </a:pPr>
            <a:r>
              <a:rPr kumimoji="0" lang="en-US" sz="1800" dirty="0">
                <a:solidFill>
                  <a:schemeClr val="bg1"/>
                </a:solidFill>
                <a:cs typeface="Arial" charset="0"/>
              </a:rPr>
              <a:t>Bobby</a:t>
            </a:r>
            <a:endParaRPr kumimoji="0" lang="bg-BG" sz="1800" dirty="0">
              <a:solidFill>
                <a:schemeClr val="bg1"/>
              </a:solidFill>
              <a:cs typeface="Arial" charset="0"/>
            </a:endParaRPr>
          </a:p>
        </p:txBody>
      </p:sp>
      <p:pic>
        <p:nvPicPr>
          <p:cNvPr id="41991" name="Picture 9" descr="BD18200_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4191000"/>
            <a:ext cx="9144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3386" name="Text Box 10"/>
          <p:cNvSpPr txBox="1">
            <a:spLocks noChangeArrowheads="1"/>
          </p:cNvSpPr>
          <p:nvPr/>
        </p:nvSpPr>
        <p:spPr bwMode="auto">
          <a:xfrm>
            <a:off x="2339975" y="4292600"/>
            <a:ext cx="76174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lnSpc>
                <a:spcPct val="100000"/>
              </a:lnSpc>
              <a:defRPr/>
            </a:pPr>
            <a:r>
              <a:rPr kumimoji="0" lang="en-US" sz="1800" dirty="0">
                <a:solidFill>
                  <a:schemeClr val="bg1"/>
                </a:solidFill>
                <a:cs typeface="Arial" charset="0"/>
              </a:rPr>
              <a:t>Andy</a:t>
            </a:r>
            <a:endParaRPr kumimoji="0" lang="bg-BG" sz="1800" dirty="0">
              <a:solidFill>
                <a:schemeClr val="bg1"/>
              </a:solidFill>
              <a:cs typeface="Arial" charset="0"/>
            </a:endParaRPr>
          </a:p>
        </p:txBody>
      </p:sp>
      <p:pic>
        <p:nvPicPr>
          <p:cNvPr id="41993" name="Picture 11" descr="MCj03871500000[1]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3886200"/>
            <a:ext cx="1524000" cy="1524000"/>
          </a:xfrm>
          <a:prstGeom prst="roundRect">
            <a:avLst>
              <a:gd name="adj" fmla="val 7316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994" name="Picture 13" descr="BD18200_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325" y="3284538"/>
            <a:ext cx="9144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3390" name="Text Box 14"/>
          <p:cNvSpPr txBox="1">
            <a:spLocks noChangeArrowheads="1"/>
          </p:cNvSpPr>
          <p:nvPr/>
        </p:nvSpPr>
        <p:spPr bwMode="auto">
          <a:xfrm>
            <a:off x="6156325" y="3357563"/>
            <a:ext cx="90281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lnSpc>
                <a:spcPct val="100000"/>
              </a:lnSpc>
              <a:defRPr/>
            </a:pPr>
            <a:r>
              <a:rPr kumimoji="0" lang="en-US" sz="1800" dirty="0">
                <a:solidFill>
                  <a:schemeClr val="bg1"/>
                </a:solidFill>
                <a:cs typeface="Arial" charset="0"/>
              </a:rPr>
              <a:t>Bobby</a:t>
            </a:r>
            <a:endParaRPr kumimoji="0" lang="bg-BG" sz="1800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613391" name="Text Box 15"/>
          <p:cNvSpPr txBox="1">
            <a:spLocks noChangeArrowheads="1"/>
          </p:cNvSpPr>
          <p:nvPr/>
        </p:nvSpPr>
        <p:spPr bwMode="auto">
          <a:xfrm>
            <a:off x="452438" y="1412875"/>
            <a:ext cx="226841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0" indent="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5">
                  <a:lumMod val="40000"/>
                  <a:lumOff val="60000"/>
                </a:schemeClr>
              </a:buClr>
              <a:buSzPct val="70000"/>
              <a:buFont typeface="Wingdings 2" pitchFamily="18" charset="2"/>
              <a:buNone/>
              <a:tabLst>
                <a:tab pos="282575" algn="l"/>
              </a:tabLst>
              <a:defRPr sz="240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</a:lstStyle>
          <a:p>
            <a:r>
              <a:rPr lang="en-US" dirty="0"/>
              <a:t>Bobby commits her changes to the repository</a:t>
            </a:r>
            <a:r>
              <a:rPr lang="bg-BG" dirty="0"/>
              <a:t>.</a:t>
            </a:r>
          </a:p>
        </p:txBody>
      </p:sp>
      <p:cxnSp>
        <p:nvCxnSpPr>
          <p:cNvPr id="41997" name="AutoShape 16"/>
          <p:cNvCxnSpPr>
            <a:cxnSpLocks noChangeShapeType="1"/>
            <a:stCxn id="613390" idx="0"/>
            <a:endCxn id="41989" idx="2"/>
          </p:cNvCxnSpPr>
          <p:nvPr/>
        </p:nvCxnSpPr>
        <p:spPr bwMode="auto">
          <a:xfrm rot="16200000" flipH="1" flipV="1">
            <a:off x="5460484" y="2421453"/>
            <a:ext cx="211137" cy="2083356"/>
          </a:xfrm>
          <a:prstGeom prst="curvedConnector5">
            <a:avLst>
              <a:gd name="adj1" fmla="val -108271"/>
              <a:gd name="adj2" fmla="val 49861"/>
              <a:gd name="adj3" fmla="val 208271"/>
            </a:avLst>
          </a:prstGeom>
          <a:noFill/>
          <a:ln w="9525">
            <a:solidFill>
              <a:schemeClr val="tx2">
                <a:lumMod val="20000"/>
                <a:lumOff val="80000"/>
              </a:scheme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13393" name="Text Box 17"/>
          <p:cNvSpPr txBox="1">
            <a:spLocks noChangeArrowheads="1"/>
          </p:cNvSpPr>
          <p:nvPr/>
        </p:nvSpPr>
        <p:spPr bwMode="auto">
          <a:xfrm>
            <a:off x="5508625" y="2630488"/>
            <a:ext cx="1066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kumimoji="0" lang="en-US" sz="1800" dirty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Commit</a:t>
            </a:r>
          </a:p>
        </p:txBody>
      </p:sp>
      <p:sp>
        <p:nvSpPr>
          <p:cNvPr id="15" name="Text Box 20"/>
          <p:cNvSpPr txBox="1">
            <a:spLocks noChangeArrowheads="1"/>
          </p:cNvSpPr>
          <p:nvPr/>
        </p:nvSpPr>
        <p:spPr bwMode="auto">
          <a:xfrm>
            <a:off x="1080233" y="5995888"/>
            <a:ext cx="82747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kumimoji="0" lang="en-US" sz="2000" dirty="0">
                <a:solidFill>
                  <a:schemeClr val="tx2">
                    <a:lumMod val="40000"/>
                    <a:lumOff val="60000"/>
                  </a:schemeClr>
                </a:solidFill>
                <a:cs typeface="Arial" charset="0"/>
              </a:rPr>
              <a:t>Andy</a:t>
            </a:r>
            <a:endParaRPr kumimoji="0" lang="en-US" sz="1200" noProof="1">
              <a:solidFill>
                <a:schemeClr val="tx2">
                  <a:lumMod val="40000"/>
                  <a:lumOff val="60000"/>
                </a:schemeClr>
              </a:solidFill>
              <a:cs typeface="Arial" charset="0"/>
            </a:endParaRPr>
          </a:p>
        </p:txBody>
      </p:sp>
      <p:sp>
        <p:nvSpPr>
          <p:cNvPr id="16" name="Text Box 21"/>
          <p:cNvSpPr txBox="1">
            <a:spLocks noChangeArrowheads="1"/>
          </p:cNvSpPr>
          <p:nvPr/>
        </p:nvSpPr>
        <p:spPr bwMode="auto">
          <a:xfrm>
            <a:off x="6660232" y="5405154"/>
            <a:ext cx="98456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kumimoji="0" lang="en-US" sz="2000" dirty="0">
                <a:solidFill>
                  <a:schemeClr val="tx2">
                    <a:lumMod val="40000"/>
                    <a:lumOff val="60000"/>
                  </a:schemeClr>
                </a:solidFill>
                <a:cs typeface="Arial" charset="0"/>
              </a:rPr>
              <a:t>Bobby</a:t>
            </a:r>
            <a:endParaRPr kumimoji="0" lang="en-US" sz="1200" noProof="1">
              <a:solidFill>
                <a:schemeClr val="tx2">
                  <a:lumMod val="40000"/>
                  <a:lumOff val="60000"/>
                </a:schemeClr>
              </a:solidFill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42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The Copy-Modify-Merge</a:t>
            </a:r>
            <a:r>
              <a:rPr lang="bg-BG" sz="3600" dirty="0" smtClean="0"/>
              <a:t> </a:t>
            </a:r>
            <a:r>
              <a:rPr lang="en-US" sz="3600" dirty="0" smtClean="0"/>
              <a:t>Model (4)</a:t>
            </a:r>
          </a:p>
        </p:txBody>
      </p:sp>
      <p:sp>
        <p:nvSpPr>
          <p:cNvPr id="615439" name="Text Box 15"/>
          <p:cNvSpPr txBox="1">
            <a:spLocks noChangeArrowheads="1"/>
          </p:cNvSpPr>
          <p:nvPr/>
        </p:nvSpPr>
        <p:spPr bwMode="auto">
          <a:xfrm>
            <a:off x="452438" y="1412875"/>
            <a:ext cx="2138362" cy="246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0" indent="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5">
                  <a:lumMod val="40000"/>
                  <a:lumOff val="60000"/>
                </a:schemeClr>
              </a:buClr>
              <a:buSzPct val="70000"/>
              <a:buFont typeface="Wingdings 2" pitchFamily="18" charset="2"/>
              <a:buNone/>
              <a:tabLst>
                <a:tab pos="282575" algn="l"/>
              </a:tabLst>
              <a:defRPr sz="240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</a:lstStyle>
          <a:p>
            <a:r>
              <a:rPr lang="en-US" dirty="0"/>
              <a:t>Andy tries to commit his changes</a:t>
            </a:r>
            <a:r>
              <a:rPr lang="bg-BG" dirty="0"/>
              <a:t>.</a:t>
            </a:r>
            <a:endParaRPr lang="en-US" dirty="0"/>
          </a:p>
          <a:p>
            <a:r>
              <a:rPr lang="en-US" dirty="0"/>
              <a:t>A version conflict occurs</a:t>
            </a:r>
            <a:r>
              <a:rPr lang="bg-BG" dirty="0"/>
              <a:t>.</a:t>
            </a:r>
            <a:endParaRPr lang="en-US" dirty="0"/>
          </a:p>
        </p:txBody>
      </p:sp>
      <p:cxnSp>
        <p:nvCxnSpPr>
          <p:cNvPr id="43012" name="AutoShape 16"/>
          <p:cNvCxnSpPr>
            <a:cxnSpLocks noChangeShapeType="1"/>
          </p:cNvCxnSpPr>
          <p:nvPr/>
        </p:nvCxnSpPr>
        <p:spPr bwMode="auto">
          <a:xfrm rot="-5400000">
            <a:off x="3363516" y="3009900"/>
            <a:ext cx="609600" cy="1752600"/>
          </a:xfrm>
          <a:prstGeom prst="curvedConnector3">
            <a:avLst>
              <a:gd name="adj1" fmla="val 50000"/>
            </a:avLst>
          </a:prstGeom>
          <a:noFill/>
          <a:ln w="9525">
            <a:solidFill>
              <a:schemeClr val="tx2">
                <a:lumMod val="20000"/>
                <a:lumOff val="80000"/>
              </a:scheme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15441" name="Text Box 17"/>
          <p:cNvSpPr txBox="1">
            <a:spLocks noChangeArrowheads="1"/>
          </p:cNvSpPr>
          <p:nvPr/>
        </p:nvSpPr>
        <p:spPr bwMode="auto">
          <a:xfrm>
            <a:off x="2868216" y="3352800"/>
            <a:ext cx="1066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kumimoji="0" lang="en-US" sz="1800" dirty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Commit</a:t>
            </a:r>
          </a:p>
        </p:txBody>
      </p:sp>
      <p:grpSp>
        <p:nvGrpSpPr>
          <p:cNvPr id="43014" name="Group 18"/>
          <p:cNvGrpSpPr>
            <a:grpSpLocks/>
          </p:cNvGrpSpPr>
          <p:nvPr/>
        </p:nvGrpSpPr>
        <p:grpSpPr bwMode="auto">
          <a:xfrm>
            <a:off x="3477816" y="3691880"/>
            <a:ext cx="685800" cy="457200"/>
            <a:chOff x="2160" y="2304"/>
            <a:chExt cx="432" cy="288"/>
          </a:xfrm>
        </p:grpSpPr>
        <p:sp>
          <p:nvSpPr>
            <p:cNvPr id="615443" name="Line 19"/>
            <p:cNvSpPr>
              <a:spLocks noChangeShapeType="1"/>
            </p:cNvSpPr>
            <p:nvPr/>
          </p:nvSpPr>
          <p:spPr bwMode="auto">
            <a:xfrm>
              <a:off x="2160" y="2304"/>
              <a:ext cx="432" cy="240"/>
            </a:xfrm>
            <a:prstGeom prst="line">
              <a:avLst/>
            </a:prstGeom>
            <a:noFill/>
            <a:ln w="76200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15444" name="Line 20"/>
            <p:cNvSpPr>
              <a:spLocks noChangeShapeType="1"/>
            </p:cNvSpPr>
            <p:nvPr/>
          </p:nvSpPr>
          <p:spPr bwMode="auto">
            <a:xfrm flipH="1">
              <a:off x="2208" y="2304"/>
              <a:ext cx="288" cy="288"/>
            </a:xfrm>
            <a:prstGeom prst="line">
              <a:avLst/>
            </a:prstGeom>
            <a:noFill/>
            <a:ln w="76200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615445" name="AutoShape 21"/>
          <p:cNvSpPr>
            <a:spLocks noChangeArrowheads="1"/>
          </p:cNvSpPr>
          <p:nvPr/>
        </p:nvSpPr>
        <p:spPr bwMode="auto">
          <a:xfrm>
            <a:off x="3782616" y="1562125"/>
            <a:ext cx="1524000" cy="1447800"/>
          </a:xfrm>
          <a:prstGeom prst="can">
            <a:avLst>
              <a:gd name="adj" fmla="val 25000"/>
            </a:avLst>
          </a:prstGeom>
          <a:solidFill>
            <a:schemeClr val="bg1"/>
          </a:solidFill>
          <a:ln w="9525">
            <a:solidFill>
              <a:schemeClr val="tx2">
                <a:lumMod val="20000"/>
                <a:lumOff val="80000"/>
              </a:schemeClr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lnSpc>
                <a:spcPct val="100000"/>
              </a:lnSpc>
              <a:defRPr/>
            </a:pPr>
            <a:r>
              <a:rPr kumimoji="0" lang="en-US" sz="1800" dirty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Repository</a:t>
            </a:r>
            <a:endParaRPr kumimoji="0" lang="bg-BG" sz="1800" dirty="0">
              <a:solidFill>
                <a:schemeClr val="tx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  <a:p>
            <a:pPr algn="ctr" eaLnBrk="1" hangingPunct="1">
              <a:lnSpc>
                <a:spcPct val="100000"/>
              </a:lnSpc>
              <a:defRPr/>
            </a:pPr>
            <a:endParaRPr kumimoji="0" lang="bg-BG" sz="1800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cs typeface="Arial" charset="0"/>
            </a:endParaRPr>
          </a:p>
          <a:p>
            <a:pPr algn="ctr" eaLnBrk="1" hangingPunct="1">
              <a:lnSpc>
                <a:spcPct val="100000"/>
              </a:lnSpc>
              <a:defRPr/>
            </a:pPr>
            <a:endParaRPr kumimoji="0" lang="bg-BG" sz="1800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cs typeface="Arial" charset="0"/>
            </a:endParaRPr>
          </a:p>
        </p:txBody>
      </p:sp>
      <p:pic>
        <p:nvPicPr>
          <p:cNvPr id="43016" name="Picture 22" descr="BD18200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5991" y="2353816"/>
            <a:ext cx="9144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447" name="Text Box 23"/>
          <p:cNvSpPr txBox="1">
            <a:spLocks noChangeArrowheads="1"/>
          </p:cNvSpPr>
          <p:nvPr/>
        </p:nvSpPr>
        <p:spPr bwMode="auto">
          <a:xfrm>
            <a:off x="4136629" y="2569716"/>
            <a:ext cx="90281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lnSpc>
                <a:spcPct val="100000"/>
              </a:lnSpc>
              <a:defRPr/>
            </a:pPr>
            <a:r>
              <a:rPr kumimoji="0" lang="en-US" sz="1800" dirty="0">
                <a:solidFill>
                  <a:schemeClr val="bg1"/>
                </a:solidFill>
                <a:cs typeface="Arial" charset="0"/>
              </a:rPr>
              <a:t>Bobby</a:t>
            </a:r>
            <a:endParaRPr kumimoji="0" lang="bg-BG" sz="1800" dirty="0">
              <a:solidFill>
                <a:schemeClr val="bg1"/>
              </a:solidFill>
              <a:cs typeface="Arial" charset="0"/>
            </a:endParaRPr>
          </a:p>
        </p:txBody>
      </p:sp>
      <p:pic>
        <p:nvPicPr>
          <p:cNvPr id="43018" name="Picture 24" descr="MCj03871500000[1]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8216" y="3886200"/>
            <a:ext cx="1524000" cy="1524000"/>
          </a:xfrm>
          <a:prstGeom prst="roundRect">
            <a:avLst>
              <a:gd name="adj" fmla="val 7316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019" name="Picture 25" descr="BD18200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5141" y="3284538"/>
            <a:ext cx="9144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450" name="Text Box 26"/>
          <p:cNvSpPr txBox="1">
            <a:spLocks noChangeArrowheads="1"/>
          </p:cNvSpPr>
          <p:nvPr/>
        </p:nvSpPr>
        <p:spPr bwMode="auto">
          <a:xfrm>
            <a:off x="6205141" y="3429000"/>
            <a:ext cx="90281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lnSpc>
                <a:spcPct val="100000"/>
              </a:lnSpc>
              <a:defRPr/>
            </a:pPr>
            <a:r>
              <a:rPr kumimoji="0" lang="en-US" sz="1800" dirty="0">
                <a:solidFill>
                  <a:schemeClr val="bg1"/>
                </a:solidFill>
                <a:cs typeface="Arial" charset="0"/>
              </a:rPr>
              <a:t>Bobby</a:t>
            </a:r>
            <a:endParaRPr kumimoji="0" lang="bg-BG" sz="1800" dirty="0">
              <a:solidFill>
                <a:schemeClr val="bg1"/>
              </a:solidFill>
              <a:cs typeface="Arial" charset="0"/>
            </a:endParaRPr>
          </a:p>
        </p:txBody>
      </p:sp>
      <p:pic>
        <p:nvPicPr>
          <p:cNvPr id="43021" name="Picture 27" descr="MCj04114760000[1]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876800"/>
            <a:ext cx="1524000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22" name="Picture 28" descr="BD18200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4816" y="4191000"/>
            <a:ext cx="9144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453" name="Text Box 29"/>
          <p:cNvSpPr txBox="1">
            <a:spLocks noChangeArrowheads="1"/>
          </p:cNvSpPr>
          <p:nvPr/>
        </p:nvSpPr>
        <p:spPr bwMode="auto">
          <a:xfrm>
            <a:off x="2388791" y="4357688"/>
            <a:ext cx="76174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lnSpc>
                <a:spcPct val="100000"/>
              </a:lnSpc>
              <a:defRPr/>
            </a:pPr>
            <a:r>
              <a:rPr kumimoji="0" lang="en-US" sz="1800" dirty="0">
                <a:solidFill>
                  <a:schemeClr val="bg1"/>
                </a:solidFill>
                <a:cs typeface="Arial" charset="0"/>
              </a:rPr>
              <a:t>Andy</a:t>
            </a:r>
            <a:endParaRPr kumimoji="0" lang="bg-BG" sz="1800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18" name="Text Box 20"/>
          <p:cNvSpPr txBox="1">
            <a:spLocks noChangeArrowheads="1"/>
          </p:cNvSpPr>
          <p:nvPr/>
        </p:nvSpPr>
        <p:spPr bwMode="auto">
          <a:xfrm>
            <a:off x="1129049" y="5995888"/>
            <a:ext cx="82747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kumimoji="0" lang="en-US" sz="2000" dirty="0">
                <a:solidFill>
                  <a:schemeClr val="tx2">
                    <a:lumMod val="40000"/>
                    <a:lumOff val="60000"/>
                  </a:schemeClr>
                </a:solidFill>
                <a:cs typeface="Arial" charset="0"/>
              </a:rPr>
              <a:t>Andy</a:t>
            </a:r>
            <a:endParaRPr kumimoji="0" lang="en-US" sz="1200" noProof="1">
              <a:solidFill>
                <a:schemeClr val="tx2">
                  <a:lumMod val="40000"/>
                  <a:lumOff val="60000"/>
                </a:schemeClr>
              </a:solidFill>
              <a:cs typeface="Arial" charset="0"/>
            </a:endParaRPr>
          </a:p>
        </p:txBody>
      </p:sp>
      <p:sp>
        <p:nvSpPr>
          <p:cNvPr id="19" name="Text Box 21"/>
          <p:cNvSpPr txBox="1">
            <a:spLocks noChangeArrowheads="1"/>
          </p:cNvSpPr>
          <p:nvPr/>
        </p:nvSpPr>
        <p:spPr bwMode="auto">
          <a:xfrm>
            <a:off x="6709048" y="5405154"/>
            <a:ext cx="98456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kumimoji="0" lang="en-US" sz="2000" dirty="0">
                <a:solidFill>
                  <a:schemeClr val="tx2">
                    <a:lumMod val="40000"/>
                    <a:lumOff val="60000"/>
                  </a:schemeClr>
                </a:solidFill>
                <a:cs typeface="Arial" charset="0"/>
              </a:rPr>
              <a:t>Bobby</a:t>
            </a:r>
            <a:endParaRPr kumimoji="0" lang="en-US" sz="1200" noProof="1">
              <a:solidFill>
                <a:schemeClr val="tx2">
                  <a:lumMod val="40000"/>
                  <a:lumOff val="60000"/>
                </a:schemeClr>
              </a:solidFill>
              <a:cs typeface="Arial" charset="0"/>
            </a:endParaRPr>
          </a:p>
        </p:txBody>
      </p:sp>
      <p:sp>
        <p:nvSpPr>
          <p:cNvPr id="20" name="Text Box 25"/>
          <p:cNvSpPr txBox="1">
            <a:spLocks noChangeArrowheads="1"/>
          </p:cNvSpPr>
          <p:nvPr/>
        </p:nvSpPr>
        <p:spPr bwMode="auto">
          <a:xfrm>
            <a:off x="2582414" y="5398616"/>
            <a:ext cx="127171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kumimoji="0" lang="en-US" sz="1800" dirty="0" smtClean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(Local Conflict)</a:t>
            </a:r>
            <a:endParaRPr kumimoji="0" lang="bg-BG" sz="1800" dirty="0">
              <a:solidFill>
                <a:schemeClr val="tx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47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The Copy-Modify-Merge</a:t>
            </a:r>
            <a:r>
              <a:rPr lang="bg-BG" sz="3600" dirty="0" smtClean="0"/>
              <a:t> </a:t>
            </a:r>
            <a:r>
              <a:rPr lang="en-US" sz="3600" dirty="0" smtClean="0"/>
              <a:t>Model </a:t>
            </a:r>
            <a:r>
              <a:rPr lang="bg-BG" sz="3600" dirty="0" smtClean="0"/>
              <a:t>(5)</a:t>
            </a:r>
            <a:endParaRPr lang="en-US" sz="3600" dirty="0" smtClean="0"/>
          </a:p>
        </p:txBody>
      </p:sp>
      <p:sp>
        <p:nvSpPr>
          <p:cNvPr id="617488" name="Text Box 16"/>
          <p:cNvSpPr txBox="1">
            <a:spLocks noChangeArrowheads="1"/>
          </p:cNvSpPr>
          <p:nvPr/>
        </p:nvSpPr>
        <p:spPr bwMode="auto">
          <a:xfrm>
            <a:off x="452439" y="1268760"/>
            <a:ext cx="3457573" cy="2985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0" indent="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5">
                  <a:lumMod val="40000"/>
                  <a:lumOff val="60000"/>
                </a:schemeClr>
              </a:buClr>
              <a:buSzPct val="70000"/>
              <a:buFont typeface="Wingdings 2" pitchFamily="18" charset="2"/>
              <a:buNone/>
              <a:tabLst>
                <a:tab pos="282575" algn="l"/>
              </a:tabLst>
              <a:defRPr sz="240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</a:lstStyle>
          <a:p>
            <a:r>
              <a:rPr lang="en-US" dirty="0"/>
              <a:t>Andy updates his changes with the ones from the repository</a:t>
            </a:r>
            <a:r>
              <a:rPr lang="bg-BG" dirty="0"/>
              <a:t>.</a:t>
            </a:r>
            <a:endParaRPr lang="en-US" dirty="0"/>
          </a:p>
          <a:p>
            <a:r>
              <a:rPr lang="en-US" dirty="0"/>
              <a:t>The changes merge into his local copy</a:t>
            </a:r>
            <a:r>
              <a:rPr lang="bg-BG" dirty="0"/>
              <a:t>.</a:t>
            </a:r>
            <a:endParaRPr lang="en-US" dirty="0"/>
          </a:p>
          <a:p>
            <a:r>
              <a:rPr lang="en-US" dirty="0"/>
              <a:t>A merge conflict can occur.</a:t>
            </a:r>
          </a:p>
        </p:txBody>
      </p:sp>
      <p:sp>
        <p:nvSpPr>
          <p:cNvPr id="617490" name="Text Box 18"/>
          <p:cNvSpPr txBox="1">
            <a:spLocks noChangeArrowheads="1"/>
          </p:cNvSpPr>
          <p:nvPr/>
        </p:nvSpPr>
        <p:spPr bwMode="auto">
          <a:xfrm rot="-327827">
            <a:off x="3858976" y="3482864"/>
            <a:ext cx="1871663" cy="696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00000"/>
              </a:lnSpc>
              <a:spcBef>
                <a:spcPct val="20000"/>
              </a:spcBef>
              <a:defRPr/>
            </a:pPr>
            <a:r>
              <a:rPr kumimoji="0" lang="en-US" sz="1800" dirty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Update</a:t>
            </a:r>
          </a:p>
          <a:p>
            <a:pPr algn="ctr" eaLnBrk="1" hangingPunct="1">
              <a:lnSpc>
                <a:spcPct val="100000"/>
              </a:lnSpc>
              <a:spcBef>
                <a:spcPct val="20000"/>
              </a:spcBef>
              <a:defRPr/>
            </a:pPr>
            <a:r>
              <a:rPr kumimoji="0" lang="en-US" sz="1800" dirty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(with merge)</a:t>
            </a:r>
            <a:endParaRPr kumimoji="0" lang="bg-BG" sz="1800" dirty="0">
              <a:solidFill>
                <a:schemeClr val="tx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</p:txBody>
      </p:sp>
      <p:sp>
        <p:nvSpPr>
          <p:cNvPr id="617491" name="AutoShape 19"/>
          <p:cNvSpPr>
            <a:spLocks noChangeArrowheads="1"/>
          </p:cNvSpPr>
          <p:nvPr/>
        </p:nvSpPr>
        <p:spPr bwMode="auto">
          <a:xfrm>
            <a:off x="4740039" y="1574689"/>
            <a:ext cx="1524000" cy="1447800"/>
          </a:xfrm>
          <a:prstGeom prst="can">
            <a:avLst>
              <a:gd name="adj" fmla="val 25000"/>
            </a:avLst>
          </a:prstGeom>
          <a:solidFill>
            <a:schemeClr val="bg1"/>
          </a:solidFill>
          <a:ln w="9525">
            <a:solidFill>
              <a:schemeClr val="tx2">
                <a:lumMod val="20000"/>
                <a:lumOff val="80000"/>
              </a:schemeClr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lnSpc>
                <a:spcPct val="100000"/>
              </a:lnSpc>
              <a:defRPr/>
            </a:pPr>
            <a:r>
              <a:rPr kumimoji="0" lang="en-US" sz="1800" dirty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Repository</a:t>
            </a:r>
            <a:endParaRPr kumimoji="0" lang="bg-BG" sz="1800" dirty="0">
              <a:solidFill>
                <a:schemeClr val="tx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  <a:p>
            <a:pPr algn="ctr" eaLnBrk="1" hangingPunct="1">
              <a:lnSpc>
                <a:spcPct val="100000"/>
              </a:lnSpc>
              <a:defRPr/>
            </a:pPr>
            <a:endParaRPr kumimoji="0" lang="bg-BG" sz="1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  <a:p>
            <a:pPr algn="ctr" eaLnBrk="1" hangingPunct="1">
              <a:lnSpc>
                <a:spcPct val="100000"/>
              </a:lnSpc>
              <a:defRPr/>
            </a:pPr>
            <a:endParaRPr kumimoji="0" lang="bg-BG" sz="1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</p:txBody>
      </p:sp>
      <p:pic>
        <p:nvPicPr>
          <p:cNvPr id="44038" name="Picture 20" descr="BD18200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1514" y="2366852"/>
            <a:ext cx="9144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7493" name="Text Box 21"/>
          <p:cNvSpPr txBox="1">
            <a:spLocks noChangeArrowheads="1"/>
          </p:cNvSpPr>
          <p:nvPr/>
        </p:nvSpPr>
        <p:spPr bwMode="auto">
          <a:xfrm>
            <a:off x="5097226" y="2504964"/>
            <a:ext cx="90281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lnSpc>
                <a:spcPct val="100000"/>
              </a:lnSpc>
              <a:defRPr/>
            </a:pPr>
            <a:r>
              <a:rPr kumimoji="0" lang="en-US" sz="1800" dirty="0">
                <a:solidFill>
                  <a:schemeClr val="bg1"/>
                </a:solidFill>
                <a:cs typeface="Arial" charset="0"/>
              </a:rPr>
              <a:t>Bobby</a:t>
            </a:r>
            <a:endParaRPr kumimoji="0" lang="bg-BG" sz="1800" dirty="0">
              <a:solidFill>
                <a:schemeClr val="bg1"/>
              </a:solidFill>
              <a:cs typeface="Arial" charset="0"/>
            </a:endParaRPr>
          </a:p>
        </p:txBody>
      </p:sp>
      <p:pic>
        <p:nvPicPr>
          <p:cNvPr id="44040" name="Picture 22" descr="MCj03871500000[1]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6526" y="3860689"/>
            <a:ext cx="1524000" cy="1524000"/>
          </a:xfrm>
          <a:prstGeom prst="roundRect">
            <a:avLst>
              <a:gd name="adj" fmla="val 7316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041" name="Picture 23" descr="BD18200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4401" y="3230452"/>
            <a:ext cx="9144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7496" name="Text Box 24"/>
          <p:cNvSpPr txBox="1">
            <a:spLocks noChangeArrowheads="1"/>
          </p:cNvSpPr>
          <p:nvPr/>
        </p:nvSpPr>
        <p:spPr bwMode="auto">
          <a:xfrm>
            <a:off x="6629164" y="3374914"/>
            <a:ext cx="90281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lnSpc>
                <a:spcPct val="100000"/>
              </a:lnSpc>
              <a:defRPr/>
            </a:pPr>
            <a:r>
              <a:rPr kumimoji="0" lang="en-US" sz="1800" dirty="0">
                <a:solidFill>
                  <a:schemeClr val="bg1"/>
                </a:solidFill>
                <a:cs typeface="Arial" charset="0"/>
              </a:rPr>
              <a:t>Bobby</a:t>
            </a:r>
            <a:endParaRPr kumimoji="0" lang="bg-BG" sz="1800" dirty="0">
              <a:solidFill>
                <a:schemeClr val="bg1"/>
              </a:solidFill>
              <a:cs typeface="Arial" charset="0"/>
            </a:endParaRPr>
          </a:p>
        </p:txBody>
      </p:sp>
      <p:pic>
        <p:nvPicPr>
          <p:cNvPr id="44043" name="Picture 25" descr="MCj04114760000[1]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3039" y="4851289"/>
            <a:ext cx="1524000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44" name="Picture 26" descr="BD18200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2239" y="4165489"/>
            <a:ext cx="9144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7499" name="Text Box 27"/>
          <p:cNvSpPr txBox="1">
            <a:spLocks noChangeArrowheads="1"/>
          </p:cNvSpPr>
          <p:nvPr/>
        </p:nvSpPr>
        <p:spPr bwMode="auto">
          <a:xfrm>
            <a:off x="3266283" y="4238514"/>
            <a:ext cx="902812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US" sz="1800" dirty="0">
                <a:solidFill>
                  <a:schemeClr val="bg1"/>
                </a:solidFill>
                <a:cs typeface="Arial" charset="0"/>
              </a:rPr>
              <a:t>Andy</a:t>
            </a:r>
          </a:p>
          <a:p>
            <a:pPr algn="ctr" eaLnBrk="1" hangingPunct="1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US" sz="1800" dirty="0">
                <a:solidFill>
                  <a:schemeClr val="bg1"/>
                </a:solidFill>
                <a:cs typeface="Arial" charset="0"/>
              </a:rPr>
              <a:t>&amp;</a:t>
            </a:r>
            <a:endParaRPr kumimoji="0" lang="bg-BG" sz="1800" dirty="0">
              <a:solidFill>
                <a:schemeClr val="bg1"/>
              </a:solidFill>
              <a:cs typeface="Arial" charset="0"/>
            </a:endParaRPr>
          </a:p>
          <a:p>
            <a:pPr algn="ctr" eaLnBrk="1" hangingPunct="1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US" sz="1800" dirty="0">
                <a:solidFill>
                  <a:schemeClr val="bg1"/>
                </a:solidFill>
                <a:cs typeface="Arial" charset="0"/>
              </a:rPr>
              <a:t>Bobby</a:t>
            </a:r>
            <a:endParaRPr kumimoji="0" lang="bg-BG" sz="1800" dirty="0">
              <a:solidFill>
                <a:schemeClr val="bg1"/>
              </a:solidFill>
              <a:cs typeface="Arial" charset="0"/>
            </a:endParaRPr>
          </a:p>
        </p:txBody>
      </p:sp>
      <p:cxnSp>
        <p:nvCxnSpPr>
          <p:cNvPr id="44046" name="AutoShape 28"/>
          <p:cNvCxnSpPr>
            <a:cxnSpLocks noChangeShapeType="1"/>
          </p:cNvCxnSpPr>
          <p:nvPr/>
        </p:nvCxnSpPr>
        <p:spPr bwMode="auto">
          <a:xfrm rot="5400000">
            <a:off x="4262201" y="2914540"/>
            <a:ext cx="695325" cy="1905000"/>
          </a:xfrm>
          <a:prstGeom prst="curvedConnector3">
            <a:avLst>
              <a:gd name="adj1" fmla="val 50000"/>
            </a:avLst>
          </a:prstGeom>
          <a:noFill/>
          <a:ln w="9525">
            <a:solidFill>
              <a:schemeClr val="tx2">
                <a:lumMod val="20000"/>
                <a:lumOff val="80000"/>
              </a:scheme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Text Box 20"/>
          <p:cNvSpPr txBox="1">
            <a:spLocks noChangeArrowheads="1"/>
          </p:cNvSpPr>
          <p:nvPr/>
        </p:nvSpPr>
        <p:spPr bwMode="auto">
          <a:xfrm>
            <a:off x="2051720" y="5981218"/>
            <a:ext cx="82747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kumimoji="0" lang="en-US" sz="2000" dirty="0">
                <a:solidFill>
                  <a:schemeClr val="tx2">
                    <a:lumMod val="40000"/>
                    <a:lumOff val="60000"/>
                  </a:schemeClr>
                </a:solidFill>
                <a:cs typeface="Arial" charset="0"/>
              </a:rPr>
              <a:t>Andy</a:t>
            </a:r>
            <a:endParaRPr kumimoji="0" lang="en-US" sz="1200" noProof="1">
              <a:solidFill>
                <a:schemeClr val="tx2">
                  <a:lumMod val="40000"/>
                  <a:lumOff val="60000"/>
                </a:schemeClr>
              </a:solidFill>
              <a:cs typeface="Arial" charset="0"/>
            </a:endParaRPr>
          </a:p>
        </p:txBody>
      </p:sp>
      <p:sp>
        <p:nvSpPr>
          <p:cNvPr id="16" name="Text Box 21"/>
          <p:cNvSpPr txBox="1">
            <a:spLocks noChangeArrowheads="1"/>
          </p:cNvSpPr>
          <p:nvPr/>
        </p:nvSpPr>
        <p:spPr bwMode="auto">
          <a:xfrm>
            <a:off x="7091038" y="5383130"/>
            <a:ext cx="98456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kumimoji="0" lang="en-US" sz="2000" dirty="0">
                <a:solidFill>
                  <a:schemeClr val="tx2">
                    <a:lumMod val="40000"/>
                    <a:lumOff val="60000"/>
                  </a:schemeClr>
                </a:solidFill>
                <a:cs typeface="Arial" charset="0"/>
              </a:rPr>
              <a:t>Bobby</a:t>
            </a:r>
            <a:endParaRPr kumimoji="0" lang="en-US" sz="1200" noProof="1">
              <a:solidFill>
                <a:schemeClr val="tx2">
                  <a:lumMod val="40000"/>
                  <a:lumOff val="60000"/>
                </a:schemeClr>
              </a:solidFill>
              <a:cs typeface="Arial" charset="0"/>
            </a:endParaRPr>
          </a:p>
        </p:txBody>
      </p:sp>
      <p:sp>
        <p:nvSpPr>
          <p:cNvPr id="17" name="Text Box 25"/>
          <p:cNvSpPr txBox="1">
            <a:spLocks noChangeArrowheads="1"/>
          </p:cNvSpPr>
          <p:nvPr/>
        </p:nvSpPr>
        <p:spPr bwMode="auto">
          <a:xfrm>
            <a:off x="3599271" y="5354903"/>
            <a:ext cx="104645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kumimoji="0" lang="en-US" sz="1800" dirty="0" smtClean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(Local Merge)</a:t>
            </a:r>
            <a:endParaRPr kumimoji="0" lang="bg-BG" sz="1800" dirty="0">
              <a:solidFill>
                <a:schemeClr val="tx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MCj0411476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824" y="4876800"/>
            <a:ext cx="1524000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157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The Copy-Modify-Merge</a:t>
            </a:r>
            <a:r>
              <a:rPr lang="bg-BG" sz="3600" dirty="0" smtClean="0"/>
              <a:t> </a:t>
            </a:r>
            <a:r>
              <a:rPr lang="en-US" sz="3600" dirty="0" smtClean="0"/>
              <a:t>Model (6)</a:t>
            </a:r>
          </a:p>
        </p:txBody>
      </p:sp>
      <p:sp>
        <p:nvSpPr>
          <p:cNvPr id="621572" name="AutoShape 4"/>
          <p:cNvSpPr>
            <a:spLocks noChangeArrowheads="1"/>
          </p:cNvSpPr>
          <p:nvPr/>
        </p:nvSpPr>
        <p:spPr bwMode="auto">
          <a:xfrm>
            <a:off x="3968824" y="1600200"/>
            <a:ext cx="1524000" cy="1447800"/>
          </a:xfrm>
          <a:prstGeom prst="can">
            <a:avLst>
              <a:gd name="adj" fmla="val 25000"/>
            </a:avLst>
          </a:prstGeom>
          <a:solidFill>
            <a:schemeClr val="bg1"/>
          </a:solidFill>
          <a:ln w="9525">
            <a:solidFill>
              <a:schemeClr val="tx2">
                <a:lumMod val="20000"/>
                <a:lumOff val="80000"/>
              </a:schemeClr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lnSpc>
                <a:spcPct val="100000"/>
              </a:lnSpc>
              <a:defRPr/>
            </a:pPr>
            <a:r>
              <a:rPr kumimoji="0" lang="en-US" sz="1800" dirty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Repository</a:t>
            </a:r>
            <a:endParaRPr kumimoji="0" lang="bg-BG" sz="1800" dirty="0">
              <a:solidFill>
                <a:schemeClr val="tx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  <a:p>
            <a:pPr algn="ctr" eaLnBrk="1" hangingPunct="1">
              <a:lnSpc>
                <a:spcPct val="100000"/>
              </a:lnSpc>
              <a:defRPr/>
            </a:pPr>
            <a:endParaRPr kumimoji="0" lang="bg-BG" sz="1800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cs typeface="Arial" charset="0"/>
            </a:endParaRPr>
          </a:p>
          <a:p>
            <a:pPr algn="ctr" eaLnBrk="1" hangingPunct="1">
              <a:lnSpc>
                <a:spcPct val="100000"/>
              </a:lnSpc>
              <a:defRPr/>
            </a:pPr>
            <a:endParaRPr kumimoji="0" lang="bg-BG" sz="1800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cs typeface="Arial" charset="0"/>
            </a:endParaRPr>
          </a:p>
        </p:txBody>
      </p:sp>
      <p:pic>
        <p:nvPicPr>
          <p:cNvPr id="45061" name="Picture 6" descr="BD18200_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3624" y="2362200"/>
            <a:ext cx="9144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2" name="Picture 9" descr="BD18200_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4999" y="4221163"/>
            <a:ext cx="9144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1583" name="Text Box 15"/>
          <p:cNvSpPr txBox="1">
            <a:spLocks noChangeArrowheads="1"/>
          </p:cNvSpPr>
          <p:nvPr/>
        </p:nvSpPr>
        <p:spPr bwMode="auto">
          <a:xfrm>
            <a:off x="468313" y="1196752"/>
            <a:ext cx="2390775" cy="3200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indent="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5">
                  <a:lumMod val="40000"/>
                  <a:lumOff val="60000"/>
                </a:schemeClr>
              </a:buClr>
              <a:buSzPct val="70000"/>
              <a:buFont typeface="Wingdings 2" pitchFamily="18" charset="2"/>
              <a:buNone/>
              <a:tabLst>
                <a:tab pos="282575" algn="l"/>
              </a:tabLst>
              <a:defRPr sz="240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</a:lstStyle>
          <a:p>
            <a:r>
              <a:rPr lang="en-US" dirty="0"/>
              <a:t>Andy commits the changes to the repository</a:t>
            </a:r>
            <a:r>
              <a:rPr lang="bg-BG" dirty="0"/>
              <a:t>.</a:t>
            </a:r>
          </a:p>
          <a:p>
            <a:r>
              <a:rPr lang="en-US" dirty="0"/>
              <a:t>A common version with the changes of Andy and Bobby is inserted.</a:t>
            </a:r>
          </a:p>
        </p:txBody>
      </p:sp>
      <p:cxnSp>
        <p:nvCxnSpPr>
          <p:cNvPr id="45064" name="AutoShape 16"/>
          <p:cNvCxnSpPr>
            <a:cxnSpLocks noChangeShapeType="1"/>
            <a:stCxn id="45062" idx="0"/>
            <a:endCxn id="45061" idx="2"/>
          </p:cNvCxnSpPr>
          <p:nvPr/>
        </p:nvCxnSpPr>
        <p:spPr bwMode="auto">
          <a:xfrm rot="-5400000">
            <a:off x="3561630" y="3051969"/>
            <a:ext cx="639763" cy="1698625"/>
          </a:xfrm>
          <a:prstGeom prst="curvedConnector3">
            <a:avLst>
              <a:gd name="adj1" fmla="val 49875"/>
            </a:avLst>
          </a:prstGeom>
          <a:noFill/>
          <a:ln w="9525">
            <a:solidFill>
              <a:schemeClr val="tx2">
                <a:lumMod val="20000"/>
                <a:lumOff val="80000"/>
              </a:scheme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21585" name="Text Box 17"/>
          <p:cNvSpPr txBox="1">
            <a:spLocks noChangeArrowheads="1"/>
          </p:cNvSpPr>
          <p:nvPr/>
        </p:nvSpPr>
        <p:spPr bwMode="auto">
          <a:xfrm>
            <a:off x="3235399" y="3494088"/>
            <a:ext cx="1066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kumimoji="0" lang="en-US" sz="1800" dirty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Commit</a:t>
            </a:r>
          </a:p>
        </p:txBody>
      </p:sp>
      <p:pic>
        <p:nvPicPr>
          <p:cNvPr id="45066" name="Picture 18" descr="MCj03871500000[1]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4424" y="3886200"/>
            <a:ext cx="1524000" cy="1524000"/>
          </a:xfrm>
          <a:prstGeom prst="roundRect">
            <a:avLst>
              <a:gd name="adj" fmla="val 7316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067" name="Picture 19" descr="BD18200_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1349" y="3284538"/>
            <a:ext cx="9144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1588" name="Text Box 20"/>
          <p:cNvSpPr txBox="1">
            <a:spLocks noChangeArrowheads="1"/>
          </p:cNvSpPr>
          <p:nvPr/>
        </p:nvSpPr>
        <p:spPr bwMode="auto">
          <a:xfrm>
            <a:off x="6391349" y="3429000"/>
            <a:ext cx="90281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lnSpc>
                <a:spcPct val="100000"/>
              </a:lnSpc>
              <a:defRPr/>
            </a:pPr>
            <a:r>
              <a:rPr kumimoji="0" lang="en-US" sz="1800" dirty="0">
                <a:solidFill>
                  <a:schemeClr val="bg1"/>
                </a:solidFill>
                <a:cs typeface="Arial" charset="0"/>
              </a:rPr>
              <a:t>Bobby</a:t>
            </a:r>
            <a:endParaRPr kumimoji="0" lang="bg-BG" sz="1800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621589" name="Text Box 21"/>
          <p:cNvSpPr txBox="1">
            <a:spLocks noChangeArrowheads="1"/>
          </p:cNvSpPr>
          <p:nvPr/>
        </p:nvSpPr>
        <p:spPr bwMode="auto">
          <a:xfrm>
            <a:off x="2571268" y="4221163"/>
            <a:ext cx="902812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US" sz="1800" dirty="0">
                <a:solidFill>
                  <a:schemeClr val="bg1"/>
                </a:solidFill>
                <a:cs typeface="Arial" charset="0"/>
              </a:rPr>
              <a:t>Andy</a:t>
            </a:r>
          </a:p>
          <a:p>
            <a:pPr algn="ctr" eaLnBrk="1" hangingPunct="1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US" sz="1800" dirty="0">
                <a:solidFill>
                  <a:schemeClr val="bg1"/>
                </a:solidFill>
                <a:cs typeface="Arial" charset="0"/>
              </a:rPr>
              <a:t>&amp;</a:t>
            </a:r>
            <a:endParaRPr kumimoji="0" lang="bg-BG" sz="1800" dirty="0">
              <a:solidFill>
                <a:schemeClr val="bg1"/>
              </a:solidFill>
              <a:cs typeface="Arial" charset="0"/>
            </a:endParaRPr>
          </a:p>
          <a:p>
            <a:pPr algn="ctr" eaLnBrk="1" hangingPunct="1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US" sz="1800" dirty="0">
                <a:solidFill>
                  <a:schemeClr val="bg1"/>
                </a:solidFill>
                <a:cs typeface="Arial" charset="0"/>
              </a:rPr>
              <a:t>Bobby</a:t>
            </a:r>
            <a:endParaRPr kumimoji="0" lang="bg-BG" sz="1800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621590" name="Text Box 22"/>
          <p:cNvSpPr txBox="1">
            <a:spLocks noChangeArrowheads="1"/>
          </p:cNvSpPr>
          <p:nvPr/>
        </p:nvSpPr>
        <p:spPr bwMode="auto">
          <a:xfrm>
            <a:off x="4265131" y="2420938"/>
            <a:ext cx="902812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US" sz="1800" dirty="0">
                <a:solidFill>
                  <a:schemeClr val="bg1"/>
                </a:solidFill>
                <a:cs typeface="Arial" charset="0"/>
              </a:rPr>
              <a:t>Andy</a:t>
            </a:r>
          </a:p>
          <a:p>
            <a:pPr algn="ctr" eaLnBrk="1" hangingPunct="1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US" sz="1800" dirty="0">
                <a:solidFill>
                  <a:schemeClr val="bg1"/>
                </a:solidFill>
                <a:cs typeface="Arial" charset="0"/>
              </a:rPr>
              <a:t>&amp;</a:t>
            </a:r>
            <a:endParaRPr kumimoji="0" lang="bg-BG" sz="1800" dirty="0">
              <a:solidFill>
                <a:schemeClr val="bg1"/>
              </a:solidFill>
              <a:cs typeface="Arial" charset="0"/>
            </a:endParaRPr>
          </a:p>
          <a:p>
            <a:pPr algn="ctr" eaLnBrk="1" hangingPunct="1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US" sz="1800" dirty="0">
                <a:solidFill>
                  <a:schemeClr val="bg1"/>
                </a:solidFill>
                <a:cs typeface="Arial" charset="0"/>
              </a:rPr>
              <a:t>Bobby</a:t>
            </a:r>
            <a:endParaRPr kumimoji="0" lang="bg-BG" sz="1800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15" name="Text Box 20"/>
          <p:cNvSpPr txBox="1">
            <a:spLocks noChangeArrowheads="1"/>
          </p:cNvSpPr>
          <p:nvPr/>
        </p:nvSpPr>
        <p:spPr bwMode="auto">
          <a:xfrm>
            <a:off x="1315257" y="6021288"/>
            <a:ext cx="82747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kumimoji="0" lang="en-US" sz="2000" dirty="0">
                <a:solidFill>
                  <a:schemeClr val="tx2">
                    <a:lumMod val="40000"/>
                    <a:lumOff val="60000"/>
                  </a:schemeClr>
                </a:solidFill>
                <a:cs typeface="Arial" charset="0"/>
              </a:rPr>
              <a:t>Andy</a:t>
            </a:r>
            <a:endParaRPr kumimoji="0" lang="en-US" sz="1200" noProof="1">
              <a:solidFill>
                <a:schemeClr val="tx2">
                  <a:lumMod val="40000"/>
                  <a:lumOff val="60000"/>
                </a:schemeClr>
              </a:solidFill>
              <a:cs typeface="Arial" charset="0"/>
            </a:endParaRPr>
          </a:p>
        </p:txBody>
      </p:sp>
      <p:sp>
        <p:nvSpPr>
          <p:cNvPr id="16" name="Text Box 21"/>
          <p:cNvSpPr txBox="1">
            <a:spLocks noChangeArrowheads="1"/>
          </p:cNvSpPr>
          <p:nvPr/>
        </p:nvSpPr>
        <p:spPr bwMode="auto">
          <a:xfrm>
            <a:off x="6895256" y="5405154"/>
            <a:ext cx="98456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kumimoji="0" lang="en-US" sz="2000" dirty="0">
                <a:solidFill>
                  <a:schemeClr val="tx2">
                    <a:lumMod val="40000"/>
                    <a:lumOff val="60000"/>
                  </a:schemeClr>
                </a:solidFill>
                <a:cs typeface="Arial" charset="0"/>
              </a:rPr>
              <a:t>Bobby</a:t>
            </a:r>
            <a:endParaRPr kumimoji="0" lang="en-US" sz="1200" noProof="1">
              <a:solidFill>
                <a:schemeClr val="tx2">
                  <a:lumMod val="40000"/>
                  <a:lumOff val="60000"/>
                </a:schemeClr>
              </a:solidFill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61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The </a:t>
            </a:r>
            <a:r>
              <a:rPr lang="en-US" sz="3600" smtClean="0"/>
              <a:t>Copy-Modify-Merge</a:t>
            </a:r>
            <a:r>
              <a:rPr lang="bg-BG" sz="3600" dirty="0" smtClean="0"/>
              <a:t> </a:t>
            </a:r>
            <a:r>
              <a:rPr lang="en-US" sz="3600" dirty="0" smtClean="0"/>
              <a:t>Model </a:t>
            </a:r>
            <a:r>
              <a:rPr lang="bg-BG" sz="3600" dirty="0" smtClean="0"/>
              <a:t>(7)</a:t>
            </a:r>
            <a:endParaRPr lang="en-US" sz="3600" dirty="0" smtClean="0"/>
          </a:p>
        </p:txBody>
      </p:sp>
      <p:sp>
        <p:nvSpPr>
          <p:cNvPr id="623631" name="Text Box 15"/>
          <p:cNvSpPr txBox="1">
            <a:spLocks noChangeArrowheads="1"/>
          </p:cNvSpPr>
          <p:nvPr/>
        </p:nvSpPr>
        <p:spPr bwMode="auto">
          <a:xfrm>
            <a:off x="468313" y="1268760"/>
            <a:ext cx="2678112" cy="3200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indent="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5">
                  <a:lumMod val="40000"/>
                  <a:lumOff val="60000"/>
                </a:schemeClr>
              </a:buClr>
              <a:buSzPct val="70000"/>
              <a:buFont typeface="Wingdings 2" pitchFamily="18" charset="2"/>
              <a:buNone/>
              <a:tabLst>
                <a:tab pos="282575" algn="l"/>
              </a:tabLst>
              <a:defRPr sz="240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</a:lstStyle>
          <a:p>
            <a:r>
              <a:rPr lang="en-US" dirty="0"/>
              <a:t>Bobby updates the changes from the repository</a:t>
            </a:r>
            <a:r>
              <a:rPr lang="bg-BG" dirty="0"/>
              <a:t>.</a:t>
            </a:r>
          </a:p>
          <a:p>
            <a:r>
              <a:rPr lang="en-US" dirty="0"/>
              <a:t>She gets the common version with the changes of Andy and Bobby</a:t>
            </a:r>
            <a:r>
              <a:rPr lang="ru-RU" dirty="0"/>
              <a:t>.</a:t>
            </a:r>
            <a:endParaRPr lang="en-US" dirty="0"/>
          </a:p>
        </p:txBody>
      </p:sp>
      <p:cxnSp>
        <p:nvCxnSpPr>
          <p:cNvPr id="46084" name="AutoShape 16"/>
          <p:cNvCxnSpPr>
            <a:cxnSpLocks noChangeShapeType="1"/>
          </p:cNvCxnSpPr>
          <p:nvPr/>
        </p:nvCxnSpPr>
        <p:spPr bwMode="auto">
          <a:xfrm rot="5400000" flipH="1" flipV="1">
            <a:off x="5683324" y="2400300"/>
            <a:ext cx="228600" cy="2133600"/>
          </a:xfrm>
          <a:prstGeom prst="curvedConnector5">
            <a:avLst>
              <a:gd name="adj1" fmla="val -100000"/>
              <a:gd name="adj2" fmla="val 50000"/>
              <a:gd name="adj3" fmla="val 200000"/>
            </a:avLst>
          </a:prstGeom>
          <a:noFill/>
          <a:ln w="9525">
            <a:solidFill>
              <a:schemeClr val="tx2">
                <a:lumMod val="20000"/>
                <a:lumOff val="80000"/>
              </a:scheme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23633" name="Text Box 17"/>
          <p:cNvSpPr txBox="1">
            <a:spLocks noChangeArrowheads="1"/>
          </p:cNvSpPr>
          <p:nvPr/>
        </p:nvSpPr>
        <p:spPr bwMode="auto">
          <a:xfrm>
            <a:off x="5743649" y="2701925"/>
            <a:ext cx="1066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kumimoji="0" lang="en-US" sz="1800" dirty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Update</a:t>
            </a:r>
            <a:endParaRPr kumimoji="0" lang="bg-BG" sz="1800" dirty="0">
              <a:solidFill>
                <a:schemeClr val="tx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</p:txBody>
      </p:sp>
      <p:pic>
        <p:nvPicPr>
          <p:cNvPr id="46086" name="Picture 29" descr="MCj0411476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824" y="4876800"/>
            <a:ext cx="1524000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3646" name="AutoShape 30"/>
          <p:cNvSpPr>
            <a:spLocks noChangeArrowheads="1"/>
          </p:cNvSpPr>
          <p:nvPr/>
        </p:nvSpPr>
        <p:spPr bwMode="auto">
          <a:xfrm>
            <a:off x="3968824" y="1600200"/>
            <a:ext cx="1524000" cy="1447800"/>
          </a:xfrm>
          <a:prstGeom prst="can">
            <a:avLst>
              <a:gd name="adj" fmla="val 25000"/>
            </a:avLst>
          </a:prstGeom>
          <a:solidFill>
            <a:schemeClr val="bg1"/>
          </a:solidFill>
          <a:ln w="9525">
            <a:solidFill>
              <a:schemeClr val="tx2">
                <a:lumMod val="20000"/>
                <a:lumOff val="80000"/>
              </a:schemeClr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lnSpc>
                <a:spcPct val="100000"/>
              </a:lnSpc>
              <a:defRPr/>
            </a:pPr>
            <a:r>
              <a:rPr kumimoji="0" lang="en-US" sz="1800" dirty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Repository</a:t>
            </a:r>
            <a:endParaRPr kumimoji="0" lang="bg-BG" sz="1800" dirty="0">
              <a:solidFill>
                <a:schemeClr val="tx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  <a:p>
            <a:pPr algn="ctr" eaLnBrk="1" hangingPunct="1">
              <a:lnSpc>
                <a:spcPct val="100000"/>
              </a:lnSpc>
              <a:defRPr/>
            </a:pPr>
            <a:endParaRPr kumimoji="0" lang="bg-BG" sz="1800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cs typeface="Arial" charset="0"/>
            </a:endParaRPr>
          </a:p>
          <a:p>
            <a:pPr algn="ctr" eaLnBrk="1" hangingPunct="1">
              <a:lnSpc>
                <a:spcPct val="100000"/>
              </a:lnSpc>
              <a:defRPr/>
            </a:pPr>
            <a:endParaRPr kumimoji="0" lang="bg-BG" sz="1800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cs typeface="Arial" charset="0"/>
            </a:endParaRPr>
          </a:p>
        </p:txBody>
      </p:sp>
      <p:pic>
        <p:nvPicPr>
          <p:cNvPr id="46088" name="Picture 31" descr="BD18200_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3624" y="2362200"/>
            <a:ext cx="9144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9" name="Picture 32" descr="BD18200_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2808" y="4586064"/>
            <a:ext cx="9144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90" name="Picture 35" descr="MCj03871500000[1]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4424" y="3886200"/>
            <a:ext cx="1524000" cy="1524000"/>
          </a:xfrm>
          <a:prstGeom prst="roundRect">
            <a:avLst>
              <a:gd name="adj" fmla="val 7316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091" name="Picture 36" descr="BD18200_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1024" y="3276600"/>
            <a:ext cx="9144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3654" name="Text Box 38"/>
          <p:cNvSpPr txBox="1">
            <a:spLocks noChangeArrowheads="1"/>
          </p:cNvSpPr>
          <p:nvPr/>
        </p:nvSpPr>
        <p:spPr bwMode="auto">
          <a:xfrm>
            <a:off x="2859077" y="4657501"/>
            <a:ext cx="90698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eaLnBrk="1" hangingPunct="1">
              <a:lnSpc>
                <a:spcPct val="100000"/>
              </a:lnSpc>
              <a:spcBef>
                <a:spcPct val="50000"/>
              </a:spcBef>
              <a:defRPr kumimoji="0" sz="1800">
                <a:solidFill>
                  <a:schemeClr val="bg1"/>
                </a:solidFill>
                <a:effectLst/>
                <a:cs typeface="Arial" charset="0"/>
              </a:defRPr>
            </a:lvl1pPr>
          </a:lstStyle>
          <a:p>
            <a:pPr algn="ctr">
              <a:spcBef>
                <a:spcPts val="0"/>
              </a:spcBef>
            </a:pPr>
            <a:r>
              <a:rPr lang="en-US" dirty="0"/>
              <a:t>Andy</a:t>
            </a:r>
          </a:p>
          <a:p>
            <a:pPr algn="ctr">
              <a:spcBef>
                <a:spcPts val="0"/>
              </a:spcBef>
            </a:pPr>
            <a:r>
              <a:rPr lang="en-US" dirty="0"/>
              <a:t>&amp;</a:t>
            </a:r>
            <a:endParaRPr lang="bg-BG" dirty="0"/>
          </a:p>
          <a:p>
            <a:pPr algn="ctr">
              <a:spcBef>
                <a:spcPts val="0"/>
              </a:spcBef>
            </a:pPr>
            <a:r>
              <a:rPr lang="en-US" dirty="0"/>
              <a:t>Bobby</a:t>
            </a:r>
            <a:endParaRPr lang="bg-BG" dirty="0"/>
          </a:p>
        </p:txBody>
      </p:sp>
      <p:sp>
        <p:nvSpPr>
          <p:cNvPr id="623655" name="Text Box 39"/>
          <p:cNvSpPr txBox="1">
            <a:spLocks noChangeArrowheads="1"/>
          </p:cNvSpPr>
          <p:nvPr/>
        </p:nvSpPr>
        <p:spPr bwMode="auto">
          <a:xfrm>
            <a:off x="4265131" y="2420938"/>
            <a:ext cx="902812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US" sz="1800" dirty="0">
                <a:solidFill>
                  <a:schemeClr val="bg1"/>
                </a:solidFill>
                <a:cs typeface="Arial" charset="0"/>
              </a:rPr>
              <a:t>Andy</a:t>
            </a:r>
          </a:p>
          <a:p>
            <a:pPr algn="ctr" eaLnBrk="1" hangingPunct="1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US" sz="1800" dirty="0">
                <a:solidFill>
                  <a:schemeClr val="bg1"/>
                </a:solidFill>
                <a:cs typeface="Arial" charset="0"/>
              </a:rPr>
              <a:t>&amp;</a:t>
            </a:r>
            <a:endParaRPr kumimoji="0" lang="bg-BG" sz="1800" dirty="0">
              <a:solidFill>
                <a:schemeClr val="bg1"/>
              </a:solidFill>
              <a:cs typeface="Arial" charset="0"/>
            </a:endParaRPr>
          </a:p>
          <a:p>
            <a:pPr algn="ctr" eaLnBrk="1" hangingPunct="1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US" sz="1800" dirty="0">
                <a:solidFill>
                  <a:schemeClr val="bg1"/>
                </a:solidFill>
                <a:cs typeface="Arial" charset="0"/>
              </a:rPr>
              <a:t>Bobby</a:t>
            </a:r>
            <a:endParaRPr kumimoji="0" lang="bg-BG" sz="1800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623656" name="Text Box 40"/>
          <p:cNvSpPr txBox="1">
            <a:spLocks noChangeArrowheads="1"/>
          </p:cNvSpPr>
          <p:nvPr/>
        </p:nvSpPr>
        <p:spPr bwMode="auto">
          <a:xfrm>
            <a:off x="6325706" y="3327400"/>
            <a:ext cx="902812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US" sz="1800" dirty="0">
                <a:solidFill>
                  <a:schemeClr val="bg1"/>
                </a:solidFill>
                <a:cs typeface="Arial" charset="0"/>
              </a:rPr>
              <a:t>Andy</a:t>
            </a:r>
          </a:p>
          <a:p>
            <a:pPr algn="ctr" eaLnBrk="1" hangingPunct="1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US" sz="1800" dirty="0">
                <a:solidFill>
                  <a:schemeClr val="bg1"/>
                </a:solidFill>
                <a:cs typeface="Arial" charset="0"/>
              </a:rPr>
              <a:t>&amp;</a:t>
            </a:r>
            <a:endParaRPr kumimoji="0" lang="bg-BG" sz="1800" dirty="0">
              <a:solidFill>
                <a:schemeClr val="bg1"/>
              </a:solidFill>
              <a:cs typeface="Arial" charset="0"/>
            </a:endParaRPr>
          </a:p>
          <a:p>
            <a:pPr algn="ctr" eaLnBrk="1" hangingPunct="1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US" sz="1800" dirty="0">
                <a:solidFill>
                  <a:schemeClr val="bg1"/>
                </a:solidFill>
                <a:cs typeface="Arial" charset="0"/>
              </a:rPr>
              <a:t>Bobby</a:t>
            </a:r>
            <a:endParaRPr kumimoji="0" lang="bg-BG" sz="1800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15" name="Text Box 20"/>
          <p:cNvSpPr txBox="1">
            <a:spLocks noChangeArrowheads="1"/>
          </p:cNvSpPr>
          <p:nvPr/>
        </p:nvSpPr>
        <p:spPr bwMode="auto">
          <a:xfrm>
            <a:off x="1315257" y="6021288"/>
            <a:ext cx="82747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kumimoji="0" lang="en-US" sz="2000" dirty="0">
                <a:solidFill>
                  <a:schemeClr val="tx2">
                    <a:lumMod val="40000"/>
                    <a:lumOff val="60000"/>
                  </a:schemeClr>
                </a:solidFill>
                <a:cs typeface="Arial" charset="0"/>
              </a:rPr>
              <a:t>Andy</a:t>
            </a:r>
            <a:endParaRPr kumimoji="0" lang="en-US" sz="1200" noProof="1">
              <a:solidFill>
                <a:schemeClr val="tx2">
                  <a:lumMod val="40000"/>
                  <a:lumOff val="60000"/>
                </a:schemeClr>
              </a:solidFill>
              <a:cs typeface="Arial" charset="0"/>
            </a:endParaRPr>
          </a:p>
        </p:txBody>
      </p:sp>
      <p:sp>
        <p:nvSpPr>
          <p:cNvPr id="16" name="Text Box 21"/>
          <p:cNvSpPr txBox="1">
            <a:spLocks noChangeArrowheads="1"/>
          </p:cNvSpPr>
          <p:nvPr/>
        </p:nvSpPr>
        <p:spPr bwMode="auto">
          <a:xfrm>
            <a:off x="6895256" y="5405154"/>
            <a:ext cx="98456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40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kumimoji="1" sz="40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kumimoji="1" sz="40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00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kumimoji="0" lang="en-US" sz="2000" dirty="0">
                <a:solidFill>
                  <a:schemeClr val="tx2">
                    <a:lumMod val="40000"/>
                    <a:lumOff val="60000"/>
                  </a:schemeClr>
                </a:solidFill>
                <a:cs typeface="Arial" charset="0"/>
              </a:rPr>
              <a:t>Bobby</a:t>
            </a:r>
            <a:endParaRPr kumimoji="0" lang="en-US" sz="1200" noProof="1">
              <a:solidFill>
                <a:schemeClr val="tx2">
                  <a:lumMod val="40000"/>
                  <a:lumOff val="60000"/>
                </a:schemeClr>
              </a:solidFill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09600" y="5085929"/>
            <a:ext cx="7924800" cy="685800"/>
          </a:xfrm>
        </p:spPr>
        <p:txBody>
          <a:bodyPr/>
          <a:lstStyle/>
          <a:p>
            <a:r>
              <a:rPr lang="en-US" dirty="0" smtClean="0"/>
              <a:t>Subversion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609600" y="5812208"/>
            <a:ext cx="7924800" cy="569120"/>
          </a:xfrm>
        </p:spPr>
        <p:txBody>
          <a:bodyPr/>
          <a:lstStyle/>
          <a:p>
            <a:r>
              <a:rPr lang="en-US" dirty="0" smtClean="0"/>
              <a:t>Using Subversion and TortoiseSVN</a:t>
            </a:r>
            <a:endParaRPr lang="en-US" dirty="0"/>
          </a:p>
        </p:txBody>
      </p:sp>
      <p:pic>
        <p:nvPicPr>
          <p:cNvPr id="7170" name="Picture 2" descr="http://svn.haxx.se/dev/archive-2008-07/att-0454/subversion-background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9845" y="980728"/>
            <a:ext cx="5066256" cy="3799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594773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Subversion</a:t>
            </a:r>
            <a:endParaRPr lang="bg-BG"/>
          </a:p>
        </p:txBody>
      </p:sp>
      <p:sp>
        <p:nvSpPr>
          <p:cNvPr id="7598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980728"/>
            <a:ext cx="8686800" cy="56388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Subversion (SVN)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Open source SCM repository</a:t>
            </a:r>
          </a:p>
          <a:p>
            <a:pPr lvl="1">
              <a:lnSpc>
                <a:spcPct val="100000"/>
              </a:lnSpc>
            </a:pPr>
            <a:r>
              <a:rPr lang="en-US" dirty="0">
                <a:hlinkClick r:id="rId2"/>
              </a:rPr>
              <a:t>http://subversion.tigris.org/</a:t>
            </a:r>
            <a:endParaRPr lang="en-US" dirty="0"/>
          </a:p>
          <a:p>
            <a:pPr lvl="1">
              <a:lnSpc>
                <a:spcPct val="100000"/>
              </a:lnSpc>
            </a:pPr>
            <a:r>
              <a:rPr lang="en-US" dirty="0"/>
              <a:t>Runs on UNIX, Linux, Windows</a:t>
            </a:r>
          </a:p>
          <a:p>
            <a:pPr>
              <a:lnSpc>
                <a:spcPct val="100000"/>
              </a:lnSpc>
            </a:pPr>
            <a:r>
              <a:rPr lang="en-US" dirty="0"/>
              <a:t>Console client</a:t>
            </a:r>
          </a:p>
          <a:p>
            <a:pPr lvl="1">
              <a:lnSpc>
                <a:spcPct val="100000"/>
              </a:lnSpc>
            </a:pPr>
            <a:r>
              <a:rPr lang="en-US" noProof="1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svn</a:t>
            </a:r>
          </a:p>
          <a:p>
            <a:pPr>
              <a:lnSpc>
                <a:spcPct val="100000"/>
              </a:lnSpc>
            </a:pPr>
            <a:r>
              <a:rPr lang="en-US" dirty="0"/>
              <a:t>GUI client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TortoiseSVN – </a:t>
            </a:r>
            <a:r>
              <a:rPr lang="bg-BG" sz="2800" dirty="0">
                <a:hlinkClick r:id="rId3"/>
              </a:rPr>
              <a:t>http://tortoisesvn.tigris.org/</a:t>
            </a:r>
            <a:endParaRPr lang="en-US" sz="2800" dirty="0"/>
          </a:p>
          <a:p>
            <a:pPr>
              <a:lnSpc>
                <a:spcPct val="100000"/>
              </a:lnSpc>
            </a:pPr>
            <a:r>
              <a:rPr lang="en-US" dirty="0" smtClean="0"/>
              <a:t>Visual Studio / Eclipse plug-ins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210048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Subversion </a:t>
            </a:r>
            <a:r>
              <a:rPr lang="en-US" dirty="0" smtClean="0"/>
              <a:t>– Features</a:t>
            </a:r>
            <a:endParaRPr lang="bg-BG" dirty="0"/>
          </a:p>
        </p:txBody>
      </p:sp>
      <p:sp>
        <p:nvSpPr>
          <p:cNvPr id="760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196752"/>
            <a:ext cx="8686800" cy="5508848"/>
          </a:xfrm>
        </p:spPr>
        <p:txBody>
          <a:bodyPr/>
          <a:lstStyle/>
          <a:p>
            <a:r>
              <a:rPr lang="en-US" sz="3100" dirty="0"/>
              <a:t>Versioning of the directory structure</a:t>
            </a:r>
            <a:endParaRPr lang="bg-BG" sz="3100" dirty="0"/>
          </a:p>
          <a:p>
            <a:r>
              <a:rPr lang="en-US" sz="3100" dirty="0" smtClean="0"/>
              <a:t>Complete </a:t>
            </a:r>
            <a:r>
              <a:rPr lang="en-US" sz="3100" dirty="0"/>
              <a:t>change log</a:t>
            </a:r>
            <a:endParaRPr lang="bg-BG" sz="3100" dirty="0"/>
          </a:p>
          <a:p>
            <a:pPr lvl="1"/>
            <a:r>
              <a:rPr lang="en-US" sz="3200" dirty="0"/>
              <a:t>Deletion of files and directories</a:t>
            </a:r>
          </a:p>
          <a:p>
            <a:pPr lvl="1"/>
            <a:r>
              <a:rPr lang="en-US" sz="3200" dirty="0"/>
              <a:t>Renaming of files and directories</a:t>
            </a:r>
            <a:endParaRPr lang="bg-BG" sz="3200" dirty="0"/>
          </a:p>
          <a:p>
            <a:pPr lvl="1"/>
            <a:r>
              <a:rPr lang="en-US" sz="3200" dirty="0"/>
              <a:t>Saving of files or directories</a:t>
            </a:r>
            <a:endParaRPr lang="bg-BG" sz="3200" dirty="0"/>
          </a:p>
          <a:p>
            <a:r>
              <a:rPr lang="en-US" sz="3100" dirty="0"/>
              <a:t>Can work on it’s own or integrated with Apache as a module</a:t>
            </a:r>
            <a:endParaRPr lang="bg-BG" sz="3100" dirty="0"/>
          </a:p>
          <a:p>
            <a:r>
              <a:rPr lang="en-US" sz="3100" dirty="0"/>
              <a:t>Works effectively with tags and branching</a:t>
            </a:r>
            <a:endParaRPr lang="bg-BG" sz="2800" dirty="0"/>
          </a:p>
        </p:txBody>
      </p:sp>
    </p:spTree>
    <p:extLst>
      <p:ext uri="{BB962C8B-B14F-4D97-AF65-F5344CB8AC3E}">
        <p14:creationId xmlns:p14="http://schemas.microsoft.com/office/powerpoint/2010/main" val="316472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TortoiseSVN</a:t>
            </a:r>
            <a:endParaRPr lang="bg-BG" dirty="0"/>
          </a:p>
        </p:txBody>
      </p:sp>
      <p:sp>
        <p:nvSpPr>
          <p:cNvPr id="7618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196553"/>
            <a:ext cx="3889127" cy="5184775"/>
          </a:xfrm>
        </p:spPr>
        <p:txBody>
          <a:bodyPr/>
          <a:lstStyle/>
          <a:p>
            <a:r>
              <a:rPr lang="en-US" dirty="0"/>
              <a:t>TortoiseSVN</a:t>
            </a:r>
          </a:p>
          <a:p>
            <a:pPr lvl="1"/>
            <a:r>
              <a:rPr lang="en-US" dirty="0"/>
              <a:t>Open source GUI client for Subversion</a:t>
            </a:r>
          </a:p>
          <a:p>
            <a:pPr lvl="1"/>
            <a:r>
              <a:rPr lang="en-US" dirty="0"/>
              <a:t>Integrated in Windows Explorer</a:t>
            </a:r>
          </a:p>
          <a:p>
            <a:pPr lvl="1"/>
            <a:r>
              <a:rPr lang="bg-BG" dirty="0">
                <a:hlinkClick r:id="rId2"/>
              </a:rPr>
              <a:t>http://tortoisesvn.tigris.org/</a:t>
            </a:r>
            <a:endParaRPr lang="bg-BG" dirty="0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211960" y="1212304"/>
            <a:ext cx="442404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3856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9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28675" y="4302273"/>
            <a:ext cx="7272338" cy="1562100"/>
          </a:xfrm>
        </p:spPr>
        <p:txBody>
          <a:bodyPr/>
          <a:lstStyle/>
          <a:p>
            <a:pPr>
              <a:lnSpc>
                <a:spcPts val="5400"/>
              </a:lnSpc>
            </a:pPr>
            <a:r>
              <a:rPr lang="en-US" sz="5400" dirty="0"/>
              <a:t>Subversion &amp; TortoiseSVN</a:t>
            </a:r>
            <a:endParaRPr lang="bg-BG" sz="5400" dirty="0"/>
          </a:p>
        </p:txBody>
      </p:sp>
      <p:sp>
        <p:nvSpPr>
          <p:cNvPr id="763907" name="Rectangle 3"/>
          <p:cNvSpPr>
            <a:spLocks noChangeArrowheads="1"/>
          </p:cNvSpPr>
          <p:nvPr/>
        </p:nvSpPr>
        <p:spPr bwMode="auto">
          <a:xfrm>
            <a:off x="828675" y="5949280"/>
            <a:ext cx="7272338" cy="40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2800" dirty="0">
                <a:solidFill>
                  <a:srgbClr val="FAF7C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Live Demo</a:t>
            </a:r>
            <a:endParaRPr lang="bg-BG" sz="2800" dirty="0">
              <a:solidFill>
                <a:srgbClr val="FAF7C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4" name="Picture 2" descr="http://svn.haxx.se/dev/archive-2008-07/att-0454/subversion-background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187" y="1196752"/>
            <a:ext cx="3625657" cy="2719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tsvn.e-posta.sk/images/tsvn_logo.png"/>
          <p:cNvPicPr>
            <a:picLocks noChangeAspect="1" noChangeArrowheads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2043786"/>
            <a:ext cx="1656184" cy="1656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webjackalope.com/wp-content/uploads/2009/09/versions.jpg"/>
          <p:cNvPicPr>
            <a:picLocks noChangeAspect="1" noChangeArrowheads="1"/>
          </p:cNvPicPr>
          <p:nvPr/>
        </p:nvPicPr>
        <p:blipFill rotWithShape="1">
          <a:blip r:embed="rId5" cstate="email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690616" y="2324186"/>
            <a:ext cx="1728192" cy="1375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http://tortoisesvn.tigris.org/tortoisesvn_logo_hor468x64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00" y="1556792"/>
            <a:ext cx="4457700" cy="609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6420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733800"/>
            <a:ext cx="8229600" cy="1295401"/>
          </a:xfrm>
        </p:spPr>
        <p:txBody>
          <a:bodyPr/>
          <a:lstStyle/>
          <a:p>
            <a:pPr>
              <a:lnSpc>
                <a:spcPts val="5000"/>
              </a:lnSpc>
            </a:pPr>
            <a:r>
              <a:rPr lang="en-US" dirty="0" smtClean="0"/>
              <a:t>Project Hosting and Team Collaboration Sites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7400" y="5145880"/>
            <a:ext cx="5029200" cy="1026320"/>
          </a:xfrm>
        </p:spPr>
        <p:txBody>
          <a:bodyPr/>
          <a:lstStyle/>
          <a:p>
            <a:r>
              <a:rPr lang="en-US" dirty="0" smtClean="0"/>
              <a:t>SourceForge, Google Code, CodePlex, Project Locker</a:t>
            </a:r>
            <a:endParaRPr lang="en-US" dirty="0"/>
          </a:p>
        </p:txBody>
      </p:sp>
      <p:pic>
        <p:nvPicPr>
          <p:cNvPr id="7170" name="Picture 2" descr="http://ik.my/blog/wp-content/uploads/2009/04/web_hosting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685800"/>
            <a:ext cx="3200400" cy="2400300"/>
          </a:xfrm>
          <a:prstGeom prst="roundRect">
            <a:avLst>
              <a:gd name="adj" fmla="val 3435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70822323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Hosting Sites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80728"/>
            <a:ext cx="8686800" cy="56388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 smtClean="0"/>
              <a:t>SourceForge – </a:t>
            </a:r>
            <a:r>
              <a:rPr lang="en-US" dirty="0" smtClean="0">
                <a:hlinkClick r:id="rId2"/>
              </a:rPr>
              <a:t>http://www.sourceforge.net</a:t>
            </a:r>
            <a:endParaRPr lang="en-US" dirty="0" smtClean="0"/>
          </a:p>
          <a:p>
            <a:pPr lvl="1">
              <a:lnSpc>
                <a:spcPct val="100000"/>
              </a:lnSpc>
            </a:pPr>
            <a:r>
              <a:rPr lang="en-US" sz="2800" dirty="0" smtClean="0"/>
              <a:t>Source control (SVN, Git, …), web hosting, tracker, wiki, blog, mailing lists, file release, statistics, etc.</a:t>
            </a:r>
          </a:p>
          <a:p>
            <a:pPr lvl="1">
              <a:lnSpc>
                <a:spcPct val="100000"/>
              </a:lnSpc>
            </a:pPr>
            <a:r>
              <a:rPr lang="en-US" sz="2800" dirty="0" smtClean="0"/>
              <a:t>Free, all projects are public and open source</a:t>
            </a:r>
          </a:p>
          <a:p>
            <a:pPr>
              <a:lnSpc>
                <a:spcPct val="100000"/>
              </a:lnSpc>
            </a:pPr>
            <a:r>
              <a:rPr lang="en-US" dirty="0" smtClean="0"/>
              <a:t>Google Code – </a:t>
            </a:r>
            <a:r>
              <a:rPr lang="en-US" dirty="0" smtClean="0">
                <a:hlinkClick r:id="rId3"/>
              </a:rPr>
              <a:t>http://code.google.com/projecthosting/</a:t>
            </a:r>
            <a:endParaRPr lang="en-US" dirty="0" smtClean="0"/>
          </a:p>
          <a:p>
            <a:pPr lvl="1">
              <a:lnSpc>
                <a:spcPct val="100000"/>
              </a:lnSpc>
            </a:pPr>
            <a:r>
              <a:rPr lang="en-US" sz="2800" dirty="0" smtClean="0"/>
              <a:t>Source control (SVN), file release, wiki, tracker</a:t>
            </a:r>
          </a:p>
          <a:p>
            <a:pPr lvl="2">
              <a:lnSpc>
                <a:spcPct val="100000"/>
              </a:lnSpc>
            </a:pPr>
            <a:r>
              <a:rPr lang="en-US" sz="2600" dirty="0" smtClean="0"/>
              <a:t>Very simple, basic functions only, not feature-rich</a:t>
            </a:r>
          </a:p>
          <a:p>
            <a:pPr lvl="1">
              <a:lnSpc>
                <a:spcPct val="100000"/>
              </a:lnSpc>
            </a:pPr>
            <a:r>
              <a:rPr lang="en-US" sz="2800" dirty="0" smtClean="0"/>
              <a:t>Free, all projects are public and open source</a:t>
            </a:r>
          </a:p>
          <a:p>
            <a:pPr lvl="1">
              <a:lnSpc>
                <a:spcPct val="100000"/>
              </a:lnSpc>
            </a:pPr>
            <a:r>
              <a:rPr lang="en-US" sz="2800" dirty="0" smtClean="0"/>
              <a:t>1-minute signup, without heavy approval process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265419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Hosting Sites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791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 smtClean="0"/>
              <a:t>CodePlex – </a:t>
            </a:r>
            <a:r>
              <a:rPr lang="en-US" dirty="0" smtClean="0">
                <a:hlinkClick r:id="rId2"/>
              </a:rPr>
              <a:t>http://www.codeplex.com</a:t>
            </a:r>
            <a:endParaRPr lang="en-US" dirty="0" smtClean="0"/>
          </a:p>
          <a:p>
            <a:pPr lvl="1">
              <a:lnSpc>
                <a:spcPct val="100000"/>
              </a:lnSpc>
            </a:pPr>
            <a:r>
              <a:rPr lang="en-US" sz="2800" dirty="0" smtClean="0"/>
              <a:t>Microsoft's open source projects site</a:t>
            </a:r>
          </a:p>
          <a:p>
            <a:pPr lvl="1">
              <a:lnSpc>
                <a:spcPct val="100000"/>
              </a:lnSpc>
            </a:pPr>
            <a:r>
              <a:rPr lang="en-US" sz="2800" dirty="0" smtClean="0"/>
              <a:t>Team Foundation Server (TFS) infrastructure</a:t>
            </a:r>
          </a:p>
          <a:p>
            <a:pPr lvl="1">
              <a:lnSpc>
                <a:spcPct val="100000"/>
              </a:lnSpc>
            </a:pPr>
            <a:r>
              <a:rPr lang="en-US" sz="2800" dirty="0" smtClean="0"/>
              <a:t>Source control (TFS), issue tracker, downloads, discussions, wiki, etc.</a:t>
            </a:r>
          </a:p>
          <a:p>
            <a:pPr lvl="1">
              <a:lnSpc>
                <a:spcPct val="100000"/>
              </a:lnSpc>
            </a:pPr>
            <a:r>
              <a:rPr lang="en-US" sz="2800" dirty="0" smtClean="0"/>
              <a:t>Free, all projects are public and open source</a:t>
            </a:r>
          </a:p>
          <a:p>
            <a:pPr>
              <a:lnSpc>
                <a:spcPct val="100000"/>
              </a:lnSpc>
            </a:pPr>
            <a:r>
              <a:rPr lang="en-US" dirty="0" smtClean="0"/>
              <a:t>Project Locker – </a:t>
            </a:r>
            <a:r>
              <a:rPr lang="en-US" dirty="0" smtClean="0">
                <a:hlinkClick r:id="rId3"/>
              </a:rPr>
              <a:t>http://www.projectlocker.com</a:t>
            </a:r>
            <a:endParaRPr lang="en-US" dirty="0" smtClean="0"/>
          </a:p>
          <a:p>
            <a:pPr marL="574675" lvl="2" indent="-282575">
              <a:lnSpc>
                <a:spcPct val="10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buFont typeface="Wingdings 2" pitchFamily="18" charset="2"/>
              <a:buChar char=""/>
              <a:tabLst>
                <a:tab pos="282575" algn="l"/>
              </a:tabLst>
            </a:pPr>
            <a:r>
              <a:rPr lang="en-US" dirty="0" smtClean="0"/>
              <a:t>Source control (SVN), TRAC, CI system, wiki, etc.</a:t>
            </a:r>
          </a:p>
          <a:p>
            <a:pPr marL="574675" lvl="2" indent="-282575">
              <a:lnSpc>
                <a:spcPct val="10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buFont typeface="Wingdings 2" pitchFamily="18" charset="2"/>
              <a:buChar char=""/>
              <a:tabLst>
                <a:tab pos="282575" algn="l"/>
              </a:tabLst>
            </a:pPr>
            <a:r>
              <a:rPr lang="en-US" dirty="0" smtClean="0"/>
              <a:t>Private projects (not open source)</a:t>
            </a:r>
          </a:p>
          <a:p>
            <a:pPr marL="574675" lvl="2" indent="-282575">
              <a:lnSpc>
                <a:spcPct val="10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buFont typeface="Wingdings 2" pitchFamily="18" charset="2"/>
              <a:buChar char=""/>
              <a:tabLst>
                <a:tab pos="282575" algn="l"/>
              </a:tabLst>
            </a:pPr>
            <a:r>
              <a:rPr lang="en-US" dirty="0" smtClean="0"/>
              <a:t>Free and paid editions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82131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Hosting Sites 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dirty="0" smtClean="0"/>
              <a:t>Assembla – </a:t>
            </a:r>
            <a:r>
              <a:rPr lang="en-US" dirty="0" smtClean="0">
                <a:hlinkClick r:id="rId2"/>
              </a:rPr>
              <a:t>http://www.assembla.com</a:t>
            </a:r>
            <a:endParaRPr lang="en-US" dirty="0" smtClean="0"/>
          </a:p>
          <a:p>
            <a:pPr lvl="1">
              <a:lnSpc>
                <a:spcPct val="100000"/>
              </a:lnSpc>
            </a:pPr>
            <a:r>
              <a:rPr lang="en-US" dirty="0" smtClean="0"/>
              <a:t>Source control (SVN, Git), issue tracker, wiki, chats, files, messages, time tracking, etc.</a:t>
            </a:r>
          </a:p>
          <a:p>
            <a:pPr lvl="1">
              <a:lnSpc>
                <a:spcPct val="100000"/>
              </a:lnSpc>
            </a:pPr>
            <a:r>
              <a:rPr lang="en-US" dirty="0" smtClean="0"/>
              <a:t>Private / public projects, free and paid editions</a:t>
            </a:r>
          </a:p>
          <a:p>
            <a:pPr>
              <a:lnSpc>
                <a:spcPct val="100000"/>
              </a:lnSpc>
            </a:pPr>
            <a:r>
              <a:rPr lang="en-US" dirty="0" smtClean="0"/>
              <a:t>Bitbucket – </a:t>
            </a:r>
            <a:r>
              <a:rPr lang="en-US" dirty="0" smtClean="0">
                <a:hlinkClick r:id="rId3"/>
              </a:rPr>
              <a:t>http://bitbucket.org</a:t>
            </a:r>
            <a:endParaRPr lang="en-US" dirty="0" smtClean="0"/>
          </a:p>
          <a:p>
            <a:pPr lvl="1">
              <a:lnSpc>
                <a:spcPct val="100000"/>
              </a:lnSpc>
            </a:pPr>
            <a:r>
              <a:rPr lang="en-US" dirty="0" smtClean="0"/>
              <a:t>Source control (Mercurial), issue tracker, wiki, management tools</a:t>
            </a:r>
          </a:p>
          <a:p>
            <a:pPr lvl="1">
              <a:lnSpc>
                <a:spcPct val="100000"/>
              </a:lnSpc>
            </a:pPr>
            <a:r>
              <a:rPr lang="en-US" dirty="0" smtClean="0"/>
              <a:t>Private projects, free and paid editions</a:t>
            </a:r>
          </a:p>
          <a:p>
            <a:pPr>
              <a:lnSpc>
                <a:spcPct val="100000"/>
              </a:lnSpc>
            </a:pPr>
            <a:r>
              <a:rPr lang="en-US" dirty="0" smtClean="0"/>
              <a:t>Others: </a:t>
            </a:r>
            <a:r>
              <a:rPr lang="en-US" dirty="0" smtClean="0">
                <a:hlinkClick r:id="rId4"/>
              </a:rPr>
              <a:t>Github</a:t>
            </a:r>
            <a:r>
              <a:rPr lang="en-US" dirty="0" smtClean="0"/>
              <a:t>, </a:t>
            </a:r>
            <a:r>
              <a:rPr lang="en-US" dirty="0" smtClean="0">
                <a:hlinkClick r:id="rId5"/>
              </a:rPr>
              <a:t>Unfuddle</a:t>
            </a:r>
            <a:r>
              <a:rPr lang="en-US" dirty="0" smtClean="0"/>
              <a:t>, </a:t>
            </a:r>
            <a:r>
              <a:rPr lang="en-US" dirty="0" smtClean="0">
                <a:hlinkClick r:id="rId6"/>
              </a:rPr>
              <a:t>XP-Dev</a:t>
            </a:r>
            <a:r>
              <a:rPr lang="en-US" dirty="0" smtClean="0"/>
              <a:t>, </a:t>
            </a:r>
            <a:r>
              <a:rPr lang="en-US" dirty="0" smtClean="0">
                <a:hlinkClick r:id="rId7"/>
              </a:rPr>
              <a:t>Beanstalk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276520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457200" y="4800601"/>
            <a:ext cx="8229600" cy="685800"/>
          </a:xfrm>
        </p:spPr>
        <p:txBody>
          <a:bodyPr/>
          <a:lstStyle/>
          <a:p>
            <a:r>
              <a:rPr lang="en-US" dirty="0" smtClean="0"/>
              <a:t>Google Code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457200" y="5526880"/>
            <a:ext cx="8229600" cy="569120"/>
          </a:xfrm>
        </p:spPr>
        <p:txBody>
          <a:bodyPr/>
          <a:lstStyle/>
          <a:p>
            <a:r>
              <a:rPr lang="en-US" dirty="0" smtClean="0"/>
              <a:t>Live Demo</a:t>
            </a:r>
            <a:endParaRPr lang="en-US" dirty="0"/>
          </a:p>
        </p:txBody>
      </p:sp>
      <p:pic>
        <p:nvPicPr>
          <p:cNvPr id="3074" name="Picture 2" descr="http://farm1.static.flickr.com/82/256622412_3279115264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066800"/>
            <a:ext cx="4762500" cy="3076575"/>
          </a:xfrm>
          <a:prstGeom prst="roundRect">
            <a:avLst>
              <a:gd name="adj" fmla="val 426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26798858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050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210344"/>
            <a:ext cx="7086600" cy="9144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Software Configuration Management (SCM)</a:t>
            </a:r>
            <a:endParaRPr lang="bg-BG" dirty="0" smtClean="0"/>
          </a:p>
        </p:txBody>
      </p:sp>
      <p:sp>
        <p:nvSpPr>
          <p:cNvPr id="514051" name="Rectangle 3"/>
          <p:cNvSpPr>
            <a:spLocks noGrp="1" noChangeArrowheads="1"/>
          </p:cNvSpPr>
          <p:nvPr>
            <p:ph idx="1"/>
          </p:nvPr>
        </p:nvSpPr>
        <p:spPr>
          <a:xfrm>
            <a:off x="3131840" y="2204914"/>
            <a:ext cx="5386074" cy="1008062"/>
          </a:xfrm>
        </p:spPr>
        <p:txBody>
          <a:bodyPr/>
          <a:lstStyle/>
          <a:p>
            <a:pPr algn="ctr">
              <a:lnSpc>
                <a:spcPct val="85000"/>
              </a:lnSpc>
              <a:buFontTx/>
              <a:buNone/>
              <a:defRPr/>
            </a:pPr>
            <a:r>
              <a:rPr lang="en-US" sz="8000" dirty="0" smtClean="0"/>
              <a:t>Questions?</a:t>
            </a:r>
            <a:endParaRPr lang="bg-BG" sz="8000" dirty="0" smtClean="0"/>
          </a:p>
        </p:txBody>
      </p:sp>
      <p:pic>
        <p:nvPicPr>
          <p:cNvPr id="7170" name="Picture 2" descr="http://www.canberra.edu.au/__data/assets/image/0009/686070/questions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278" y="4140615"/>
            <a:ext cx="2915610" cy="2186708"/>
          </a:xfrm>
          <a:prstGeom prst="roundRect">
            <a:avLst>
              <a:gd name="adj" fmla="val 10315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278" y="1169055"/>
            <a:ext cx="1748287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194620"/>
            <a:ext cx="3329966" cy="21867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INEDINNAVIGATOR" val="True"/>
  <p:tag name="HOTSPOTTYPE" val="DefinedInNavigator"/>
  <p:tag name="BRANCHTO" val="262"/>
</p:tagLst>
</file>

<file path=ppt/theme/theme1.xml><?xml version="1.0" encoding="utf-8"?>
<a:theme xmlns:a="http://schemas.openxmlformats.org/drawingml/2006/main" name="Telerik Theme">
  <a:themeElements>
    <a:clrScheme name="Telerik Colors Theme">
      <a:dk1>
        <a:sysClr val="windowText" lastClr="000000"/>
      </a:dk1>
      <a:lt1>
        <a:srgbClr val="CCFF66"/>
      </a:lt1>
      <a:dk2>
        <a:srgbClr val="30356E"/>
      </a:dk2>
      <a:lt2>
        <a:srgbClr val="CCFF33"/>
      </a:lt2>
      <a:accent1>
        <a:srgbClr val="CC4757"/>
      </a:accent1>
      <a:accent2>
        <a:srgbClr val="FF6F61"/>
      </a:accent2>
      <a:accent3>
        <a:srgbClr val="FF953E"/>
      </a:accent3>
      <a:accent4>
        <a:srgbClr val="F8BD52"/>
      </a:accent4>
      <a:accent5>
        <a:srgbClr val="46A6BD"/>
      </a:accent5>
      <a:accent6>
        <a:srgbClr val="5488BC"/>
      </a:accent6>
      <a:hlink>
        <a:srgbClr val="76B200"/>
      </a:hlink>
      <a:folHlink>
        <a:srgbClr val="FFCF3E"/>
      </a:folHlink>
    </a:clrScheme>
    <a:fontScheme name="Deluxe">
      <a:majorFont>
        <a:latin typeface="Corbel"/>
        <a:ea typeface=""/>
        <a:cs typeface=""/>
        <a:font script="Jpan" typeface="HGｺﾞｼｯｸM"/>
        <a:font script="Hang" typeface="HY엽서L"/>
        <a:font script="Hans" typeface="华文新魏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新魏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Deluxe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280000"/>
              </a:schemeClr>
            </a:gs>
            <a:gs pos="14000">
              <a:schemeClr val="phClr">
                <a:tint val="37000"/>
                <a:satMod val="250000"/>
              </a:schemeClr>
            </a:gs>
            <a:gs pos="45000">
              <a:schemeClr val="phClr">
                <a:tint val="53000"/>
                <a:satMod val="220000"/>
              </a:schemeClr>
            </a:gs>
            <a:gs pos="65000">
              <a:schemeClr val="phClr">
                <a:tint val="53000"/>
                <a:satMod val="220000"/>
              </a:schemeClr>
            </a:gs>
            <a:gs pos="86000">
              <a:schemeClr val="phClr">
                <a:tint val="42000"/>
                <a:satMod val="240000"/>
              </a:schemeClr>
            </a:gs>
            <a:gs pos="100000">
              <a:schemeClr val="phClr">
                <a:tint val="20000"/>
                <a:satMod val="23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0000">
              <a:schemeClr val="phClr">
                <a:satMod val="150000"/>
              </a:schemeClr>
            </a:gs>
            <a:gs pos="100000">
              <a:schemeClr val="phClr">
                <a:tint val="75000"/>
                <a:satMod val="20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atMod val="14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prstMaterial="powder">
            <a:bevelT w="152400"/>
            <a:contourClr>
              <a:schemeClr val="phClr"/>
            </a:contourClr>
          </a:sp3d>
        </a:effectStyle>
        <a:effectStyle>
          <a:effectLst>
            <a:reflection blurRad="12700" stA="26000" endPos="28000" dist="38100" dir="5400000" sy="-100000"/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prstMaterial="powder">
            <a:bevelT w="190500" h="1016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3000"/>
                <a:satMod val="1550000"/>
              </a:schemeClr>
            </a:gs>
            <a:gs pos="1000">
              <a:schemeClr val="phClr">
                <a:tint val="48000"/>
                <a:satMod val="1550000"/>
              </a:schemeClr>
            </a:gs>
            <a:gs pos="90000">
              <a:schemeClr val="phClr">
                <a:shade val="18000"/>
                <a:satMod val="275000"/>
              </a:schemeClr>
            </a:gs>
          </a:gsLst>
          <a:path path="circle">
            <a:fillToRect r="210000" b="300000"/>
          </a:path>
        </a:gradFill>
        <a:gradFill rotWithShape="1">
          <a:gsLst>
            <a:gs pos="5000">
              <a:schemeClr val="phClr">
                <a:tint val="38000"/>
                <a:satMod val="1800000"/>
              </a:schemeClr>
            </a:gs>
            <a:gs pos="5000">
              <a:schemeClr val="phClr">
                <a:tint val="40000"/>
                <a:satMod val="1800000"/>
              </a:schemeClr>
            </a:gs>
            <a:gs pos="90000">
              <a:schemeClr val="phClr">
                <a:shade val="18000"/>
                <a:satMod val="275000"/>
              </a:schemeClr>
            </a:gs>
          </a:gsLst>
          <a:path path="circle">
            <a:fillToRect l="20000" t="30000" r="135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Telerik Theme</Template>
  <TotalTime>4748</TotalTime>
  <Words>1693</Words>
  <Application>Microsoft Office PowerPoint</Application>
  <PresentationFormat>On-screen Show (4:3)</PresentationFormat>
  <Paragraphs>506</Paragraphs>
  <Slides>46</Slides>
  <Notes>30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7" baseType="lpstr">
      <vt:lpstr>Telerik Theme</vt:lpstr>
      <vt:lpstr>Software Configuration Management</vt:lpstr>
      <vt:lpstr>Table of Contents</vt:lpstr>
      <vt:lpstr>Software Configuration Management (SCM)</vt:lpstr>
      <vt:lpstr>SCM and the Software Development Lifecycle</vt:lpstr>
      <vt:lpstr>Version Control</vt:lpstr>
      <vt:lpstr>Version Control Systems</vt:lpstr>
      <vt:lpstr>Version Control</vt:lpstr>
      <vt:lpstr>Change Log</vt:lpstr>
      <vt:lpstr>Vocabulary</vt:lpstr>
      <vt:lpstr>Vocabulary (2)</vt:lpstr>
      <vt:lpstr>Vocabulary (3)</vt:lpstr>
      <vt:lpstr>Vocabulary (4)</vt:lpstr>
      <vt:lpstr>Version Control: Typical Scenario</vt:lpstr>
      <vt:lpstr>Versioning Models</vt:lpstr>
      <vt:lpstr>Versioning Models</vt:lpstr>
      <vt:lpstr>Locking Problems</vt:lpstr>
      <vt:lpstr>Merging Problems</vt:lpstr>
      <vt:lpstr>File Comparison / Merge</vt:lpstr>
      <vt:lpstr>File Comparison – Example</vt:lpstr>
      <vt:lpstr>The "Lock-Modify-Unlock" Model</vt:lpstr>
      <vt:lpstr>The Lock-Modify-Unlock Model (1)</vt:lpstr>
      <vt:lpstr>The Lock-Modify-Unlock Model (2)</vt:lpstr>
      <vt:lpstr>The Lock-Modify-Unlock Model (3)</vt:lpstr>
      <vt:lpstr>The Lock-Modify-Unlock Model (4)</vt:lpstr>
      <vt:lpstr>The Lock-Modify-Unlock Model (5)</vt:lpstr>
      <vt:lpstr>The Lock-Modify-Unlock Model (6)</vt:lpstr>
      <vt:lpstr>The Lock-Modify-Unlock Model (7)</vt:lpstr>
      <vt:lpstr>The "Copy-Modify-Merge" Model</vt:lpstr>
      <vt:lpstr>The Copy-Modify-Merge Model (1)</vt:lpstr>
      <vt:lpstr>The Copy-Modify-Merge Model (2)</vt:lpstr>
      <vt:lpstr>The Copy-Modify-Merge Model (3)</vt:lpstr>
      <vt:lpstr>The Copy-Modify-Merge Model (4)</vt:lpstr>
      <vt:lpstr>The Copy-Modify-Merge Model (5)</vt:lpstr>
      <vt:lpstr>The Copy-Modify-Merge Model (6)</vt:lpstr>
      <vt:lpstr>The Copy-Modify-Merge Model (7)</vt:lpstr>
      <vt:lpstr>Subversion</vt:lpstr>
      <vt:lpstr>Subversion</vt:lpstr>
      <vt:lpstr>Subversion – Features</vt:lpstr>
      <vt:lpstr>TortoiseSVN</vt:lpstr>
      <vt:lpstr>Subversion &amp; TortoiseSVN</vt:lpstr>
      <vt:lpstr>Project Hosting and Team Collaboration Sites</vt:lpstr>
      <vt:lpstr>Project Hosting Sites</vt:lpstr>
      <vt:lpstr>Project Hosting Sites (2)</vt:lpstr>
      <vt:lpstr>Project Hosting Sites (3)</vt:lpstr>
      <vt:lpstr>Google Code</vt:lpstr>
      <vt:lpstr>Software Configuration Management (SCM)</vt:lpstr>
    </vt:vector>
  </TitlesOfParts>
  <Company>National Academy for Software Development - http://academy.devbg.org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Software Configuration Management</dc:title>
  <dc:creator>Svetlin Nakov</dc:creator>
  <cp:lastModifiedBy>Svetlin Nakov</cp:lastModifiedBy>
  <cp:revision>688</cp:revision>
  <dcterms:created xsi:type="dcterms:W3CDTF">2003-11-24T23:05:59Z</dcterms:created>
  <dcterms:modified xsi:type="dcterms:W3CDTF">2011-04-14T09:05:54Z</dcterms:modified>
</cp:coreProperties>
</file>