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4" r:id="rId1"/>
  </p:sldMasterIdLst>
  <p:notesMasterIdLst>
    <p:notesMasterId r:id="rId87"/>
  </p:notesMasterIdLst>
  <p:handoutMasterIdLst>
    <p:handoutMasterId r:id="rId88"/>
  </p:handoutMasterIdLst>
  <p:sldIdLst>
    <p:sldId id="320" r:id="rId2"/>
    <p:sldId id="546" r:id="rId3"/>
    <p:sldId id="321" r:id="rId4"/>
    <p:sldId id="322" r:id="rId5"/>
    <p:sldId id="339" r:id="rId6"/>
    <p:sldId id="368" r:id="rId7"/>
    <p:sldId id="351" r:id="rId8"/>
    <p:sldId id="328" r:id="rId9"/>
    <p:sldId id="370" r:id="rId10"/>
    <p:sldId id="340" r:id="rId11"/>
    <p:sldId id="384" r:id="rId12"/>
    <p:sldId id="367" r:id="rId13"/>
    <p:sldId id="366" r:id="rId14"/>
    <p:sldId id="363" r:id="rId15"/>
    <p:sldId id="387" r:id="rId16"/>
    <p:sldId id="389" r:id="rId17"/>
    <p:sldId id="386" r:id="rId18"/>
    <p:sldId id="529" r:id="rId19"/>
    <p:sldId id="329" r:id="rId20"/>
    <p:sldId id="341" r:id="rId21"/>
    <p:sldId id="396" r:id="rId22"/>
    <p:sldId id="393" r:id="rId23"/>
    <p:sldId id="402" r:id="rId24"/>
    <p:sldId id="405" r:id="rId25"/>
    <p:sldId id="391" r:id="rId26"/>
    <p:sldId id="408" r:id="rId27"/>
    <p:sldId id="496" r:id="rId28"/>
    <p:sldId id="506" r:id="rId29"/>
    <p:sldId id="505" r:id="rId30"/>
    <p:sldId id="507" r:id="rId31"/>
    <p:sldId id="510" r:id="rId32"/>
    <p:sldId id="330" r:id="rId33"/>
    <p:sldId id="346" r:id="rId34"/>
    <p:sldId id="412" r:id="rId35"/>
    <p:sldId id="410" r:id="rId36"/>
    <p:sldId id="413" r:id="rId37"/>
    <p:sldId id="538" r:id="rId38"/>
    <p:sldId id="542" r:id="rId39"/>
    <p:sldId id="543" r:id="rId40"/>
    <p:sldId id="544" r:id="rId41"/>
    <p:sldId id="545" r:id="rId42"/>
    <p:sldId id="540" r:id="rId43"/>
    <p:sldId id="539" r:id="rId44"/>
    <p:sldId id="417" r:id="rId45"/>
    <p:sldId id="531" r:id="rId46"/>
    <p:sldId id="532" r:id="rId47"/>
    <p:sldId id="533" r:id="rId48"/>
    <p:sldId id="415" r:id="rId49"/>
    <p:sldId id="534" r:id="rId50"/>
    <p:sldId id="535" r:id="rId51"/>
    <p:sldId id="427" r:id="rId52"/>
    <p:sldId id="536" r:id="rId53"/>
    <p:sldId id="331" r:id="rId54"/>
    <p:sldId id="530" r:id="rId55"/>
    <p:sldId id="347" r:id="rId56"/>
    <p:sldId id="439" r:id="rId57"/>
    <p:sldId id="438" r:id="rId58"/>
    <p:sldId id="437" r:id="rId59"/>
    <p:sldId id="445" r:id="rId60"/>
    <p:sldId id="446" r:id="rId61"/>
    <p:sldId id="332" r:id="rId62"/>
    <p:sldId id="348" r:id="rId63"/>
    <p:sldId id="450" r:id="rId64"/>
    <p:sldId id="333" r:id="rId65"/>
    <p:sldId id="349" r:id="rId66"/>
    <p:sldId id="453" r:id="rId67"/>
    <p:sldId id="454" r:id="rId68"/>
    <p:sldId id="334" r:id="rId69"/>
    <p:sldId id="342" r:id="rId70"/>
    <p:sldId id="464" r:id="rId71"/>
    <p:sldId id="465" r:id="rId72"/>
    <p:sldId id="457" r:id="rId73"/>
    <p:sldId id="456" r:id="rId74"/>
    <p:sldId id="458" r:id="rId75"/>
    <p:sldId id="455" r:id="rId76"/>
    <p:sldId id="460" r:id="rId77"/>
    <p:sldId id="336" r:id="rId78"/>
    <p:sldId id="484" r:id="rId79"/>
    <p:sldId id="483" r:id="rId80"/>
    <p:sldId id="485" r:id="rId81"/>
    <p:sldId id="482" r:id="rId82"/>
    <p:sldId id="486" r:id="rId83"/>
    <p:sldId id="541" r:id="rId84"/>
    <p:sldId id="522" r:id="rId85"/>
    <p:sldId id="325" r:id="rId86"/>
  </p:sldIdLst>
  <p:sldSz cx="9144000" cy="6858000" type="screen4x3"/>
  <p:notesSz cx="6881813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500" kern="1200">
        <a:solidFill>
          <a:srgbClr val="EBFFC2"/>
        </a:solidFill>
        <a:latin typeface="Corbe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500" kern="1200">
        <a:solidFill>
          <a:srgbClr val="EBFFC2"/>
        </a:solidFill>
        <a:latin typeface="Corbe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500" kern="1200">
        <a:solidFill>
          <a:srgbClr val="EBFFC2"/>
        </a:solidFill>
        <a:latin typeface="Corbe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500" kern="1200">
        <a:solidFill>
          <a:srgbClr val="EBFFC2"/>
        </a:solidFill>
        <a:latin typeface="Corbe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500" kern="1200">
        <a:solidFill>
          <a:srgbClr val="EBFFC2"/>
        </a:solidFill>
        <a:latin typeface="Corbel" pitchFamily="34" charset="0"/>
        <a:ea typeface="+mn-ea"/>
        <a:cs typeface="+mn-cs"/>
      </a:defRPr>
    </a:lvl5pPr>
    <a:lvl6pPr marL="2286000" algn="l" defTabSz="914400" rtl="0" eaLnBrk="1" latinLnBrk="0" hangingPunct="1">
      <a:defRPr sz="2500" kern="1200">
        <a:solidFill>
          <a:srgbClr val="EBFFC2"/>
        </a:solidFill>
        <a:latin typeface="Corbel" pitchFamily="34" charset="0"/>
        <a:ea typeface="+mn-ea"/>
        <a:cs typeface="+mn-cs"/>
      </a:defRPr>
    </a:lvl6pPr>
    <a:lvl7pPr marL="2743200" algn="l" defTabSz="914400" rtl="0" eaLnBrk="1" latinLnBrk="0" hangingPunct="1">
      <a:defRPr sz="2500" kern="1200">
        <a:solidFill>
          <a:srgbClr val="EBFFC2"/>
        </a:solidFill>
        <a:latin typeface="Corbel" pitchFamily="34" charset="0"/>
        <a:ea typeface="+mn-ea"/>
        <a:cs typeface="+mn-cs"/>
      </a:defRPr>
    </a:lvl7pPr>
    <a:lvl8pPr marL="3200400" algn="l" defTabSz="914400" rtl="0" eaLnBrk="1" latinLnBrk="0" hangingPunct="1">
      <a:defRPr sz="2500" kern="1200">
        <a:solidFill>
          <a:srgbClr val="EBFFC2"/>
        </a:solidFill>
        <a:latin typeface="Corbel" pitchFamily="34" charset="0"/>
        <a:ea typeface="+mn-ea"/>
        <a:cs typeface="+mn-cs"/>
      </a:defRPr>
    </a:lvl8pPr>
    <a:lvl9pPr marL="3657600" algn="l" defTabSz="914400" rtl="0" eaLnBrk="1" latinLnBrk="0" hangingPunct="1">
      <a:defRPr sz="2500" kern="1200">
        <a:solidFill>
          <a:srgbClr val="EBFFC2"/>
        </a:solidFill>
        <a:latin typeface="Corbe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A89F"/>
    <a:srgbClr val="D5F7EA"/>
    <a:srgbClr val="FFC3BD"/>
    <a:srgbClr val="FFF0CD"/>
    <a:srgbClr val="FFF5CD"/>
    <a:srgbClr val="FFFAD6"/>
    <a:srgbClr val="E8FFC8"/>
    <a:srgbClr val="FAF7C8"/>
    <a:srgbClr val="FAF8C8"/>
    <a:srgbClr val="F5FF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53" autoAdjust="0"/>
    <p:restoredTop sz="94660" autoAdjust="0"/>
  </p:normalViewPr>
  <p:slideViewPr>
    <p:cSldViewPr>
      <p:cViewPr varScale="1">
        <p:scale>
          <a:sx n="53" d="100"/>
          <a:sy n="53" d="100"/>
        </p:scale>
        <p:origin x="-408" y="-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2" d="100"/>
          <a:sy n="82" d="100"/>
        </p:scale>
        <p:origin x="-1998" y="-84"/>
      </p:cViewPr>
      <p:guideLst>
        <p:guide orient="horz" pos="2928"/>
        <p:guide pos="216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handoutMaster" Target="handoutMasters/handoutMaster1.xml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829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36" tIns="46219" rIns="92436" bIns="46219" numCol="1" anchor="t" anchorCtr="0" compatLnSpc="1">
            <a:prstTxWarp prst="textNoShape">
              <a:avLst/>
            </a:prstTxWarp>
          </a:bodyPr>
          <a:lstStyle>
            <a:lvl1pPr defTabSz="923925">
              <a:defRPr sz="1200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 bwMode="auto">
          <a:xfrm>
            <a:off x="3897313" y="0"/>
            <a:ext cx="29829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36" tIns="46219" rIns="92436" bIns="46219" numCol="1" anchor="t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fld id="{3BF7C7B5-275F-4D1F-9AB4-9255447DBC73}" type="datetimeFigureOut">
              <a:rPr lang="en-US"/>
              <a:pPr/>
              <a:t>19.11.2010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 bwMode="auto">
          <a:xfrm>
            <a:off x="0" y="8829675"/>
            <a:ext cx="29829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36" tIns="46219" rIns="92436" bIns="46219" numCol="1" anchor="b" anchorCtr="0" compatLnSpc="1">
            <a:prstTxWarp prst="textNoShape">
              <a:avLst/>
            </a:prstTxWarp>
          </a:bodyPr>
          <a:lstStyle>
            <a:lvl1pPr defTabSz="923925">
              <a:defRPr sz="1200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 bwMode="auto">
          <a:xfrm>
            <a:off x="3897313" y="8829675"/>
            <a:ext cx="29829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36" tIns="46219" rIns="92436" bIns="46219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fld id="{3DADE544-1278-4EDA-8870-0A169B9A6D6D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03470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829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36" tIns="46219" rIns="92436" bIns="46219" numCol="1" anchor="t" anchorCtr="0" compatLnSpc="1">
            <a:prstTxWarp prst="textNoShape">
              <a:avLst/>
            </a:prstTxWarp>
          </a:bodyPr>
          <a:lstStyle>
            <a:lvl1pPr defTabSz="923925">
              <a:defRPr sz="1200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auto">
          <a:xfrm>
            <a:off x="3897313" y="0"/>
            <a:ext cx="29829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36" tIns="46219" rIns="92436" bIns="46219" numCol="1" anchor="t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fld id="{9B46F231-FB2B-4655-A644-E2477325E686}" type="datetimeFigureOut">
              <a:rPr lang="en-US"/>
              <a:pPr/>
              <a:t>19.11.2010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176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87388" y="4416425"/>
            <a:ext cx="5507037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36" tIns="46219" rIns="92436" bIns="4621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829675"/>
            <a:ext cx="29829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36" tIns="46219" rIns="92436" bIns="46219" numCol="1" anchor="b" anchorCtr="0" compatLnSpc="1">
            <a:prstTxWarp prst="textNoShape">
              <a:avLst/>
            </a:prstTxWarp>
          </a:bodyPr>
          <a:lstStyle>
            <a:lvl1pPr defTabSz="923925">
              <a:defRPr sz="1200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3897313" y="8829675"/>
            <a:ext cx="29829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36" tIns="46219" rIns="92436" bIns="46219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fld id="{6FB4F6EA-423E-42DF-9292-215E7D886C4E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735276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 dirty="0"/>
              <a:t>(c) 2007 National Academy for Software Development - http://academy.devbg.org. All rights reserved. Unauthorized copying or re-distribution is strictly prohibited.*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5C11EE4-EE30-4373-BFD0-B12E921C63C7}" type="slidenum">
              <a:rPr lang="en-US"/>
              <a:pPr/>
              <a:t>43</a:t>
            </a:fld>
            <a:r>
              <a:rPr lang="en-US" dirty="0"/>
              <a:t>##</a:t>
            </a:r>
          </a:p>
        </p:txBody>
      </p:sp>
      <p:sp>
        <p:nvSpPr>
          <p:cNvPr id="130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dirty="0"/>
              <a:t>*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 dirty="0"/>
              <a:t>(c) 2007 National Academy for Software Development - http://academy.devbg.org. All rights reserved. Unauthorized copying or re-distribution is strictly prohibited.*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9273CFF-D644-4D64-AFA0-DDA8F378A849}" type="slidenum">
              <a:rPr lang="en-US"/>
              <a:pPr/>
              <a:t>83</a:t>
            </a:fld>
            <a:r>
              <a:rPr lang="en-US" dirty="0"/>
              <a:t>##</a:t>
            </a:r>
          </a:p>
        </p:txBody>
      </p:sp>
      <p:sp>
        <p:nvSpPr>
          <p:cNvPr id="72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elerik.com/" TargetMode="Externa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elerik.com/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8"/>
          <p:cNvSpPr>
            <a:spLocks noGrp="1"/>
          </p:cNvSpPr>
          <p:nvPr>
            <p:ph type="ctrTitle" hasCustomPrompt="1"/>
          </p:nvPr>
        </p:nvSpPr>
        <p:spPr>
          <a:xfrm>
            <a:off x="457200" y="1524000"/>
            <a:ext cx="8229600" cy="1524000"/>
          </a:xfrm>
          <a:prstGeom prst="rect">
            <a:avLst/>
          </a:prstGeom>
        </p:spPr>
        <p:txBody>
          <a:bodyPr tIns="0" bIns="0" anchor="b" anchorCtr="0"/>
          <a:lstStyle>
            <a:lvl1pPr algn="r">
              <a:lnSpc>
                <a:spcPts val="5400"/>
              </a:lnSpc>
              <a:defRPr sz="5400" cap="none" baseline="0">
                <a:solidFill>
                  <a:srgbClr val="D4FF5B"/>
                </a:solidFill>
                <a:effectLst>
                  <a:outerShdw blurRad="30000" dist="30000" dir="2700000" algn="tl" rotWithShape="0">
                    <a:schemeClr val="bg2">
                      <a:shade val="45000"/>
                      <a:satMod val="150000"/>
                      <a:alpha val="90000"/>
                    </a:schemeClr>
                  </a:outerShdw>
                  <a:reflection blurRad="12000" stA="20000" endPos="50000" dist="12700" dir="5400000" sy="-100000" algn="bl" rotWithShape="0"/>
                </a:effectLst>
              </a:defRPr>
            </a:lvl1pPr>
          </a:lstStyle>
          <a:p>
            <a:r>
              <a:rPr lang="en-US" dirty="0" smtClean="0"/>
              <a:t>Presentation Title</a:t>
            </a:r>
            <a:endParaRPr lang="en-US" dirty="0"/>
          </a:p>
        </p:txBody>
      </p:sp>
      <p:sp>
        <p:nvSpPr>
          <p:cNvPr id="7" name="Subtitle 16"/>
          <p:cNvSpPr>
            <a:spLocks noGrp="1"/>
          </p:cNvSpPr>
          <p:nvPr>
            <p:ph type="subTitle" idx="1" hasCustomPrompt="1"/>
          </p:nvPr>
        </p:nvSpPr>
        <p:spPr>
          <a:xfrm>
            <a:off x="457200" y="3240880"/>
            <a:ext cx="8229600" cy="569120"/>
          </a:xfrm>
          <a:prstGeom prst="rect">
            <a:avLst/>
          </a:prstGeom>
        </p:spPr>
        <p:txBody>
          <a:bodyPr lIns="90000" tIns="0" rIns="90000" bIns="0" anchor="ctr" anchorCtr="0"/>
          <a:lstStyle>
            <a:lvl1pPr marL="0" indent="0" algn="r">
              <a:buNone/>
              <a:defRPr sz="2800">
                <a:solidFill>
                  <a:srgbClr val="FAF8C8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dirty="0" smtClean="0"/>
              <a:t>Presentation Subtitle</a:t>
            </a:r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2667000" y="4114800"/>
            <a:ext cx="6248400" cy="0"/>
          </a:xfrm>
          <a:prstGeom prst="line">
            <a:avLst/>
          </a:prstGeom>
          <a:ln w="38100" cap="rnd">
            <a:solidFill>
              <a:schemeClr val="accent5">
                <a:lumMod val="20000"/>
                <a:lumOff val="80000"/>
                <a:alpha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5224046"/>
            <a:ext cx="3352800" cy="533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buNone/>
              <a:defRPr lang="en-US" sz="2800" b="1" kern="1200" dirty="0" smtClean="0">
                <a:solidFill>
                  <a:srgbClr val="DEFF9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Author Name</a:t>
            </a:r>
            <a:endParaRPr lang="en-US" dirty="0"/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5757446"/>
            <a:ext cx="209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buNone/>
              <a:defRPr lang="en-US" sz="1800" b="1" kern="1200" dirty="0" smtClean="0">
                <a:solidFill>
                  <a:srgbClr val="0EFE5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itchFamily="34" charset="0"/>
                <a:ea typeface="+mn-ea"/>
                <a:cs typeface="+mn-cs"/>
              </a:defRPr>
            </a:lvl1pPr>
          </a:lstStyle>
          <a:p>
            <a:pPr algn="l"/>
            <a:r>
              <a:rPr lang="en-US" sz="1800" b="1" dirty="0" smtClean="0">
                <a:solidFill>
                  <a:srgbClr val="0EFE5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Telerik Corporation</a:t>
            </a:r>
            <a:endParaRPr lang="en-US" sz="1800" b="1" dirty="0">
              <a:solidFill>
                <a:srgbClr val="0EFE5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 Placeholder 13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6062246"/>
            <a:ext cx="17079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buNone/>
              <a:defRPr lang="en-US" sz="1600" b="1" kern="1200" dirty="0" smtClean="0">
                <a:solidFill>
                  <a:srgbClr val="0EFE5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itchFamily="34" charset="0"/>
                <a:ea typeface="+mn-ea"/>
                <a:cs typeface="+mn-cs"/>
              </a:defRPr>
            </a:lvl1pPr>
          </a:lstStyle>
          <a:p>
            <a:pPr algn="l"/>
            <a:r>
              <a:rPr lang="en-US" sz="1600" b="1" dirty="0" smtClean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/>
              </a:rPr>
              <a:t>www.telerik.com</a:t>
            </a:r>
            <a:endParaRPr lang="en-US" sz="1600" b="1" dirty="0">
              <a:solidFill>
                <a:schemeClr val="tx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2667000" y="4114800"/>
            <a:ext cx="6248400" cy="0"/>
          </a:xfrm>
          <a:prstGeom prst="line">
            <a:avLst/>
          </a:prstGeom>
          <a:ln w="38100" cap="rnd">
            <a:solidFill>
              <a:schemeClr val="accent5">
                <a:lumMod val="20000"/>
                <a:lumOff val="80000"/>
                <a:alpha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28800" y="76200"/>
            <a:ext cx="7086600" cy="91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r" rtl="0" eaLnBrk="0" fontAlgn="base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defRPr lang="en-US" sz="4000" b="1" kern="1200" baseline="0" dirty="0">
                <a:ln w="500"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0000" endPos="50000" dist="127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Slide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28600" y="1066800"/>
            <a:ext cx="8686800" cy="5638800"/>
          </a:xfrm>
          <a:prstGeom prst="rect">
            <a:avLst/>
          </a:prstGeom>
        </p:spPr>
        <p:txBody>
          <a:bodyPr/>
          <a:lstStyle>
            <a:lvl1pPr marL="282575" indent="-282575"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buClr>
                <a:schemeClr val="accent5">
                  <a:lumMod val="40000"/>
                  <a:lumOff val="60000"/>
                </a:schemeClr>
              </a:buClr>
              <a:tabLst>
                <a:tab pos="282575" algn="l"/>
              </a:tabLst>
              <a:defRPr sz="3200">
                <a:solidFill>
                  <a:srgbClr val="EBFFD2"/>
                </a:solidFill>
              </a:defRPr>
            </a:lvl1pPr>
            <a:lvl2pPr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buClr>
                <a:srgbClr val="8FD600"/>
              </a:buClr>
              <a:defRPr sz="3000">
                <a:solidFill>
                  <a:schemeClr val="tx1">
                    <a:lumMod val="40000"/>
                    <a:lumOff val="60000"/>
                  </a:schemeClr>
                </a:solidFill>
              </a:defRPr>
            </a:lvl2pPr>
            <a:lvl3pPr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buClr>
                <a:srgbClr val="FFAD9F"/>
              </a:buClr>
              <a:defRPr sz="2800">
                <a:solidFill>
                  <a:srgbClr val="F5FFC2"/>
                </a:solidFill>
              </a:defRPr>
            </a:lvl3pPr>
            <a:lvl4pPr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buClr>
                <a:srgbClr val="FACF82"/>
              </a:buClr>
              <a:defRPr sz="2600">
                <a:solidFill>
                  <a:schemeClr val="tx1">
                    <a:lumMod val="40000"/>
                    <a:lumOff val="60000"/>
                  </a:schemeClr>
                </a:solidFill>
              </a:defRPr>
            </a:lvl4pPr>
            <a:lvl5pPr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defRPr sz="2400">
                <a:solidFill>
                  <a:schemeClr val="tx1">
                    <a:lumMod val="40000"/>
                    <a:lumOff val="6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First Level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10600" y="6553200"/>
            <a:ext cx="457200" cy="228600"/>
          </a:xfrm>
          <a:prstGeom prst="rect">
            <a:avLst/>
          </a:prstGeom>
        </p:spPr>
        <p:txBody>
          <a:bodyPr anchor="ctr" anchorCtr="0"/>
          <a:lstStyle>
            <a:lvl1pPr algn="r">
              <a:defRPr sz="1100"/>
            </a:lvl1pPr>
          </a:lstStyle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 hasCustomPrompt="1"/>
          </p:nvPr>
        </p:nvSpPr>
        <p:spPr>
          <a:xfrm>
            <a:off x="609600" y="2743201"/>
            <a:ext cx="7924800" cy="685800"/>
          </a:xfrm>
          <a:prstGeom prst="rect">
            <a:avLst/>
          </a:prstGeom>
        </p:spPr>
        <p:txBody>
          <a:bodyPr tIns="0" bIns="0" anchor="ctr" anchorCtr="0"/>
          <a:lstStyle>
            <a:lvl1pPr algn="ctr">
              <a:lnSpc>
                <a:spcPts val="5000"/>
              </a:lnSpc>
              <a:defRPr sz="5000" cap="none" baseline="0">
                <a:effectLst>
                  <a:outerShdw blurRad="30000" dist="30000" dir="2700000" algn="tl" rotWithShape="0">
                    <a:schemeClr val="bg2">
                      <a:shade val="45000"/>
                      <a:satMod val="150000"/>
                      <a:alpha val="90000"/>
                    </a:schemeClr>
                  </a:outerShdw>
                  <a:reflection blurRad="12000" stA="20000" endPos="50000" dist="12700" dir="5400000" sy="-100000" algn="bl" rotWithShape="0"/>
                </a:effectLst>
              </a:defRPr>
            </a:lvl1pPr>
          </a:lstStyle>
          <a:p>
            <a:r>
              <a:rPr lang="en-US" dirty="0" smtClean="0"/>
              <a:t>Section Title</a:t>
            </a:r>
            <a:endParaRPr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 hasCustomPrompt="1"/>
          </p:nvPr>
        </p:nvSpPr>
        <p:spPr>
          <a:xfrm>
            <a:off x="609600" y="3469480"/>
            <a:ext cx="7924800" cy="56912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Wingdings 2" pitchFamily="18" charset="2"/>
              <a:buNone/>
              <a:defRPr lang="en-US" sz="2800" b="1" kern="1200" baseline="0" dirty="0">
                <a:solidFill>
                  <a:srgbClr val="FAF7C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dirty="0" smtClean="0"/>
              <a:t>Section Subtitle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urce Code Exa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1828800" y="76200"/>
            <a:ext cx="7086600" cy="91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lnSpc>
                <a:spcPts val="4000"/>
              </a:lnSpc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0000" endPos="50000" dist="12700" dir="5400000" sy="-100000" algn="bl" rotWithShape="0"/>
                </a:effectLst>
              </a:defRPr>
            </a:lvl1pPr>
          </a:lstStyle>
          <a:p>
            <a:r>
              <a:rPr lang="en-US" dirty="0" smtClean="0"/>
              <a:t>Slide Title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 hasCustomPrompt="1"/>
          </p:nvPr>
        </p:nvSpPr>
        <p:spPr>
          <a:xfrm>
            <a:off x="228600" y="1066800"/>
            <a:ext cx="8686800" cy="579646"/>
          </a:xfrm>
          <a:prstGeom prst="rect">
            <a:avLst/>
          </a:prstGeom>
        </p:spPr>
        <p:txBody>
          <a:bodyPr>
            <a:spAutoFit/>
          </a:bodyPr>
          <a:lstStyle>
            <a:lvl1pPr marL="319088" marR="0" indent="-31908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46A6BD">
                  <a:lumMod val="40000"/>
                  <a:lumOff val="60000"/>
                </a:srgbClr>
              </a:buClr>
              <a:buSzPct val="70000"/>
              <a:buFont typeface="Wingdings 2" pitchFamily="18" charset="2"/>
              <a:buChar char=""/>
              <a:tabLst/>
              <a:defRPr sz="3000" baseline="0"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  <a:lvl2pPr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buClr>
                <a:srgbClr val="8FD600"/>
              </a:buClr>
              <a:defRPr sz="3000">
                <a:solidFill>
                  <a:schemeClr val="tx1">
                    <a:lumMod val="40000"/>
                    <a:lumOff val="60000"/>
                  </a:schemeClr>
                </a:solidFill>
              </a:defRPr>
            </a:lvl2pPr>
            <a:lvl3pPr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buClr>
                <a:srgbClr val="FFAD9F"/>
              </a:buClr>
              <a:defRPr sz="2800">
                <a:solidFill>
                  <a:schemeClr val="tx1">
                    <a:lumMod val="40000"/>
                    <a:lumOff val="60000"/>
                  </a:schemeClr>
                </a:solidFill>
              </a:defRPr>
            </a:lvl3pPr>
            <a:lvl4pPr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buClr>
                <a:srgbClr val="FACF82"/>
              </a:buClr>
              <a:defRPr sz="2600">
                <a:solidFill>
                  <a:schemeClr val="tx1">
                    <a:lumMod val="40000"/>
                    <a:lumOff val="60000"/>
                  </a:schemeClr>
                </a:solidFill>
              </a:defRPr>
            </a:lvl4pPr>
            <a:lvl5pPr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defRPr sz="2400">
                <a:solidFill>
                  <a:schemeClr val="tx1">
                    <a:lumMod val="40000"/>
                    <a:lumOff val="60000"/>
                  </a:schemeClr>
                </a:solidFill>
              </a:defRPr>
            </a:lvl5pPr>
          </a:lstStyle>
          <a:p>
            <a:pPr marL="319088" marR="0" lvl="0" indent="-31908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46A6BD">
                  <a:lumMod val="40000"/>
                  <a:lumOff val="60000"/>
                </a:srgbClr>
              </a:buClr>
              <a:buSzPct val="70000"/>
              <a:buFont typeface="Wingdings 2" pitchFamily="18" charset="2"/>
              <a:buChar char=""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CFF6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First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1828800"/>
            <a:ext cx="8153400" cy="4708981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>
            <a:lvl1pPr marL="0" indent="0" algn="l">
              <a:spcBef>
                <a:spcPts val="0"/>
              </a:spcBef>
              <a:buNone/>
              <a:defRPr lang="en-US" sz="2000" smtClean="0">
                <a:solidFill>
                  <a:srgbClr val="8CF4F2"/>
                </a:solidFill>
                <a:latin typeface="Consolas" pitchFamily="49" charset="0"/>
                <a:cs typeface="Consolas" pitchFamily="49" charset="0"/>
              </a:defRPr>
            </a:lvl1pPr>
          </a:lstStyle>
          <a:p>
            <a:pPr lvl="0"/>
            <a:r>
              <a:rPr lang="en-US" noProof="1" smtClean="0"/>
              <a:t>Source code box</a:t>
            </a:r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estion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1828800" y="152400"/>
            <a:ext cx="7086600" cy="91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r" rtl="0" eaLnBrk="0" fontAlgn="base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defRPr lang="en-US" sz="4000" b="1" kern="1200" baseline="0" dirty="0">
                <a:ln w="500"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0000" endPos="50000" dist="127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Presentation Title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295400" y="2438400"/>
            <a:ext cx="6400800" cy="2097345"/>
          </a:xfrm>
          <a:prstGeom prst="rect">
            <a:avLst/>
          </a:prstGeom>
        </p:spPr>
        <p:txBody>
          <a:bodyPr anchor="ctr" anchorCtr="0"/>
          <a:lstStyle/>
          <a:p>
            <a:pPr marL="319088" marR="0" lvl="0" indent="-319088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Wingdings 2" pitchFamily="18" charset="2"/>
              <a:buNone/>
              <a:tabLst/>
              <a:defRPr/>
            </a:pPr>
            <a:r>
              <a:rPr lang="en-US" sz="8000" b="1" kern="1200" dirty="0" smtClean="0">
                <a:solidFill>
                  <a:srgbClr val="E8FFC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Questions?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1295400" y="2438400"/>
            <a:ext cx="6400800" cy="2097345"/>
          </a:xfrm>
          <a:prstGeom prst="rect">
            <a:avLst/>
          </a:prstGeom>
        </p:spPr>
        <p:txBody>
          <a:bodyPr anchor="ctr" anchorCtr="0"/>
          <a:lstStyle/>
          <a:p>
            <a:pPr marL="319088" marR="0" lvl="0" indent="-319088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Wingdings 2" pitchFamily="18" charset="2"/>
              <a:buNone/>
              <a:tabLst/>
              <a:defRPr/>
            </a:pPr>
            <a:r>
              <a:rPr lang="en-US" sz="8000" b="1" kern="1200" dirty="0" smtClean="0">
                <a:solidFill>
                  <a:srgbClr val="E8FFC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Questions?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8"/>
          <p:cNvSpPr>
            <a:spLocks noGrp="1"/>
          </p:cNvSpPr>
          <p:nvPr>
            <p:ph type="ctrTitle" hasCustomPrompt="1"/>
          </p:nvPr>
        </p:nvSpPr>
        <p:spPr>
          <a:xfrm>
            <a:off x="457200" y="1524000"/>
            <a:ext cx="8229600" cy="1524000"/>
          </a:xfrm>
          <a:prstGeom prst="rect">
            <a:avLst/>
          </a:prstGeom>
        </p:spPr>
        <p:txBody>
          <a:bodyPr tIns="0" bIns="0" anchor="b" anchorCtr="0"/>
          <a:lstStyle>
            <a:lvl1pPr algn="r">
              <a:lnSpc>
                <a:spcPts val="5400"/>
              </a:lnSpc>
              <a:defRPr sz="5400" cap="none" baseline="0">
                <a:solidFill>
                  <a:srgbClr val="D4FF5B"/>
                </a:solidFill>
                <a:effectLst>
                  <a:outerShdw blurRad="30000" dist="30000" dir="2700000" algn="tl" rotWithShape="0">
                    <a:schemeClr val="bg2">
                      <a:shade val="45000"/>
                      <a:satMod val="150000"/>
                      <a:alpha val="90000"/>
                    </a:schemeClr>
                  </a:outerShdw>
                  <a:reflection blurRad="12000" stA="25000" endPos="49000" dist="5000" dir="5400000" sy="-100000" algn="bl" rotWithShape="0"/>
                </a:effectLst>
              </a:defRPr>
            </a:lvl1pPr>
          </a:lstStyle>
          <a:p>
            <a:r>
              <a:rPr lang="en-US" dirty="0" smtClean="0"/>
              <a:t>Presentation Title</a:t>
            </a:r>
            <a:endParaRPr lang="en-US" dirty="0"/>
          </a:p>
        </p:txBody>
      </p:sp>
      <p:sp>
        <p:nvSpPr>
          <p:cNvPr id="7" name="Subtitle 16"/>
          <p:cNvSpPr>
            <a:spLocks noGrp="1"/>
          </p:cNvSpPr>
          <p:nvPr>
            <p:ph type="subTitle" idx="1" hasCustomPrompt="1"/>
          </p:nvPr>
        </p:nvSpPr>
        <p:spPr>
          <a:xfrm>
            <a:off x="457200" y="3240880"/>
            <a:ext cx="8229600" cy="56912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r">
              <a:buNone/>
              <a:defRPr sz="2800">
                <a:solidFill>
                  <a:srgbClr val="FAF8C8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dirty="0" smtClean="0"/>
              <a:t>Presentation Subtitle</a:t>
            </a:r>
            <a:endParaRPr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2667000" y="4114800"/>
            <a:ext cx="6248400" cy="0"/>
          </a:xfrm>
          <a:prstGeom prst="line">
            <a:avLst/>
          </a:prstGeom>
          <a:ln w="38100" cap="rnd">
            <a:solidFill>
              <a:schemeClr val="accent5">
                <a:lumMod val="20000"/>
                <a:lumOff val="80000"/>
                <a:alpha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5224046"/>
            <a:ext cx="3352800" cy="533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buNone/>
              <a:defRPr lang="en-US" sz="2800" b="1" kern="1200" dirty="0" smtClean="0">
                <a:solidFill>
                  <a:srgbClr val="DEFF9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Author Name</a:t>
            </a:r>
            <a:endParaRPr lang="en-US" dirty="0"/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5757446"/>
            <a:ext cx="209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buNone/>
              <a:defRPr lang="en-US" sz="1800" b="1" kern="1200" dirty="0" smtClean="0">
                <a:solidFill>
                  <a:srgbClr val="0EFE5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itchFamily="34" charset="0"/>
                <a:ea typeface="+mn-ea"/>
                <a:cs typeface="+mn-cs"/>
              </a:defRPr>
            </a:lvl1pPr>
          </a:lstStyle>
          <a:p>
            <a:pPr algn="l"/>
            <a:r>
              <a:rPr lang="en-US" sz="1800" b="1" dirty="0" smtClean="0">
                <a:solidFill>
                  <a:srgbClr val="0EFE5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Telerik Corporation</a:t>
            </a:r>
            <a:endParaRPr lang="en-US" sz="1800" b="1" dirty="0">
              <a:solidFill>
                <a:srgbClr val="0EFE5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 Placeholder 13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6062246"/>
            <a:ext cx="17079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buNone/>
              <a:defRPr lang="en-US" sz="1600" b="1" kern="1200" dirty="0" smtClean="0">
                <a:solidFill>
                  <a:srgbClr val="0EFE5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itchFamily="34" charset="0"/>
                <a:ea typeface="+mn-ea"/>
                <a:cs typeface="+mn-cs"/>
              </a:defRPr>
            </a:lvl1pPr>
          </a:lstStyle>
          <a:p>
            <a:pPr algn="l"/>
            <a:r>
              <a:rPr lang="en-US" sz="1600" b="1" dirty="0" smtClean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/>
              </a:rPr>
              <a:t>www.telerik.com</a:t>
            </a:r>
            <a:endParaRPr lang="en-US" sz="1600" b="1" dirty="0">
              <a:solidFill>
                <a:schemeClr val="tx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ource Code Exa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1828800" y="76200"/>
            <a:ext cx="7086600" cy="91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lnSpc>
                <a:spcPts val="4000"/>
              </a:lnSpc>
              <a:defRPr sz="4000"/>
            </a:lvl1pPr>
          </a:lstStyle>
          <a:p>
            <a:r>
              <a:rPr lang="en-US" dirty="0" smtClean="0"/>
              <a:t>Slide Title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 hasCustomPrompt="1"/>
          </p:nvPr>
        </p:nvSpPr>
        <p:spPr>
          <a:xfrm>
            <a:off x="228600" y="1066800"/>
            <a:ext cx="8686800" cy="579646"/>
          </a:xfrm>
          <a:prstGeom prst="rect">
            <a:avLst/>
          </a:prstGeom>
        </p:spPr>
        <p:txBody>
          <a:bodyPr>
            <a:spAutoFit/>
          </a:bodyPr>
          <a:lstStyle>
            <a:lvl1pPr marL="282575" indent="-282575"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buClr>
                <a:schemeClr val="accent5">
                  <a:lumMod val="40000"/>
                  <a:lumOff val="60000"/>
                </a:schemeClr>
              </a:buClr>
              <a:buNone/>
              <a:tabLst>
                <a:tab pos="282575" algn="l"/>
              </a:tabLst>
              <a:defRPr sz="3000" baseline="0"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  <a:lvl2pPr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buClr>
                <a:srgbClr val="8FD600"/>
              </a:buClr>
              <a:defRPr sz="3000">
                <a:solidFill>
                  <a:schemeClr val="tx1">
                    <a:lumMod val="40000"/>
                    <a:lumOff val="60000"/>
                  </a:schemeClr>
                </a:solidFill>
              </a:defRPr>
            </a:lvl2pPr>
            <a:lvl3pPr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buClr>
                <a:srgbClr val="FFAD9F"/>
              </a:buClr>
              <a:defRPr sz="2800">
                <a:solidFill>
                  <a:schemeClr val="tx1">
                    <a:lumMod val="40000"/>
                    <a:lumOff val="60000"/>
                  </a:schemeClr>
                </a:solidFill>
              </a:defRPr>
            </a:lvl3pPr>
            <a:lvl4pPr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buClr>
                <a:srgbClr val="FACF82"/>
              </a:buClr>
              <a:defRPr sz="2600">
                <a:solidFill>
                  <a:schemeClr val="tx1">
                    <a:lumMod val="40000"/>
                    <a:lumOff val="60000"/>
                  </a:schemeClr>
                </a:solidFill>
              </a:defRPr>
            </a:lvl4pPr>
            <a:lvl5pPr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defRPr sz="2400">
                <a:solidFill>
                  <a:schemeClr val="tx1">
                    <a:lumMod val="40000"/>
                    <a:lumOff val="6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Example description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342900" y="1828800"/>
            <a:ext cx="8382000" cy="4524315"/>
          </a:xfrm>
          <a:prstGeom prst="rect">
            <a:avLst/>
          </a:prstGeom>
          <a:solidFill>
            <a:schemeClr val="accent5">
              <a:lumMod val="40000"/>
              <a:lumOff val="60000"/>
              <a:alpha val="2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>
            <a:lvl1pPr marL="0" indent="0" algn="l">
              <a:spcBef>
                <a:spcPts val="0"/>
              </a:spcBef>
              <a:buNone/>
              <a:defRPr lang="en-US" sz="1800" smtClean="0">
                <a:solidFill>
                  <a:srgbClr val="8CF4F2"/>
                </a:solidFill>
                <a:latin typeface="Consolas" pitchFamily="49" charset="0"/>
                <a:cs typeface="Consolas" pitchFamily="49" charset="0"/>
              </a:defRPr>
            </a:lvl1pPr>
          </a:lstStyle>
          <a:p>
            <a:pPr lvl="0"/>
            <a:r>
              <a:rPr lang="en-US" noProof="1" smtClean="0"/>
              <a:t>Source code box</a:t>
            </a:r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estion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1828800" y="152400"/>
            <a:ext cx="7086600" cy="91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lnSpc>
                <a:spcPts val="4000"/>
              </a:lnSpc>
              <a:defRPr sz="4000"/>
            </a:lvl1pPr>
          </a:lstStyle>
          <a:p>
            <a:r>
              <a:rPr lang="en-US" dirty="0" smtClean="0"/>
              <a:t>Presentation Title</a:t>
            </a:r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1295400" y="2438400"/>
            <a:ext cx="6400800" cy="2097345"/>
          </a:xfrm>
          <a:prstGeom prst="rect">
            <a:avLst/>
          </a:prstGeom>
        </p:spPr>
        <p:txBody>
          <a:bodyPr anchor="ctr" anchorCtr="0"/>
          <a:lstStyle/>
          <a:p>
            <a:pPr marL="319088" marR="0" lvl="0" indent="-319088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Wingdings 2" pitchFamily="18" charset="2"/>
              <a:buNone/>
              <a:tabLst/>
              <a:defRPr/>
            </a:pPr>
            <a:r>
              <a:rPr lang="en-US" sz="8000" b="1" kern="1200" dirty="0" smtClean="0">
                <a:solidFill>
                  <a:srgbClr val="E8FFC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Questions?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lumMod val="65000"/>
                <a:lumOff val="35000"/>
              </a:schemeClr>
            </a:gs>
            <a:gs pos="83000">
              <a:schemeClr val="bg1"/>
            </a:gs>
          </a:gsLst>
          <a:path path="circle">
            <a:fillToRect l="20000" t="30000" r="135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lowchart: Document 6"/>
          <p:cNvSpPr/>
          <p:nvPr/>
        </p:nvSpPr>
        <p:spPr>
          <a:xfrm rot="10800000">
            <a:off x="1" y="411366"/>
            <a:ext cx="9144000" cy="5562705"/>
          </a:xfrm>
          <a:custGeom>
            <a:avLst/>
            <a:gdLst>
              <a:gd name="connsiteX0" fmla="*/ 0 w 21600"/>
              <a:gd name="connsiteY0" fmla="*/ 0 h 19378"/>
              <a:gd name="connsiteX1" fmla="*/ 21600 w 21600"/>
              <a:gd name="connsiteY1" fmla="*/ 0 h 19378"/>
              <a:gd name="connsiteX2" fmla="*/ 21600 w 21600"/>
              <a:gd name="connsiteY2" fmla="*/ 17322 h 19378"/>
              <a:gd name="connsiteX3" fmla="*/ 0 w 21600"/>
              <a:gd name="connsiteY3" fmla="*/ 19378 h 19378"/>
              <a:gd name="connsiteX4" fmla="*/ 0 w 21600"/>
              <a:gd name="connsiteY4" fmla="*/ 0 h 19378"/>
              <a:gd name="connsiteX0" fmla="*/ 0 w 21600"/>
              <a:gd name="connsiteY0" fmla="*/ 0 h 19378"/>
              <a:gd name="connsiteX1" fmla="*/ 21600 w 21600"/>
              <a:gd name="connsiteY1" fmla="*/ 0 h 19378"/>
              <a:gd name="connsiteX2" fmla="*/ 21600 w 21600"/>
              <a:gd name="connsiteY2" fmla="*/ 17322 h 19378"/>
              <a:gd name="connsiteX3" fmla="*/ 0 w 21600"/>
              <a:gd name="connsiteY3" fmla="*/ 19378 h 19378"/>
              <a:gd name="connsiteX4" fmla="*/ 0 w 21600"/>
              <a:gd name="connsiteY4" fmla="*/ 0 h 19378"/>
              <a:gd name="connsiteX0" fmla="*/ 0 w 21600"/>
              <a:gd name="connsiteY0" fmla="*/ 0 h 19378"/>
              <a:gd name="connsiteX1" fmla="*/ 21600 w 21600"/>
              <a:gd name="connsiteY1" fmla="*/ 0 h 19378"/>
              <a:gd name="connsiteX2" fmla="*/ 21600 w 21600"/>
              <a:gd name="connsiteY2" fmla="*/ 17322 h 19378"/>
              <a:gd name="connsiteX3" fmla="*/ 0 w 21600"/>
              <a:gd name="connsiteY3" fmla="*/ 19378 h 19378"/>
              <a:gd name="connsiteX4" fmla="*/ 0 w 21600"/>
              <a:gd name="connsiteY4" fmla="*/ 0 h 19378"/>
              <a:gd name="connsiteX0" fmla="*/ 0 w 21600"/>
              <a:gd name="connsiteY0" fmla="*/ 0 h 19974"/>
              <a:gd name="connsiteX1" fmla="*/ 21600 w 21600"/>
              <a:gd name="connsiteY1" fmla="*/ 0 h 19974"/>
              <a:gd name="connsiteX2" fmla="*/ 21600 w 21600"/>
              <a:gd name="connsiteY2" fmla="*/ 17322 h 19974"/>
              <a:gd name="connsiteX3" fmla="*/ 0 w 21600"/>
              <a:gd name="connsiteY3" fmla="*/ 19974 h 19974"/>
              <a:gd name="connsiteX4" fmla="*/ 0 w 21600"/>
              <a:gd name="connsiteY4" fmla="*/ 0 h 19974"/>
              <a:gd name="connsiteX0" fmla="*/ 0 w 21600"/>
              <a:gd name="connsiteY0" fmla="*/ 0 h 19974"/>
              <a:gd name="connsiteX1" fmla="*/ 21600 w 21600"/>
              <a:gd name="connsiteY1" fmla="*/ 0 h 19974"/>
              <a:gd name="connsiteX2" fmla="*/ 21600 w 21600"/>
              <a:gd name="connsiteY2" fmla="*/ 17322 h 19974"/>
              <a:gd name="connsiteX3" fmla="*/ 0 w 21600"/>
              <a:gd name="connsiteY3" fmla="*/ 19974 h 19974"/>
              <a:gd name="connsiteX4" fmla="*/ 0 w 21600"/>
              <a:gd name="connsiteY4" fmla="*/ 0 h 19974"/>
              <a:gd name="connsiteX0" fmla="*/ 0 w 21600"/>
              <a:gd name="connsiteY0" fmla="*/ 0 h 19974"/>
              <a:gd name="connsiteX1" fmla="*/ 21600 w 21600"/>
              <a:gd name="connsiteY1" fmla="*/ 0 h 19974"/>
              <a:gd name="connsiteX2" fmla="*/ 21600 w 21600"/>
              <a:gd name="connsiteY2" fmla="*/ 17322 h 19974"/>
              <a:gd name="connsiteX3" fmla="*/ 0 w 21600"/>
              <a:gd name="connsiteY3" fmla="*/ 19974 h 19974"/>
              <a:gd name="connsiteX4" fmla="*/ 0 w 21600"/>
              <a:gd name="connsiteY4" fmla="*/ 0 h 19974"/>
              <a:gd name="connsiteX0" fmla="*/ 0 w 21600"/>
              <a:gd name="connsiteY0" fmla="*/ 0 h 20252"/>
              <a:gd name="connsiteX1" fmla="*/ 21600 w 21600"/>
              <a:gd name="connsiteY1" fmla="*/ 0 h 20252"/>
              <a:gd name="connsiteX2" fmla="*/ 21600 w 21600"/>
              <a:gd name="connsiteY2" fmla="*/ 17322 h 20252"/>
              <a:gd name="connsiteX3" fmla="*/ 0 w 21600"/>
              <a:gd name="connsiteY3" fmla="*/ 20252 h 20252"/>
              <a:gd name="connsiteX4" fmla="*/ 0 w 21600"/>
              <a:gd name="connsiteY4" fmla="*/ 0 h 20252"/>
              <a:gd name="connsiteX0" fmla="*/ 0 w 21600"/>
              <a:gd name="connsiteY0" fmla="*/ 0 h 20252"/>
              <a:gd name="connsiteX1" fmla="*/ 21600 w 21600"/>
              <a:gd name="connsiteY1" fmla="*/ 0 h 20252"/>
              <a:gd name="connsiteX2" fmla="*/ 21600 w 21600"/>
              <a:gd name="connsiteY2" fmla="*/ 17322 h 20252"/>
              <a:gd name="connsiteX3" fmla="*/ 0 w 21600"/>
              <a:gd name="connsiteY3" fmla="*/ 20252 h 20252"/>
              <a:gd name="connsiteX4" fmla="*/ 0 w 21600"/>
              <a:gd name="connsiteY4" fmla="*/ 0 h 20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0252">
                <a:moveTo>
                  <a:pt x="0" y="0"/>
                </a:moveTo>
                <a:lnTo>
                  <a:pt x="21600" y="0"/>
                </a:lnTo>
                <a:lnTo>
                  <a:pt x="21600" y="17322"/>
                </a:lnTo>
                <a:cubicBezTo>
                  <a:pt x="10800" y="17322"/>
                  <a:pt x="10056" y="24231"/>
                  <a:pt x="0" y="20252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bg1">
                  <a:lumMod val="85000"/>
                  <a:lumOff val="15000"/>
                </a:schemeClr>
              </a:gs>
              <a:gs pos="65000">
                <a:schemeClr val="bg2">
                  <a:shade val="100000"/>
                  <a:satMod val="600000"/>
                  <a:alpha val="0"/>
                </a:schemeClr>
              </a:gs>
            </a:gsLst>
            <a:lin ang="4800000" scaled="1"/>
          </a:gradFill>
          <a:ln w="317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Flowchart: Document 7"/>
          <p:cNvSpPr/>
          <p:nvPr/>
        </p:nvSpPr>
        <p:spPr>
          <a:xfrm rot="10800000">
            <a:off x="1" y="609600"/>
            <a:ext cx="9144000" cy="4480425"/>
          </a:xfrm>
          <a:custGeom>
            <a:avLst/>
            <a:gdLst>
              <a:gd name="connsiteX0" fmla="*/ 0 w 21600"/>
              <a:gd name="connsiteY0" fmla="*/ 0 h 18944"/>
              <a:gd name="connsiteX1" fmla="*/ 21600 w 21600"/>
              <a:gd name="connsiteY1" fmla="*/ 0 h 18944"/>
              <a:gd name="connsiteX2" fmla="*/ 21600 w 21600"/>
              <a:gd name="connsiteY2" fmla="*/ 17322 h 18944"/>
              <a:gd name="connsiteX3" fmla="*/ 0 w 21600"/>
              <a:gd name="connsiteY3" fmla="*/ 18944 h 18944"/>
              <a:gd name="connsiteX4" fmla="*/ 0 w 21600"/>
              <a:gd name="connsiteY4" fmla="*/ 0 h 18944"/>
              <a:gd name="connsiteX0" fmla="*/ 0 w 21600"/>
              <a:gd name="connsiteY0" fmla="*/ 0 h 18944"/>
              <a:gd name="connsiteX1" fmla="*/ 21600 w 21600"/>
              <a:gd name="connsiteY1" fmla="*/ 0 h 18944"/>
              <a:gd name="connsiteX2" fmla="*/ 21600 w 21600"/>
              <a:gd name="connsiteY2" fmla="*/ 17322 h 18944"/>
              <a:gd name="connsiteX3" fmla="*/ 0 w 21600"/>
              <a:gd name="connsiteY3" fmla="*/ 18944 h 18944"/>
              <a:gd name="connsiteX4" fmla="*/ 0 w 21600"/>
              <a:gd name="connsiteY4" fmla="*/ 0 h 18944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691"/>
              <a:gd name="connsiteX1" fmla="*/ 21600 w 21600"/>
              <a:gd name="connsiteY1" fmla="*/ 0 h 19691"/>
              <a:gd name="connsiteX2" fmla="*/ 21600 w 21600"/>
              <a:gd name="connsiteY2" fmla="*/ 17322 h 19691"/>
              <a:gd name="connsiteX3" fmla="*/ 0 w 21600"/>
              <a:gd name="connsiteY3" fmla="*/ 19691 h 19691"/>
              <a:gd name="connsiteX4" fmla="*/ 0 w 21600"/>
              <a:gd name="connsiteY4" fmla="*/ 0 h 19691"/>
              <a:gd name="connsiteX0" fmla="*/ 0 w 21600"/>
              <a:gd name="connsiteY0" fmla="*/ 0 h 19691"/>
              <a:gd name="connsiteX1" fmla="*/ 21600 w 21600"/>
              <a:gd name="connsiteY1" fmla="*/ 0 h 19691"/>
              <a:gd name="connsiteX2" fmla="*/ 21600 w 21600"/>
              <a:gd name="connsiteY2" fmla="*/ 17322 h 19691"/>
              <a:gd name="connsiteX3" fmla="*/ 0 w 21600"/>
              <a:gd name="connsiteY3" fmla="*/ 19691 h 19691"/>
              <a:gd name="connsiteX4" fmla="*/ 0 w 21600"/>
              <a:gd name="connsiteY4" fmla="*/ 0 h 19691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0032">
                <a:moveTo>
                  <a:pt x="0" y="0"/>
                </a:moveTo>
                <a:lnTo>
                  <a:pt x="21600" y="0"/>
                </a:lnTo>
                <a:lnTo>
                  <a:pt x="21600" y="17322"/>
                </a:lnTo>
                <a:cubicBezTo>
                  <a:pt x="10800" y="17322"/>
                  <a:pt x="8684" y="24776"/>
                  <a:pt x="0" y="20032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bg1">
                  <a:lumMod val="65000"/>
                  <a:lumOff val="35000"/>
                </a:schemeClr>
              </a:gs>
              <a:gs pos="65000">
                <a:schemeClr val="bg2">
                  <a:shade val="100000"/>
                  <a:satMod val="600000"/>
                  <a:alpha val="0"/>
                </a:schemeClr>
              </a:gs>
            </a:gsLst>
            <a:lin ang="4800000" scaled="1"/>
          </a:gradFill>
          <a:ln w="317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34" name="Picture 10" descr="telerik_logo_new-(white).png"/>
          <p:cNvPicPr>
            <a:picLocks noChangeAspect="1"/>
          </p:cNvPicPr>
          <p:nvPr/>
        </p:nvPicPr>
        <p:blipFill>
          <a:blip r:embed="rId11" cstate="print">
            <a:lum bright="-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04800"/>
            <a:ext cx="1600200" cy="389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553200"/>
            <a:ext cx="457200" cy="228600"/>
          </a:xfrm>
          <a:prstGeom prst="rect">
            <a:avLst/>
          </a:prstGeom>
        </p:spPr>
        <p:txBody>
          <a:bodyPr anchor="ctr" anchorCtr="0"/>
          <a:lstStyle>
            <a:lvl1pPr algn="r">
              <a:defRPr sz="1100"/>
            </a:lvl1pPr>
          </a:lstStyle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Flowchart: Document 6"/>
          <p:cNvSpPr/>
          <p:nvPr userDrawn="1"/>
        </p:nvSpPr>
        <p:spPr>
          <a:xfrm rot="10800000">
            <a:off x="1" y="411366"/>
            <a:ext cx="9144000" cy="5562705"/>
          </a:xfrm>
          <a:custGeom>
            <a:avLst/>
            <a:gdLst>
              <a:gd name="connsiteX0" fmla="*/ 0 w 21600"/>
              <a:gd name="connsiteY0" fmla="*/ 0 h 19378"/>
              <a:gd name="connsiteX1" fmla="*/ 21600 w 21600"/>
              <a:gd name="connsiteY1" fmla="*/ 0 h 19378"/>
              <a:gd name="connsiteX2" fmla="*/ 21600 w 21600"/>
              <a:gd name="connsiteY2" fmla="*/ 17322 h 19378"/>
              <a:gd name="connsiteX3" fmla="*/ 0 w 21600"/>
              <a:gd name="connsiteY3" fmla="*/ 19378 h 19378"/>
              <a:gd name="connsiteX4" fmla="*/ 0 w 21600"/>
              <a:gd name="connsiteY4" fmla="*/ 0 h 19378"/>
              <a:gd name="connsiteX0" fmla="*/ 0 w 21600"/>
              <a:gd name="connsiteY0" fmla="*/ 0 h 19378"/>
              <a:gd name="connsiteX1" fmla="*/ 21600 w 21600"/>
              <a:gd name="connsiteY1" fmla="*/ 0 h 19378"/>
              <a:gd name="connsiteX2" fmla="*/ 21600 w 21600"/>
              <a:gd name="connsiteY2" fmla="*/ 17322 h 19378"/>
              <a:gd name="connsiteX3" fmla="*/ 0 w 21600"/>
              <a:gd name="connsiteY3" fmla="*/ 19378 h 19378"/>
              <a:gd name="connsiteX4" fmla="*/ 0 w 21600"/>
              <a:gd name="connsiteY4" fmla="*/ 0 h 19378"/>
              <a:gd name="connsiteX0" fmla="*/ 0 w 21600"/>
              <a:gd name="connsiteY0" fmla="*/ 0 h 19378"/>
              <a:gd name="connsiteX1" fmla="*/ 21600 w 21600"/>
              <a:gd name="connsiteY1" fmla="*/ 0 h 19378"/>
              <a:gd name="connsiteX2" fmla="*/ 21600 w 21600"/>
              <a:gd name="connsiteY2" fmla="*/ 17322 h 19378"/>
              <a:gd name="connsiteX3" fmla="*/ 0 w 21600"/>
              <a:gd name="connsiteY3" fmla="*/ 19378 h 19378"/>
              <a:gd name="connsiteX4" fmla="*/ 0 w 21600"/>
              <a:gd name="connsiteY4" fmla="*/ 0 h 19378"/>
              <a:gd name="connsiteX0" fmla="*/ 0 w 21600"/>
              <a:gd name="connsiteY0" fmla="*/ 0 h 19974"/>
              <a:gd name="connsiteX1" fmla="*/ 21600 w 21600"/>
              <a:gd name="connsiteY1" fmla="*/ 0 h 19974"/>
              <a:gd name="connsiteX2" fmla="*/ 21600 w 21600"/>
              <a:gd name="connsiteY2" fmla="*/ 17322 h 19974"/>
              <a:gd name="connsiteX3" fmla="*/ 0 w 21600"/>
              <a:gd name="connsiteY3" fmla="*/ 19974 h 19974"/>
              <a:gd name="connsiteX4" fmla="*/ 0 w 21600"/>
              <a:gd name="connsiteY4" fmla="*/ 0 h 19974"/>
              <a:gd name="connsiteX0" fmla="*/ 0 w 21600"/>
              <a:gd name="connsiteY0" fmla="*/ 0 h 19974"/>
              <a:gd name="connsiteX1" fmla="*/ 21600 w 21600"/>
              <a:gd name="connsiteY1" fmla="*/ 0 h 19974"/>
              <a:gd name="connsiteX2" fmla="*/ 21600 w 21600"/>
              <a:gd name="connsiteY2" fmla="*/ 17322 h 19974"/>
              <a:gd name="connsiteX3" fmla="*/ 0 w 21600"/>
              <a:gd name="connsiteY3" fmla="*/ 19974 h 19974"/>
              <a:gd name="connsiteX4" fmla="*/ 0 w 21600"/>
              <a:gd name="connsiteY4" fmla="*/ 0 h 19974"/>
              <a:gd name="connsiteX0" fmla="*/ 0 w 21600"/>
              <a:gd name="connsiteY0" fmla="*/ 0 h 19974"/>
              <a:gd name="connsiteX1" fmla="*/ 21600 w 21600"/>
              <a:gd name="connsiteY1" fmla="*/ 0 h 19974"/>
              <a:gd name="connsiteX2" fmla="*/ 21600 w 21600"/>
              <a:gd name="connsiteY2" fmla="*/ 17322 h 19974"/>
              <a:gd name="connsiteX3" fmla="*/ 0 w 21600"/>
              <a:gd name="connsiteY3" fmla="*/ 19974 h 19974"/>
              <a:gd name="connsiteX4" fmla="*/ 0 w 21600"/>
              <a:gd name="connsiteY4" fmla="*/ 0 h 19974"/>
              <a:gd name="connsiteX0" fmla="*/ 0 w 21600"/>
              <a:gd name="connsiteY0" fmla="*/ 0 h 20252"/>
              <a:gd name="connsiteX1" fmla="*/ 21600 w 21600"/>
              <a:gd name="connsiteY1" fmla="*/ 0 h 20252"/>
              <a:gd name="connsiteX2" fmla="*/ 21600 w 21600"/>
              <a:gd name="connsiteY2" fmla="*/ 17322 h 20252"/>
              <a:gd name="connsiteX3" fmla="*/ 0 w 21600"/>
              <a:gd name="connsiteY3" fmla="*/ 20252 h 20252"/>
              <a:gd name="connsiteX4" fmla="*/ 0 w 21600"/>
              <a:gd name="connsiteY4" fmla="*/ 0 h 20252"/>
              <a:gd name="connsiteX0" fmla="*/ 0 w 21600"/>
              <a:gd name="connsiteY0" fmla="*/ 0 h 20252"/>
              <a:gd name="connsiteX1" fmla="*/ 21600 w 21600"/>
              <a:gd name="connsiteY1" fmla="*/ 0 h 20252"/>
              <a:gd name="connsiteX2" fmla="*/ 21600 w 21600"/>
              <a:gd name="connsiteY2" fmla="*/ 17322 h 20252"/>
              <a:gd name="connsiteX3" fmla="*/ 0 w 21600"/>
              <a:gd name="connsiteY3" fmla="*/ 20252 h 20252"/>
              <a:gd name="connsiteX4" fmla="*/ 0 w 21600"/>
              <a:gd name="connsiteY4" fmla="*/ 0 h 20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0252">
                <a:moveTo>
                  <a:pt x="0" y="0"/>
                </a:moveTo>
                <a:lnTo>
                  <a:pt x="21600" y="0"/>
                </a:lnTo>
                <a:lnTo>
                  <a:pt x="21600" y="17322"/>
                </a:lnTo>
                <a:cubicBezTo>
                  <a:pt x="10800" y="17322"/>
                  <a:pt x="10056" y="24231"/>
                  <a:pt x="0" y="20252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bg1">
                  <a:lumMod val="85000"/>
                  <a:lumOff val="15000"/>
                </a:schemeClr>
              </a:gs>
              <a:gs pos="65000">
                <a:schemeClr val="bg2">
                  <a:shade val="100000"/>
                  <a:satMod val="600000"/>
                  <a:alpha val="0"/>
                </a:schemeClr>
              </a:gs>
            </a:gsLst>
            <a:lin ang="4800000" scaled="1"/>
          </a:gradFill>
          <a:ln w="317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Flowchart: Document 7"/>
          <p:cNvSpPr/>
          <p:nvPr userDrawn="1"/>
        </p:nvSpPr>
        <p:spPr>
          <a:xfrm rot="10800000">
            <a:off x="1" y="609600"/>
            <a:ext cx="9144000" cy="4480425"/>
          </a:xfrm>
          <a:custGeom>
            <a:avLst/>
            <a:gdLst>
              <a:gd name="connsiteX0" fmla="*/ 0 w 21600"/>
              <a:gd name="connsiteY0" fmla="*/ 0 h 18944"/>
              <a:gd name="connsiteX1" fmla="*/ 21600 w 21600"/>
              <a:gd name="connsiteY1" fmla="*/ 0 h 18944"/>
              <a:gd name="connsiteX2" fmla="*/ 21600 w 21600"/>
              <a:gd name="connsiteY2" fmla="*/ 17322 h 18944"/>
              <a:gd name="connsiteX3" fmla="*/ 0 w 21600"/>
              <a:gd name="connsiteY3" fmla="*/ 18944 h 18944"/>
              <a:gd name="connsiteX4" fmla="*/ 0 w 21600"/>
              <a:gd name="connsiteY4" fmla="*/ 0 h 18944"/>
              <a:gd name="connsiteX0" fmla="*/ 0 w 21600"/>
              <a:gd name="connsiteY0" fmla="*/ 0 h 18944"/>
              <a:gd name="connsiteX1" fmla="*/ 21600 w 21600"/>
              <a:gd name="connsiteY1" fmla="*/ 0 h 18944"/>
              <a:gd name="connsiteX2" fmla="*/ 21600 w 21600"/>
              <a:gd name="connsiteY2" fmla="*/ 17322 h 18944"/>
              <a:gd name="connsiteX3" fmla="*/ 0 w 21600"/>
              <a:gd name="connsiteY3" fmla="*/ 18944 h 18944"/>
              <a:gd name="connsiteX4" fmla="*/ 0 w 21600"/>
              <a:gd name="connsiteY4" fmla="*/ 0 h 18944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691"/>
              <a:gd name="connsiteX1" fmla="*/ 21600 w 21600"/>
              <a:gd name="connsiteY1" fmla="*/ 0 h 19691"/>
              <a:gd name="connsiteX2" fmla="*/ 21600 w 21600"/>
              <a:gd name="connsiteY2" fmla="*/ 17322 h 19691"/>
              <a:gd name="connsiteX3" fmla="*/ 0 w 21600"/>
              <a:gd name="connsiteY3" fmla="*/ 19691 h 19691"/>
              <a:gd name="connsiteX4" fmla="*/ 0 w 21600"/>
              <a:gd name="connsiteY4" fmla="*/ 0 h 19691"/>
              <a:gd name="connsiteX0" fmla="*/ 0 w 21600"/>
              <a:gd name="connsiteY0" fmla="*/ 0 h 19691"/>
              <a:gd name="connsiteX1" fmla="*/ 21600 w 21600"/>
              <a:gd name="connsiteY1" fmla="*/ 0 h 19691"/>
              <a:gd name="connsiteX2" fmla="*/ 21600 w 21600"/>
              <a:gd name="connsiteY2" fmla="*/ 17322 h 19691"/>
              <a:gd name="connsiteX3" fmla="*/ 0 w 21600"/>
              <a:gd name="connsiteY3" fmla="*/ 19691 h 19691"/>
              <a:gd name="connsiteX4" fmla="*/ 0 w 21600"/>
              <a:gd name="connsiteY4" fmla="*/ 0 h 19691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0032">
                <a:moveTo>
                  <a:pt x="0" y="0"/>
                </a:moveTo>
                <a:lnTo>
                  <a:pt x="21600" y="0"/>
                </a:lnTo>
                <a:lnTo>
                  <a:pt x="21600" y="17322"/>
                </a:lnTo>
                <a:cubicBezTo>
                  <a:pt x="10800" y="17322"/>
                  <a:pt x="8684" y="24776"/>
                  <a:pt x="0" y="20032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bg1">
                  <a:lumMod val="65000"/>
                  <a:lumOff val="35000"/>
                </a:schemeClr>
              </a:gs>
              <a:gs pos="65000">
                <a:schemeClr val="bg2">
                  <a:shade val="100000"/>
                  <a:satMod val="600000"/>
                  <a:alpha val="0"/>
                </a:schemeClr>
              </a:gs>
            </a:gsLst>
            <a:lin ang="4800000" scaled="1"/>
          </a:gradFill>
          <a:ln w="317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Picture 10" descr="telerik_logo_new-(white).png"/>
          <p:cNvPicPr>
            <a:picLocks noChangeAspect="1"/>
          </p:cNvPicPr>
          <p:nvPr userDrawn="1"/>
        </p:nvPicPr>
        <p:blipFill>
          <a:blip r:embed="rId11" cstate="screen">
            <a:lum bright="-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04800"/>
            <a:ext cx="1600200" cy="389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dk1" tx1="lt1" bg2="dk2" tx2="lt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01" r:id="rId7"/>
    <p:sldLayoutId id="2147483703" r:id="rId8"/>
    <p:sldLayoutId id="2147483702" r:id="rId9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lnSpc>
          <a:spcPts val="4400"/>
        </a:lnSpc>
        <a:spcBef>
          <a:spcPct val="0"/>
        </a:spcBef>
        <a:spcAft>
          <a:spcPct val="0"/>
        </a:spcAft>
        <a:defRPr sz="4400" b="1" kern="1200" baseline="0">
          <a:ln w="500">
            <a:noFill/>
          </a:ln>
          <a:solidFill>
            <a:schemeClr val="tx2"/>
          </a:solidFill>
          <a:effectLst>
            <a:outerShdw blurRad="38100" dist="38100" dir="2700000" algn="tl">
              <a:srgbClr val="000000">
                <a:alpha val="43137"/>
              </a:srgbClr>
            </a:outerShdw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Corbel" pitchFamily="34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Corbel" pitchFamily="34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Corbel" pitchFamily="34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Corbel" pitchFamily="34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Corbel" pitchFamily="34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Corbel" pitchFamily="34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Corbel" pitchFamily="34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Corbel" pitchFamily="34" charset="0"/>
        </a:defRPr>
      </a:lvl9pPr>
    </p:titleStyle>
    <p:bodyStyle>
      <a:lvl1pPr marL="319088" indent="-319088" algn="l" rtl="0" eaLnBrk="1" fontAlgn="base" hangingPunct="1">
        <a:spcBef>
          <a:spcPct val="20000"/>
        </a:spcBef>
        <a:spcAft>
          <a:spcPct val="0"/>
        </a:spcAft>
        <a:buClr>
          <a:schemeClr val="accent5">
            <a:lumMod val="40000"/>
            <a:lumOff val="60000"/>
          </a:schemeClr>
        </a:buClr>
        <a:buSzPct val="70000"/>
        <a:buFont typeface="Wingdings 2" pitchFamily="18" charset="2"/>
        <a:buChar char=""/>
        <a:defRPr sz="3200" b="1" kern="1200">
          <a:solidFill>
            <a:schemeClr val="tx1">
              <a:lumMod val="20000"/>
              <a:lumOff val="80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30238" indent="-273050" algn="l" rtl="0" eaLnBrk="1" fontAlgn="base" hangingPunct="1">
        <a:spcBef>
          <a:spcPct val="20000"/>
        </a:spcBef>
        <a:spcAft>
          <a:spcPct val="0"/>
        </a:spcAft>
        <a:buClr>
          <a:schemeClr val="accent2">
            <a:lumMod val="60000"/>
            <a:lumOff val="40000"/>
          </a:schemeClr>
        </a:buClr>
        <a:buFont typeface="Wingdings 2" pitchFamily="18" charset="2"/>
        <a:buChar char=""/>
        <a:defRPr sz="3000" b="1" kern="1200">
          <a:solidFill>
            <a:schemeClr val="tx1">
              <a:lumMod val="20000"/>
              <a:lumOff val="80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922338" indent="-273050" algn="l" rtl="0" eaLnBrk="1" fontAlgn="base" hangingPunct="1">
        <a:spcBef>
          <a:spcPct val="20000"/>
        </a:spcBef>
        <a:spcAft>
          <a:spcPct val="0"/>
        </a:spcAft>
        <a:buClr>
          <a:schemeClr val="tx1">
            <a:lumMod val="50000"/>
          </a:schemeClr>
        </a:buClr>
        <a:buFont typeface="Wingdings 2" pitchFamily="18" charset="2"/>
        <a:buChar char=""/>
        <a:defRPr sz="2800" b="1" kern="1200">
          <a:solidFill>
            <a:schemeClr val="tx1">
              <a:lumMod val="20000"/>
              <a:lumOff val="80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187450" indent="-228600" algn="l" rtl="0" eaLnBrk="1" fontAlgn="base" hangingPunct="1">
        <a:spcBef>
          <a:spcPct val="20000"/>
        </a:spcBef>
        <a:spcAft>
          <a:spcPct val="0"/>
        </a:spcAft>
        <a:buClr>
          <a:srgbClr val="F8BD52"/>
        </a:buClr>
        <a:buFont typeface="Wingdings 2" pitchFamily="18" charset="2"/>
        <a:buChar char=""/>
        <a:defRPr sz="2600" b="1" kern="1200">
          <a:solidFill>
            <a:schemeClr val="tx1">
              <a:lumMod val="20000"/>
              <a:lumOff val="80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425575" indent="-228600" algn="l" rtl="0" eaLnBrk="1" fontAlgn="base" hangingPunct="1">
        <a:spcBef>
          <a:spcPct val="20000"/>
        </a:spcBef>
        <a:spcAft>
          <a:spcPct val="0"/>
        </a:spcAft>
        <a:buClr>
          <a:srgbClr val="46A6BD"/>
        </a:buClr>
        <a:buFont typeface="Wingdings 2" pitchFamily="18" charset="2"/>
        <a:buChar char=""/>
        <a:defRPr sz="2400" b="1" kern="1200">
          <a:solidFill>
            <a:schemeClr val="tx1">
              <a:lumMod val="20000"/>
              <a:lumOff val="80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673352" indent="-228600" algn="l" rtl="0" eaLnBrk="1" latinLnBrk="0" hangingPunct="1">
        <a:spcBef>
          <a:spcPct val="20000"/>
        </a:spcBef>
        <a:buClr>
          <a:schemeClr val="accent6"/>
        </a:buClr>
        <a:buFont typeface="Wingdings 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11096" indent="-228600" algn="l" rtl="0" eaLnBrk="1" latinLnBrk="0" hangingPunct="1">
        <a:spcBef>
          <a:spcPct val="20000"/>
        </a:spcBef>
        <a:buClr>
          <a:schemeClr val="tx2"/>
        </a:buClr>
        <a:buFont typeface="Wingdings 2"/>
        <a:buChar char="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21408" indent="-182880" algn="l" rtl="0" eaLnBrk="1" latinLnBrk="0" hangingPunct="1">
        <a:spcBef>
          <a:spcPct val="20000"/>
        </a:spcBef>
        <a:buClr>
          <a:schemeClr val="tx2"/>
        </a:buClr>
        <a:buFont typeface="Wingdings 2"/>
        <a:buChar char="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22576" indent="-182880" algn="l" rtl="0" eaLnBrk="1" latinLnBrk="0" hangingPunct="1">
        <a:spcBef>
          <a:spcPct val="20000"/>
        </a:spcBef>
        <a:buClr>
          <a:schemeClr val="tx2"/>
        </a:buClr>
        <a:buFont typeface="Wingdings 2"/>
        <a:buChar char="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elerik.com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toilet.org/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hyperlink" Target="http://i224.photobucket.com/albums/dd72/maadj/centimeter-appel1.jpg" TargetMode="Externa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image" Target="../media/image44.jpeg"/><Relationship Id="rId7" Type="http://schemas.openxmlformats.org/officeDocument/2006/relationships/image" Target="../media/image48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gif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3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3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hyperlink" Target="http://www.cc2e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codecourse.telerik.com/" TargetMode="External"/></Relationships>
</file>

<file path=ppt/slides/_rels/slide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jpeg"/><Relationship Id="rId3" Type="http://schemas.openxmlformats.org/officeDocument/2006/relationships/image" Target="../media/image79.jpeg"/><Relationship Id="rId7" Type="http://schemas.openxmlformats.org/officeDocument/2006/relationships/image" Target="../media/image83.jpe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2.jpeg"/><Relationship Id="rId5" Type="http://schemas.openxmlformats.org/officeDocument/2006/relationships/image" Target="../media/image81.jpeg"/><Relationship Id="rId4" Type="http://schemas.openxmlformats.org/officeDocument/2006/relationships/image" Target="../media/image8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ttp://www.bgoug.org/template/images/logo_foru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773" y="348568"/>
            <a:ext cx="2181225" cy="6238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219200"/>
            <a:ext cx="8305800" cy="1473200"/>
          </a:xfrm>
        </p:spPr>
        <p:txBody>
          <a:bodyPr/>
          <a:lstStyle/>
          <a:p>
            <a:r>
              <a:rPr lang="en-US" dirty="0" smtClean="0"/>
              <a:t>High-Quality Programming Code Construction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3393280"/>
            <a:ext cx="8229600" cy="569120"/>
          </a:xfrm>
        </p:spPr>
        <p:txBody>
          <a:bodyPr/>
          <a:lstStyle/>
          <a:p>
            <a:r>
              <a:rPr lang="en-US" dirty="0" smtClean="0"/>
              <a:t>Revealing the Secrets of Self-Documenting Code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33400" y="5105400"/>
            <a:ext cx="2590800" cy="490954"/>
          </a:xfrm>
        </p:spPr>
        <p:txBody>
          <a:bodyPr/>
          <a:lstStyle/>
          <a:p>
            <a:r>
              <a:rPr lang="en-US" dirty="0"/>
              <a:t>Svetlin Nakov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533400" y="5638800"/>
            <a:ext cx="2590800" cy="338554"/>
          </a:xfrm>
        </p:spPr>
        <p:txBody>
          <a:bodyPr/>
          <a:lstStyle/>
          <a:p>
            <a:r>
              <a:rPr lang="en-US" dirty="0"/>
              <a:t>Telerik Corporation</a:t>
            </a:r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3400" y="5943599"/>
            <a:ext cx="2590800" cy="338554"/>
          </a:xfrm>
        </p:spPr>
        <p:txBody>
          <a:bodyPr/>
          <a:lstStyle/>
          <a:p>
            <a:r>
              <a:rPr lang="en-US" dirty="0" smtClean="0">
                <a:hlinkClick r:id="rId3"/>
              </a:rPr>
              <a:t>www.telerik.com</a:t>
            </a:r>
            <a:endParaRPr lang="en-US" dirty="0"/>
          </a:p>
        </p:txBody>
      </p:sp>
      <p:pic>
        <p:nvPicPr>
          <p:cNvPr id="180226" name="Picture 2" descr="http://degreedirectory.org/cimages/multimages/2/technology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4572000"/>
            <a:ext cx="5572125" cy="1866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6"/>
          <p:cNvSpPr txBox="1"/>
          <p:nvPr/>
        </p:nvSpPr>
        <p:spPr>
          <a:xfrm>
            <a:off x="4572000" y="348568"/>
            <a:ext cx="4038602" cy="623888"/>
          </a:xfrm>
          <a:prstGeom prst="rect">
            <a:avLst/>
          </a:prstGeom>
          <a:solidFill>
            <a:schemeClr val="accent5">
              <a:lumMod val="75000"/>
              <a:alpha val="4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lIns="90000" tIns="0" rIns="90000" bIns="0" anchor="ctr" anchorCtr="0"/>
          <a:lstStyle>
            <a:lvl1pPr marL="0" indent="0" algn="r" eaLnBrk="1" hangingPunct="1">
              <a:spcBef>
                <a:spcPct val="2000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Wingdings 2" pitchFamily="18" charset="2"/>
              <a:buNone/>
              <a:defRPr sz="2800" b="1">
                <a:solidFill>
                  <a:srgbClr val="FAF8C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  <a:lvl2pPr indent="0" algn="ctr" eaLnBrk="1" hangingPunct="1">
              <a:spcBef>
                <a:spcPct val="20000"/>
              </a:spcBef>
              <a:buClr>
                <a:schemeClr val="accent2">
                  <a:lumMod val="60000"/>
                  <a:lumOff val="40000"/>
                </a:schemeClr>
              </a:buClr>
              <a:buFont typeface="Wingdings 2" pitchFamily="18" charset="2"/>
              <a:buNone/>
              <a:defRPr sz="3000" b="1">
                <a:solidFill>
                  <a:schemeClr val="tx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2pPr>
            <a:lvl3pPr indent="0" algn="ctr" eaLnBrk="1" hangingPunct="1">
              <a:spcBef>
                <a:spcPct val="20000"/>
              </a:spcBef>
              <a:buClr>
                <a:schemeClr val="tx1">
                  <a:lumMod val="50000"/>
                </a:schemeClr>
              </a:buClr>
              <a:buFont typeface="Wingdings 2" pitchFamily="18" charset="2"/>
              <a:buNone/>
              <a:defRPr sz="2800" b="1">
                <a:solidFill>
                  <a:schemeClr val="tx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3pPr>
            <a:lvl4pPr indent="0" algn="ctr" eaLnBrk="1" hangingPunct="1">
              <a:spcBef>
                <a:spcPct val="20000"/>
              </a:spcBef>
              <a:buClr>
                <a:srgbClr val="F8BD52"/>
              </a:buClr>
              <a:buFont typeface="Wingdings 2" pitchFamily="18" charset="2"/>
              <a:buNone/>
              <a:defRPr sz="2600" b="1">
                <a:solidFill>
                  <a:schemeClr val="tx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4pPr>
            <a:lvl5pPr indent="0" algn="ctr" eaLnBrk="1" hangingPunct="1">
              <a:spcBef>
                <a:spcPct val="20000"/>
              </a:spcBef>
              <a:buClr>
                <a:srgbClr val="46A6BD"/>
              </a:buClr>
              <a:buFont typeface="Wingdings 2" pitchFamily="18" charset="2"/>
              <a:buNone/>
              <a:defRPr sz="2400" b="1">
                <a:solidFill>
                  <a:schemeClr val="tx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5pPr>
            <a:lvl6pPr indent="0" algn="ctr"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sz="1800">
                <a:solidFill>
                  <a:schemeClr val="tx1"/>
                </a:solidFill>
                <a:latin typeface="+mn-lt"/>
              </a:defRPr>
            </a:lvl6pPr>
            <a:lvl7pPr indent="0" algn="ctr">
              <a:spcBef>
                <a:spcPct val="20000"/>
              </a:spcBef>
              <a:buClr>
                <a:schemeClr val="tx2"/>
              </a:buClr>
              <a:buFont typeface="Wingdings 2"/>
              <a:buNone/>
              <a:defRPr sz="1600">
                <a:solidFill>
                  <a:schemeClr val="tx1"/>
                </a:solidFill>
                <a:latin typeface="+mn-lt"/>
              </a:defRPr>
            </a:lvl7pPr>
            <a:lvl8pPr indent="0" algn="ctr">
              <a:spcBef>
                <a:spcPct val="20000"/>
              </a:spcBef>
              <a:buClr>
                <a:schemeClr val="tx2"/>
              </a:buClr>
              <a:buFont typeface="Wingdings 2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indent="0" algn="ctr">
              <a:spcBef>
                <a:spcPct val="20000"/>
              </a:spcBef>
              <a:buClr>
                <a:schemeClr val="tx2"/>
              </a:buClr>
              <a:buFont typeface="Wingdings 2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1600" noProof="1" smtClean="0"/>
              <a:t>Autumn Conference </a:t>
            </a:r>
            <a:r>
              <a:rPr lang="en-US" sz="1600" noProof="1"/>
              <a:t>of the Bulgarian Oracle User Group (BGOUG), </a:t>
            </a:r>
            <a:r>
              <a:rPr lang="en-US" sz="1600" noProof="1" smtClean="0"/>
              <a:t>Pravetz, 19-Nov-2010</a:t>
            </a:r>
            <a:endParaRPr lang="en-US" sz="1600" noProof="1"/>
          </a:p>
        </p:txBody>
      </p:sp>
      <p:sp>
        <p:nvSpPr>
          <p:cNvPr id="12" name="TextBox 6"/>
          <p:cNvSpPr txBox="1"/>
          <p:nvPr/>
        </p:nvSpPr>
        <p:spPr>
          <a:xfrm>
            <a:off x="2390774" y="348567"/>
            <a:ext cx="2181225" cy="623889"/>
          </a:xfrm>
          <a:prstGeom prst="rect">
            <a:avLst/>
          </a:prstGeom>
          <a:ln w="19050">
            <a:solidFill>
              <a:schemeClr val="accent5">
                <a:lumMod val="75000"/>
              </a:schemeClr>
            </a:solidFill>
          </a:ln>
        </p:spPr>
        <p:txBody>
          <a:bodyPr lIns="90000" tIns="0" rIns="90000" bIns="0" anchor="ctr" anchorCtr="0"/>
          <a:lstStyle>
            <a:lvl1pPr marL="0" indent="0" algn="r" eaLnBrk="1" hangingPunct="1">
              <a:spcBef>
                <a:spcPct val="2000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Wingdings 2" pitchFamily="18" charset="2"/>
              <a:buNone/>
              <a:defRPr sz="2800" b="1">
                <a:solidFill>
                  <a:srgbClr val="FAF8C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  <a:lvl2pPr indent="0" algn="ctr" eaLnBrk="1" hangingPunct="1">
              <a:spcBef>
                <a:spcPct val="20000"/>
              </a:spcBef>
              <a:buClr>
                <a:schemeClr val="accent2">
                  <a:lumMod val="60000"/>
                  <a:lumOff val="40000"/>
                </a:schemeClr>
              </a:buClr>
              <a:buFont typeface="Wingdings 2" pitchFamily="18" charset="2"/>
              <a:buNone/>
              <a:defRPr sz="3000" b="1">
                <a:solidFill>
                  <a:schemeClr val="tx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2pPr>
            <a:lvl3pPr indent="0" algn="ctr" eaLnBrk="1" hangingPunct="1">
              <a:spcBef>
                <a:spcPct val="20000"/>
              </a:spcBef>
              <a:buClr>
                <a:schemeClr val="tx1">
                  <a:lumMod val="50000"/>
                </a:schemeClr>
              </a:buClr>
              <a:buFont typeface="Wingdings 2" pitchFamily="18" charset="2"/>
              <a:buNone/>
              <a:defRPr sz="2800" b="1">
                <a:solidFill>
                  <a:schemeClr val="tx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3pPr>
            <a:lvl4pPr indent="0" algn="ctr" eaLnBrk="1" hangingPunct="1">
              <a:spcBef>
                <a:spcPct val="20000"/>
              </a:spcBef>
              <a:buClr>
                <a:srgbClr val="F8BD52"/>
              </a:buClr>
              <a:buFont typeface="Wingdings 2" pitchFamily="18" charset="2"/>
              <a:buNone/>
              <a:defRPr sz="2600" b="1">
                <a:solidFill>
                  <a:schemeClr val="tx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4pPr>
            <a:lvl5pPr indent="0" algn="ctr" eaLnBrk="1" hangingPunct="1">
              <a:spcBef>
                <a:spcPct val="20000"/>
              </a:spcBef>
              <a:buClr>
                <a:srgbClr val="46A6BD"/>
              </a:buClr>
              <a:buFont typeface="Wingdings 2" pitchFamily="18" charset="2"/>
              <a:buNone/>
              <a:defRPr sz="2400" b="1">
                <a:solidFill>
                  <a:schemeClr val="tx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5pPr>
            <a:lvl6pPr indent="0" algn="ctr"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sz="1800">
                <a:solidFill>
                  <a:schemeClr val="tx1"/>
                </a:solidFill>
                <a:latin typeface="+mn-lt"/>
              </a:defRPr>
            </a:lvl6pPr>
            <a:lvl7pPr indent="0" algn="ctr">
              <a:spcBef>
                <a:spcPct val="20000"/>
              </a:spcBef>
              <a:buClr>
                <a:schemeClr val="tx2"/>
              </a:buClr>
              <a:buFont typeface="Wingdings 2"/>
              <a:buNone/>
              <a:defRPr sz="1600">
                <a:solidFill>
                  <a:schemeClr val="tx1"/>
                </a:solidFill>
                <a:latin typeface="+mn-lt"/>
              </a:defRPr>
            </a:lvl7pPr>
            <a:lvl8pPr indent="0" algn="ctr">
              <a:spcBef>
                <a:spcPct val="20000"/>
              </a:spcBef>
              <a:buClr>
                <a:schemeClr val="tx2"/>
              </a:buClr>
              <a:buFont typeface="Wingdings 2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indent="0" algn="ctr">
              <a:spcBef>
                <a:spcPct val="20000"/>
              </a:spcBef>
              <a:buClr>
                <a:schemeClr val="tx2"/>
              </a:buClr>
              <a:buFont typeface="Wingdings 2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 sz="1600" noProof="1"/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381000" y="2692400"/>
            <a:ext cx="8305800" cy="609600"/>
          </a:xfrm>
          <a:prstGeom prst="rect">
            <a:avLst/>
          </a:prstGeom>
        </p:spPr>
        <p:txBody>
          <a:bodyPr tIns="0" bIns="0" anchor="b" anchorCtr="0"/>
          <a:lstStyle>
            <a:lvl1pPr algn="r" rtl="0" eaLnBrk="1" fontAlgn="base" hangingPunct="1">
              <a:lnSpc>
                <a:spcPts val="5400"/>
              </a:lnSpc>
              <a:spcBef>
                <a:spcPct val="0"/>
              </a:spcBef>
              <a:spcAft>
                <a:spcPct val="0"/>
              </a:spcAft>
              <a:defRPr sz="5400" b="1" kern="1200" cap="none" baseline="0">
                <a:ln w="500">
                  <a:noFill/>
                </a:ln>
                <a:solidFill>
                  <a:srgbClr val="D4FF5B"/>
                </a:solidFill>
                <a:effectLst>
                  <a:outerShdw blurRad="30000" dist="30000" dir="2700000" algn="tl" rotWithShape="0">
                    <a:schemeClr val="bg2">
                      <a:shade val="45000"/>
                      <a:satMod val="150000"/>
                      <a:alpha val="90000"/>
                    </a:schemeClr>
                  </a:outerShdw>
                  <a:reflection blurRad="12000" stA="20000" endPos="50000" dist="127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Corbel" pitchFamily="34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Corbel" pitchFamily="34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Corbel" pitchFamily="34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Corbel" pitchFamily="34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Corbel" pitchFamily="34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Corbel" pitchFamily="34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Corbel" pitchFamily="34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Corbel" pitchFamily="34" charset="0"/>
              </a:defRPr>
            </a:lvl9pPr>
          </a:lstStyle>
          <a:p>
            <a:r>
              <a:rPr lang="en-US" sz="3200" dirty="0" smtClean="0"/>
              <a:t>(for Java Developers)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609600" y="914400"/>
            <a:ext cx="7924800" cy="685800"/>
          </a:xfrm>
        </p:spPr>
        <p:txBody>
          <a:bodyPr/>
          <a:lstStyle/>
          <a:p>
            <a:r>
              <a:rPr lang="en-US" dirty="0" smtClean="0"/>
              <a:t>Happy World Toilet Day</a:t>
            </a:r>
            <a:endParaRPr lang="en-US" dirty="0"/>
          </a:p>
        </p:txBody>
      </p:sp>
      <p:pic>
        <p:nvPicPr>
          <p:cNvPr id="1026" name="Picture 2" descr="http://www.automedia.bg/files/news/body/kenef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6966" y="1905000"/>
            <a:ext cx="4308168" cy="3357840"/>
          </a:xfrm>
          <a:prstGeom prst="roundRect">
            <a:avLst>
              <a:gd name="adj" fmla="val 4932"/>
            </a:avLst>
          </a:prstGeom>
          <a:noFill/>
          <a:ln>
            <a:solidFill>
              <a:schemeClr val="accent4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381000" y="5562600"/>
            <a:ext cx="8382000" cy="990600"/>
          </a:xfrm>
        </p:spPr>
        <p:txBody>
          <a:bodyPr/>
          <a:lstStyle/>
          <a:p>
            <a:r>
              <a:rPr lang="bg-BG" sz="3200" dirty="0" smtClean="0"/>
              <a:t>19 </a:t>
            </a:r>
            <a:r>
              <a:rPr lang="en-US" sz="3200" dirty="0" smtClean="0"/>
              <a:t>November </a:t>
            </a:r>
            <a:r>
              <a:rPr lang="bg-BG" sz="3200" dirty="0" smtClean="0"/>
              <a:t>– </a:t>
            </a:r>
            <a:r>
              <a:rPr lang="en-US" sz="3200" dirty="0"/>
              <a:t>World Toilet </a:t>
            </a:r>
            <a:r>
              <a:rPr lang="en-US" sz="3200" dirty="0" smtClean="0"/>
              <a:t>Day</a:t>
            </a:r>
          </a:p>
          <a:p>
            <a:r>
              <a:rPr lang="en-US" dirty="0" smtClean="0"/>
              <a:t>Organized by the </a:t>
            </a:r>
            <a:r>
              <a:rPr lang="en-US" dirty="0" smtClean="0">
                <a:hlinkClick r:id="rId3"/>
              </a:rPr>
              <a:t>World Toilet Organization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4331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Table of Contents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56388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 smtClean="0"/>
              <a:t>What is High-Quality Programming Code?</a:t>
            </a:r>
          </a:p>
          <a:p>
            <a:pPr>
              <a:lnSpc>
                <a:spcPct val="100000"/>
              </a:lnSpc>
            </a:pPr>
            <a:r>
              <a:rPr lang="en-US" dirty="0" smtClean="0"/>
              <a:t>Naming Identifiers</a:t>
            </a:r>
          </a:p>
          <a:p>
            <a:pPr>
              <a:lnSpc>
                <a:spcPct val="100000"/>
              </a:lnSpc>
            </a:pPr>
            <a:r>
              <a:rPr lang="en-US" dirty="0" smtClean="0"/>
              <a:t>Code Formatting</a:t>
            </a:r>
          </a:p>
          <a:p>
            <a:pPr>
              <a:lnSpc>
                <a:spcPct val="100000"/>
              </a:lnSpc>
            </a:pPr>
            <a:r>
              <a:rPr lang="en-US" dirty="0" smtClean="0"/>
              <a:t>High-Quality Classes</a:t>
            </a:r>
          </a:p>
          <a:p>
            <a:pPr>
              <a:lnSpc>
                <a:spcPct val="100000"/>
              </a:lnSpc>
            </a:pPr>
            <a:r>
              <a:rPr lang="en-US" dirty="0" smtClean="0"/>
              <a:t>High-Quality Methods</a:t>
            </a:r>
          </a:p>
          <a:p>
            <a:pPr>
              <a:lnSpc>
                <a:spcPct val="100000"/>
              </a:lnSpc>
            </a:pPr>
            <a:r>
              <a:rPr lang="en-US" dirty="0" smtClean="0"/>
              <a:t>Using Variables, Expressions, Constants, Loops and Conditional Statements Correctly</a:t>
            </a:r>
          </a:p>
          <a:p>
            <a:pPr>
              <a:lnSpc>
                <a:spcPct val="100000"/>
              </a:lnSpc>
            </a:pPr>
            <a:r>
              <a:rPr lang="en-US" dirty="0" smtClean="0"/>
              <a:t>Defensive Programming</a:t>
            </a:r>
          </a:p>
          <a:p>
            <a:pPr>
              <a:lnSpc>
                <a:spcPct val="100000"/>
              </a:lnSpc>
            </a:pPr>
            <a:r>
              <a:rPr lang="en-US" dirty="0" smtClean="0"/>
              <a:t>Comments and Documentation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pic>
        <p:nvPicPr>
          <p:cNvPr id="178180" name="Picture 4" descr="http://www.ata-divisions.org/LD/images/books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3206" y="1752600"/>
            <a:ext cx="1433593" cy="228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752600"/>
            <a:ext cx="8229600" cy="1371601"/>
          </a:xfrm>
        </p:spPr>
        <p:txBody>
          <a:bodyPr/>
          <a:lstStyle/>
          <a:p>
            <a:pPr>
              <a:lnSpc>
                <a:spcPts val="5200"/>
              </a:lnSpc>
            </a:pPr>
            <a:r>
              <a:rPr lang="en-US" dirty="0" smtClean="0"/>
              <a:t>What is High-Quality Programming Code?</a:t>
            </a:r>
          </a:p>
        </p:txBody>
      </p:sp>
      <p:pic>
        <p:nvPicPr>
          <p:cNvPr id="176130" name="Picture 2" descr="http://www.aitsoft.net/img/Solu/b1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962401"/>
            <a:ext cx="3416300" cy="22193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6132" name="Picture 4" descr="http://www.maegogstudios.com/images/code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962401"/>
            <a:ext cx="3429000" cy="21827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86600" cy="914400"/>
          </a:xfrm>
        </p:spPr>
        <p:txBody>
          <a:bodyPr/>
          <a:lstStyle/>
          <a:p>
            <a:r>
              <a:rPr lang="en-US" dirty="0" smtClean="0"/>
              <a:t>Why the Code Quality Is Important?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04800" y="5791200"/>
            <a:ext cx="8534400" cy="6096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What does this code do? Is it correct?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81000" y="1371600"/>
            <a:ext cx="8305800" cy="4188839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public static void main(String</a:t>
            </a:r>
            <a:r>
              <a:rPr lang="en-US" sz="22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[</a:t>
            </a:r>
          </a:p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2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]args)                        {</a:t>
            </a:r>
            <a:endParaRPr lang="en-US" sz="2200" b="1" noProof="1">
              <a:solidFill>
                <a:srgbClr val="8CF4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</a:endParaRPr>
          </a:p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int </a:t>
            </a:r>
            <a:r>
              <a:rPr lang="en-US" sz="22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value=   010,i  =5</a:t>
            </a: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, </a:t>
            </a:r>
            <a:r>
              <a:rPr lang="en-US" sz="22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w</a:t>
            </a: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;</a:t>
            </a:r>
          </a:p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2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switch   (   value){                            case </a:t>
            </a: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10:w=5;System.out.println(w);break;case 9:i=0;break;</a:t>
            </a:r>
          </a:p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2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case           </a:t>
            </a: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8:System.out</a:t>
            </a:r>
            <a:r>
              <a:rPr lang="en-US" sz="22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. println</a:t>
            </a: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("8 </a:t>
            </a:r>
            <a:r>
              <a:rPr lang="en-US" sz="22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"   );</a:t>
            </a: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break;</a:t>
            </a:r>
          </a:p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2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default        :</a:t>
            </a: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System.out.println("def </a:t>
            </a:r>
            <a:r>
              <a:rPr lang="en-US" sz="22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")        ;{</a:t>
            </a:r>
            <a:endParaRPr lang="en-US" sz="2200" b="1" noProof="1">
              <a:solidFill>
                <a:srgbClr val="8CF4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</a:endParaRPr>
          </a:p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2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System       .out.println</a:t>
            </a: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("hoho </a:t>
            </a:r>
            <a:r>
              <a:rPr lang="en-US" sz="22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")                ;}</a:t>
            </a:r>
            <a:endParaRPr lang="en-US" sz="2200" b="1" noProof="1">
              <a:solidFill>
                <a:srgbClr val="8CF4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</a:endParaRPr>
          </a:p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2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for(     int </a:t>
            </a: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k </a:t>
            </a:r>
            <a:r>
              <a:rPr lang="en-US" sz="22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=0  ;k </a:t>
            </a: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 </a:t>
            </a:r>
            <a:r>
              <a:rPr lang="en-US" sz="22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i ;k++,System.           out</a:t>
            </a:r>
          </a:p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2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.  println(k </a:t>
            </a: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- 'f'));break;} </a:t>
            </a:r>
            <a:r>
              <a:rPr lang="en-US" sz="22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        {System</a:t>
            </a:r>
          </a:p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2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.                out.println</a:t>
            </a: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("loop!"); </a:t>
            </a:r>
            <a:r>
              <a:rPr lang="en-US" sz="22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   }}</a:t>
            </a:r>
          </a:p>
        </p:txBody>
      </p:sp>
      <p:pic>
        <p:nvPicPr>
          <p:cNvPr id="175108" name="Picture 4" descr="http://www.uspsoig.gov/images/question_mark3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1295400"/>
            <a:ext cx="1066800" cy="1066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18732"/>
            <a:ext cx="7086600" cy="914400"/>
          </a:xfrm>
        </p:spPr>
        <p:txBody>
          <a:bodyPr/>
          <a:lstStyle/>
          <a:p>
            <a:r>
              <a:rPr lang="en-US" dirty="0" smtClean="0"/>
              <a:t>Why the Code Quality Is Important? (2)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04800" y="6096000"/>
            <a:ext cx="8534400" cy="6096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Now the code is formatted, but is still unclear.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81000" y="1143000"/>
            <a:ext cx="8305800" cy="4876800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normAutofit/>
          </a:bodyPr>
          <a:lstStyle/>
          <a:p>
            <a:pPr eaLnBrk="0" hangingPunct="0">
              <a:lnSpc>
                <a:spcPts val="23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public static void main(String[] args) {</a:t>
            </a:r>
          </a:p>
          <a:p>
            <a:pPr eaLnBrk="0" hangingPunct="0">
              <a:lnSpc>
                <a:spcPts val="23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int </a:t>
            </a:r>
            <a:r>
              <a:rPr lang="en-US" sz="18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value = 010, i = 5, w;</a:t>
            </a:r>
          </a:p>
          <a:p>
            <a:pPr eaLnBrk="0" hangingPunct="0">
              <a:lnSpc>
                <a:spcPts val="23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switch </a:t>
            </a:r>
            <a:r>
              <a:rPr lang="en-US" sz="18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(value) {</a:t>
            </a:r>
          </a:p>
          <a:p>
            <a:pPr eaLnBrk="0" hangingPunct="0">
              <a:lnSpc>
                <a:spcPts val="23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case </a:t>
            </a:r>
            <a:r>
              <a:rPr lang="en-US" sz="18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10:</a:t>
            </a:r>
          </a:p>
          <a:p>
            <a:pPr eaLnBrk="0" hangingPunct="0">
              <a:lnSpc>
                <a:spcPts val="23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w </a:t>
            </a:r>
            <a:r>
              <a:rPr lang="en-US" sz="18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= 5; System.out.println(w); break;</a:t>
            </a:r>
          </a:p>
          <a:p>
            <a:pPr eaLnBrk="0" hangingPunct="0">
              <a:lnSpc>
                <a:spcPts val="23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case </a:t>
            </a:r>
            <a:r>
              <a:rPr lang="en-US" sz="18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9:</a:t>
            </a:r>
          </a:p>
          <a:p>
            <a:pPr eaLnBrk="0" hangingPunct="0">
              <a:lnSpc>
                <a:spcPts val="23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i </a:t>
            </a:r>
            <a:r>
              <a:rPr lang="en-US" sz="18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= 0; break;</a:t>
            </a:r>
          </a:p>
          <a:p>
            <a:pPr eaLnBrk="0" hangingPunct="0">
              <a:lnSpc>
                <a:spcPts val="23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case </a:t>
            </a:r>
            <a:r>
              <a:rPr lang="en-US" sz="18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8:</a:t>
            </a:r>
          </a:p>
          <a:p>
            <a:pPr eaLnBrk="0" hangingPunct="0">
              <a:lnSpc>
                <a:spcPts val="23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System.out.println</a:t>
            </a:r>
            <a:r>
              <a:rPr lang="en-US" sz="18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("8 "); break;</a:t>
            </a:r>
          </a:p>
          <a:p>
            <a:pPr eaLnBrk="0" hangingPunct="0">
              <a:lnSpc>
                <a:spcPts val="23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default</a:t>
            </a:r>
            <a:r>
              <a:rPr lang="en-US" sz="18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:</a:t>
            </a:r>
          </a:p>
          <a:p>
            <a:pPr eaLnBrk="0" hangingPunct="0">
              <a:lnSpc>
                <a:spcPts val="23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System.out.println</a:t>
            </a:r>
            <a:r>
              <a:rPr lang="en-US" sz="18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("def ");</a:t>
            </a:r>
          </a:p>
          <a:p>
            <a:pPr eaLnBrk="0" hangingPunct="0">
              <a:lnSpc>
                <a:spcPts val="23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System.out.println</a:t>
            </a:r>
            <a:r>
              <a:rPr lang="en-US" sz="18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("hoho ");</a:t>
            </a:r>
          </a:p>
          <a:p>
            <a:pPr eaLnBrk="0" hangingPunct="0">
              <a:lnSpc>
                <a:spcPts val="23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for </a:t>
            </a:r>
            <a:r>
              <a:rPr lang="en-US" sz="18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(int k = 0; k &lt; i; k++, System.out.println(k - 'f'));</a:t>
            </a:r>
          </a:p>
          <a:p>
            <a:pPr eaLnBrk="0" hangingPunct="0">
              <a:lnSpc>
                <a:spcPts val="23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break</a:t>
            </a:r>
            <a:r>
              <a:rPr lang="en-US" sz="18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;</a:t>
            </a:r>
          </a:p>
          <a:p>
            <a:pPr eaLnBrk="0" hangingPunct="0">
              <a:lnSpc>
                <a:spcPts val="15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  <a:endParaRPr lang="en-US" sz="1800" b="1" noProof="1">
              <a:solidFill>
                <a:srgbClr val="8CF4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</a:endParaRPr>
          </a:p>
          <a:p>
            <a:pPr eaLnBrk="0" hangingPunct="0">
              <a:lnSpc>
                <a:spcPts val="23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System.out.println</a:t>
            </a:r>
            <a:r>
              <a:rPr lang="en-US" sz="18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("loop!");</a:t>
            </a:r>
          </a:p>
          <a:p>
            <a:pPr eaLnBrk="0" hangingPunct="0">
              <a:lnSpc>
                <a:spcPts val="15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  <a:endParaRPr lang="en-US" sz="1800" b="1" noProof="1" smtClean="0">
              <a:solidFill>
                <a:srgbClr val="8CF4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</a:endParaRPr>
          </a:p>
        </p:txBody>
      </p:sp>
      <p:pic>
        <p:nvPicPr>
          <p:cNvPr id="174084" name="Picture 4" descr="http://www.sfgate.com/c/pictures/2005/08/19/mn_fog001_frl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0883" y="1066799"/>
            <a:ext cx="2253838" cy="15013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86600" cy="914400"/>
          </a:xfrm>
        </p:spPr>
        <p:txBody>
          <a:bodyPr/>
          <a:lstStyle/>
          <a:p>
            <a:r>
              <a:rPr lang="en-US" dirty="0" smtClean="0"/>
              <a:t>What is High-Quality Programming Code?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5486400"/>
          </a:xfrm>
        </p:spPr>
        <p:txBody>
          <a:bodyPr/>
          <a:lstStyle/>
          <a:p>
            <a:pPr>
              <a:spcBef>
                <a:spcPts val="300"/>
              </a:spcBef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High-quality programming code:</a:t>
            </a:r>
            <a:endParaRPr lang="en-US" dirty="0" smtClean="0"/>
          </a:p>
          <a:p>
            <a:pPr lvl="1">
              <a:spcBef>
                <a:spcPts val="300"/>
              </a:spcBef>
            </a:pPr>
            <a:r>
              <a:rPr lang="en-US" dirty="0" smtClean="0"/>
              <a:t>Easy to read and understand</a:t>
            </a:r>
          </a:p>
          <a:p>
            <a:pPr lvl="2">
              <a:spcBef>
                <a:spcPts val="300"/>
              </a:spcBef>
            </a:pPr>
            <a:r>
              <a:rPr lang="en-US" dirty="0" smtClean="0"/>
              <a:t>Easy to modify and maintain</a:t>
            </a:r>
          </a:p>
          <a:p>
            <a:pPr lvl="1">
              <a:spcBef>
                <a:spcPts val="300"/>
              </a:spcBef>
            </a:pPr>
            <a:r>
              <a:rPr lang="en-US" dirty="0" smtClean="0"/>
              <a:t>Correct behavior in all cases</a:t>
            </a:r>
          </a:p>
          <a:p>
            <a:pPr lvl="2">
              <a:spcBef>
                <a:spcPts val="300"/>
              </a:spcBef>
            </a:pPr>
            <a:r>
              <a:rPr lang="en-US" dirty="0" smtClean="0"/>
              <a:t>Well tested</a:t>
            </a:r>
          </a:p>
          <a:p>
            <a:pPr lvl="1">
              <a:spcBef>
                <a:spcPts val="300"/>
              </a:spcBef>
            </a:pPr>
            <a:r>
              <a:rPr lang="en-US" dirty="0" smtClean="0"/>
              <a:t>Well architectured and designed</a:t>
            </a:r>
          </a:p>
          <a:p>
            <a:pPr lvl="1">
              <a:spcBef>
                <a:spcPts val="300"/>
              </a:spcBef>
            </a:pPr>
            <a:r>
              <a:rPr lang="en-US" dirty="0" smtClean="0"/>
              <a:t>Well documented</a:t>
            </a:r>
          </a:p>
          <a:p>
            <a:pPr lvl="2">
              <a:spcBef>
                <a:spcPts val="300"/>
              </a:spcBef>
            </a:pPr>
            <a:r>
              <a:rPr lang="en-US" dirty="0" smtClean="0"/>
              <a:t>Self-documenting code </a:t>
            </a:r>
          </a:p>
          <a:p>
            <a:pPr lvl="1">
              <a:spcBef>
                <a:spcPts val="300"/>
              </a:spcBef>
            </a:pPr>
            <a:r>
              <a:rPr lang="en-US" dirty="0" smtClean="0"/>
              <a:t>Well formatted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pic>
        <p:nvPicPr>
          <p:cNvPr id="172034" name="Picture 2" descr="http://www.jfpconsulting.co.uk/Images/Quality_control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6323" y="2133601"/>
            <a:ext cx="2350477" cy="1752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72038" name="Picture 6" descr="http://supercomm.bdmetrics.com/ProductLogo.ashx?id=377136&amp;refresh=406123779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0401" y="4724400"/>
            <a:ext cx="2209800" cy="16573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962400"/>
            <a:ext cx="8229600" cy="685800"/>
          </a:xfrm>
        </p:spPr>
        <p:txBody>
          <a:bodyPr/>
          <a:lstStyle/>
          <a:p>
            <a:r>
              <a:rPr lang="en-US" dirty="0" smtClean="0"/>
              <a:t>Naming Identifiers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900" y="4724400"/>
            <a:ext cx="6934200" cy="990600"/>
          </a:xfrm>
        </p:spPr>
        <p:txBody>
          <a:bodyPr/>
          <a:lstStyle/>
          <a:p>
            <a:r>
              <a:rPr lang="en-US" dirty="0" smtClean="0"/>
              <a:t>Naming Classes, Interfaces, Enumerations, Methods, Variables and Constants</a:t>
            </a:r>
            <a:endParaRPr lang="en-US" dirty="0"/>
          </a:p>
        </p:txBody>
      </p:sp>
      <p:pic>
        <p:nvPicPr>
          <p:cNvPr id="167938" name="Picture 2" descr="http://www.med.miami.edu/med/images/Guidelines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9700" y="1219200"/>
            <a:ext cx="6324600" cy="228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Meaningful Names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300"/>
              </a:spcBef>
            </a:pPr>
            <a:r>
              <a:rPr lang="en-US" sz="3000" dirty="0" smtClean="0"/>
              <a:t>Always prefer using meaningful names</a:t>
            </a:r>
          </a:p>
          <a:p>
            <a:pPr lvl="1">
              <a:spcBef>
                <a:spcPts val="300"/>
              </a:spcBef>
            </a:pPr>
            <a:r>
              <a:rPr lang="en-US" sz="2800" dirty="0" smtClean="0"/>
              <a:t>Names should answer these questions:</a:t>
            </a:r>
          </a:p>
          <a:p>
            <a:pPr lvl="2">
              <a:spcBef>
                <a:spcPts val="300"/>
              </a:spcBef>
            </a:pPr>
            <a:r>
              <a:rPr lang="en-US" sz="2600" i="1" dirty="0" smtClean="0"/>
              <a:t>What does this class do? What is the intent of this variable? What is this variable / class used for?</a:t>
            </a:r>
          </a:p>
          <a:p>
            <a:pPr lvl="1">
              <a:lnSpc>
                <a:spcPts val="3600"/>
              </a:lnSpc>
              <a:spcBef>
                <a:spcPts val="300"/>
              </a:spcBef>
            </a:pPr>
            <a:r>
              <a:rPr lang="en-US" dirty="0" smtClean="0"/>
              <a:t>Examples:</a:t>
            </a:r>
          </a:p>
          <a:p>
            <a:pPr lvl="2">
              <a:lnSpc>
                <a:spcPts val="3600"/>
              </a:lnSpc>
              <a:spcBef>
                <a:spcPts val="300"/>
              </a:spcBef>
            </a:pP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FactorialCalculator</a:t>
            </a:r>
            <a:r>
              <a:rPr lang="en-US" dirty="0" smtClean="0"/>
              <a:t>,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studentsCount</a:t>
            </a:r>
            <a:r>
              <a:rPr lang="en-US" dirty="0" smtClean="0"/>
              <a:t>,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Math.PI</a:t>
            </a:r>
            <a:r>
              <a:rPr lang="en-US" dirty="0" smtClean="0"/>
              <a:t>,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configFileName</a:t>
            </a:r>
            <a:r>
              <a:rPr lang="en-US" dirty="0" smtClean="0"/>
              <a:t>,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createReport</a:t>
            </a:r>
          </a:p>
          <a:p>
            <a:pPr lvl="1">
              <a:lnSpc>
                <a:spcPts val="3600"/>
              </a:lnSpc>
              <a:spcBef>
                <a:spcPts val="300"/>
              </a:spcBef>
            </a:pPr>
            <a:r>
              <a:rPr lang="en-US" dirty="0" smtClean="0"/>
              <a:t>Incorrect examples: </a:t>
            </a:r>
          </a:p>
          <a:p>
            <a:pPr lvl="2">
              <a:lnSpc>
                <a:spcPts val="3600"/>
              </a:lnSpc>
              <a:spcBef>
                <a:spcPts val="300"/>
              </a:spcBef>
            </a:pP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k</a:t>
            </a:r>
            <a:r>
              <a:rPr lang="en-US" dirty="0" smtClean="0"/>
              <a:t>,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k2</a:t>
            </a:r>
            <a:r>
              <a:rPr lang="en-US" dirty="0" smtClean="0"/>
              <a:t>,</a:t>
            </a:r>
            <a:r>
              <a:rPr lang="bg-BG" dirty="0" smtClean="0"/>
              <a:t>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k</a:t>
            </a:r>
            <a:r>
              <a:rPr lang="bg-BG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3</a:t>
            </a:r>
            <a:r>
              <a:rPr lang="en-US" dirty="0" smtClean="0"/>
              <a:t>,</a:t>
            </a:r>
            <a:r>
              <a:rPr lang="bg-BG" dirty="0" smtClean="0"/>
              <a:t>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junk</a:t>
            </a:r>
            <a:r>
              <a:rPr lang="en-US" dirty="0" smtClean="0"/>
              <a:t>,</a:t>
            </a:r>
            <a:r>
              <a:rPr lang="bg-BG" dirty="0" smtClean="0"/>
              <a:t>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f33</a:t>
            </a:r>
            <a:r>
              <a:rPr lang="en-US" dirty="0" smtClean="0"/>
              <a:t>,</a:t>
            </a:r>
            <a:r>
              <a:rPr lang="bg-BG" dirty="0" smtClean="0"/>
              <a:t>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KJJ</a:t>
            </a:r>
            <a:r>
              <a:rPr lang="en-US" dirty="0" smtClean="0"/>
              <a:t>,</a:t>
            </a:r>
            <a:r>
              <a:rPr lang="bg-BG" dirty="0" smtClean="0"/>
              <a:t>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button1</a:t>
            </a:r>
            <a:r>
              <a:rPr lang="en-US" dirty="0" smtClean="0"/>
              <a:t>,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variable</a:t>
            </a:r>
            <a:r>
              <a:rPr lang="en-US" dirty="0" smtClean="0"/>
              <a:t>,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 temp</a:t>
            </a:r>
            <a:r>
              <a:rPr lang="en-US" dirty="0" smtClean="0"/>
              <a:t>,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tmp</a:t>
            </a:r>
            <a:r>
              <a:rPr lang="en-US" dirty="0" smtClean="0"/>
              <a:t>,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temp_var</a:t>
            </a:r>
            <a:r>
              <a:rPr lang="en-US" dirty="0" smtClean="0"/>
              <a:t>,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something</a:t>
            </a:r>
            <a:r>
              <a:rPr lang="en-US" dirty="0" smtClean="0"/>
              <a:t>,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someValue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pic>
        <p:nvPicPr>
          <p:cNvPr id="165890" name="Picture 2" descr="http://www.inspirationstones.com/grfx/photos/riverstones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1118754"/>
            <a:ext cx="1600200" cy="109104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Naming Guidelines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5638800"/>
          </a:xfrm>
        </p:spPr>
        <p:txBody>
          <a:bodyPr/>
          <a:lstStyle/>
          <a:p>
            <a:pPr>
              <a:spcBef>
                <a:spcPts val="300"/>
              </a:spcBef>
            </a:pPr>
            <a:r>
              <a:rPr lang="en-US" dirty="0" smtClean="0"/>
              <a:t>Always use English</a:t>
            </a:r>
          </a:p>
          <a:p>
            <a:pPr lvl="1">
              <a:spcBef>
                <a:spcPts val="300"/>
              </a:spcBef>
            </a:pPr>
            <a:r>
              <a:rPr lang="en-US" dirty="0" smtClean="0"/>
              <a:t>How you will feel if you read Vietnamese code with variables named in Vietnamese?</a:t>
            </a:r>
          </a:p>
          <a:p>
            <a:pPr lvl="1">
              <a:spcBef>
                <a:spcPts val="300"/>
              </a:spcBef>
            </a:pPr>
            <a:r>
              <a:rPr lang="en-US" dirty="0" smtClean="0"/>
              <a:t>English is the only language that all software developers speak</a:t>
            </a:r>
          </a:p>
          <a:p>
            <a:pPr>
              <a:spcBef>
                <a:spcPts val="300"/>
              </a:spcBef>
            </a:pPr>
            <a:r>
              <a:rPr lang="en-US" dirty="0" smtClean="0"/>
              <a:t>Avoid abbreviations</a:t>
            </a:r>
          </a:p>
          <a:p>
            <a:pPr lvl="1">
              <a:spcBef>
                <a:spcPts val="300"/>
              </a:spcBef>
            </a:pPr>
            <a:r>
              <a:rPr lang="en-US" dirty="0" smtClean="0"/>
              <a:t>Example: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scrpCnt</a:t>
            </a:r>
            <a:r>
              <a:rPr lang="en-US" dirty="0" smtClean="0"/>
              <a:t> vs.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scriptsCount</a:t>
            </a:r>
          </a:p>
          <a:p>
            <a:pPr>
              <a:spcBef>
                <a:spcPts val="300"/>
              </a:spcBef>
            </a:pPr>
            <a:r>
              <a:rPr lang="en-US" dirty="0" smtClean="0"/>
              <a:t>Avoid hard-to-pronounce names</a:t>
            </a:r>
          </a:p>
          <a:p>
            <a:pPr lvl="1">
              <a:spcBef>
                <a:spcPts val="300"/>
              </a:spcBef>
            </a:pPr>
            <a:r>
              <a:rPr lang="en-US" dirty="0" smtClean="0"/>
              <a:t>Example: 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dtbgRegExPtrn</a:t>
            </a:r>
            <a:r>
              <a:rPr lang="en-US" dirty="0" smtClean="0"/>
              <a:t> vs.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dateTimeBulgarianRegExPattern</a:t>
            </a:r>
            <a:endParaRPr lang="en-US" dirty="0">
              <a:solidFill>
                <a:schemeClr val="accent5">
                  <a:lumMod val="20000"/>
                  <a:lumOff val="80000"/>
                </a:schemeClr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pic>
        <p:nvPicPr>
          <p:cNvPr id="166914" name="Picture 2" descr="http://economiccrisis.us/wp-content/uploads/recommendations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4876800"/>
            <a:ext cx="1448283" cy="152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Length </a:t>
            </a:r>
            <a:r>
              <a:rPr lang="en-US" smtClean="0"/>
              <a:t>of Names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3600"/>
              </a:lnSpc>
            </a:pPr>
            <a:r>
              <a:rPr lang="en-US" dirty="0" smtClean="0"/>
              <a:t>How long could be the name of a class / struct / interface / enum / method?</a:t>
            </a:r>
          </a:p>
          <a:p>
            <a:pPr lvl="1">
              <a:lnSpc>
                <a:spcPts val="3600"/>
              </a:lnSpc>
            </a:pPr>
            <a:r>
              <a:rPr lang="en-US" dirty="0" smtClean="0"/>
              <a:t>The name should be as long as required</a:t>
            </a:r>
          </a:p>
          <a:p>
            <a:pPr lvl="1">
              <a:lnSpc>
                <a:spcPts val="3600"/>
              </a:lnSpc>
            </a:pPr>
            <a:r>
              <a:rPr lang="en-US" dirty="0" smtClean="0"/>
              <a:t>Don't abbreviate the names if this could make them unclear</a:t>
            </a:r>
          </a:p>
          <a:p>
            <a:pPr lvl="1">
              <a:lnSpc>
                <a:spcPts val="3600"/>
              </a:lnSpc>
            </a:pPr>
            <a:r>
              <a:rPr lang="en-US" dirty="0" smtClean="0"/>
              <a:t>Your IDE has autocomplete, right?</a:t>
            </a:r>
          </a:p>
          <a:p>
            <a:pPr>
              <a:lnSpc>
                <a:spcPts val="3600"/>
              </a:lnSpc>
            </a:pPr>
            <a:r>
              <a:rPr lang="en-US" dirty="0" smtClean="0"/>
              <a:t>Examples: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FileNotFoundException</a:t>
            </a:r>
            <a:r>
              <a:rPr lang="en-US" dirty="0" smtClean="0"/>
              <a:t>,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CustomerSupportNotificationService</a:t>
            </a:r>
          </a:p>
          <a:p>
            <a:pPr>
              <a:lnSpc>
                <a:spcPts val="3600"/>
              </a:lnSpc>
            </a:pPr>
            <a:r>
              <a:rPr lang="en-US" dirty="0" smtClean="0"/>
              <a:t>Incorrect examples: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FNFException</a:t>
            </a:r>
            <a:r>
              <a:rPr lang="en-US" dirty="0" smtClean="0"/>
              <a:t>,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CustSuppNotifSrvc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pic>
        <p:nvPicPr>
          <p:cNvPr id="157698" name="Picture 2" descr="http://crb.hu/images/nagyker/szabas/cm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3352800"/>
            <a:ext cx="1600200" cy="10858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Naming 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638800"/>
          </a:xfrm>
        </p:spPr>
        <p:txBody>
          <a:bodyPr/>
          <a:lstStyle/>
          <a:p>
            <a:pPr>
              <a:lnSpc>
                <a:spcPts val="3600"/>
              </a:lnSpc>
            </a:pPr>
            <a:r>
              <a:rPr lang="en-US" dirty="0" smtClean="0"/>
              <a:t>Methods naming guidelines</a:t>
            </a:r>
          </a:p>
          <a:p>
            <a:pPr lvl="1">
              <a:lnSpc>
                <a:spcPts val="3600"/>
              </a:lnSpc>
            </a:pPr>
            <a:r>
              <a:rPr lang="en-US" dirty="0" smtClean="0"/>
              <a:t>Method names should be meaningful</a:t>
            </a:r>
          </a:p>
          <a:p>
            <a:pPr lvl="1">
              <a:lnSpc>
                <a:spcPts val="3600"/>
              </a:lnSpc>
            </a:pPr>
            <a:r>
              <a:rPr lang="en-US" dirty="0" smtClean="0"/>
              <a:t>Should answer the question:</a:t>
            </a:r>
          </a:p>
          <a:p>
            <a:pPr lvl="2">
              <a:lnSpc>
                <a:spcPts val="3600"/>
              </a:lnSpc>
            </a:pPr>
            <a:r>
              <a:rPr lang="en-US" dirty="0" smtClean="0"/>
              <a:t>What does this method do?</a:t>
            </a:r>
          </a:p>
          <a:p>
            <a:pPr lvl="1">
              <a:lnSpc>
                <a:spcPts val="3600"/>
              </a:lnSpc>
            </a:pPr>
            <a:r>
              <a:rPr lang="en-US" dirty="0" smtClean="0"/>
              <a:t>If you cannot find a good name for a method, think about does it have clear intent</a:t>
            </a:r>
          </a:p>
          <a:p>
            <a:pPr lvl="1">
              <a:lnSpc>
                <a:spcPts val="3600"/>
              </a:lnSpc>
            </a:pPr>
            <a:r>
              <a:rPr lang="en-US" dirty="0" smtClean="0"/>
              <a:t>Use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camelCase</a:t>
            </a:r>
          </a:p>
          <a:p>
            <a:pPr>
              <a:lnSpc>
                <a:spcPts val="3600"/>
              </a:lnSpc>
            </a:pPr>
            <a:r>
              <a:rPr lang="en-US" dirty="0" smtClean="0"/>
              <a:t>Examples: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findStudent</a:t>
            </a:r>
            <a:r>
              <a:rPr lang="en-US" noProof="1" smtClean="0"/>
              <a:t>,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loadReport</a:t>
            </a:r>
            <a:r>
              <a:rPr lang="en-US" noProof="1" smtClean="0"/>
              <a:t>,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sinus</a:t>
            </a:r>
          </a:p>
          <a:p>
            <a:pPr>
              <a:lnSpc>
                <a:spcPts val="3600"/>
              </a:lnSpc>
            </a:pPr>
            <a:r>
              <a:rPr lang="en-US" dirty="0" smtClean="0"/>
              <a:t>Incorrect examples: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method1</a:t>
            </a:r>
            <a:r>
              <a:rPr lang="en-US" noProof="1" smtClean="0"/>
              <a:t>,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doSomething</a:t>
            </a:r>
            <a:r>
              <a:rPr lang="en-US" noProof="1" smtClean="0"/>
              <a:t>,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handleStuff</a:t>
            </a:r>
            <a:r>
              <a:rPr lang="en-US" noProof="1" smtClean="0"/>
              <a:t>,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sampleMethod</a:t>
            </a:r>
            <a:r>
              <a:rPr lang="en-US" noProof="1" smtClean="0"/>
              <a:t>,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dirtyHack</a:t>
            </a:r>
            <a:endParaRPr lang="en-US" noProof="1">
              <a:solidFill>
                <a:schemeClr val="accent2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pic>
        <p:nvPicPr>
          <p:cNvPr id="154628" name="Picture 4" descr="http://faculty.wiu.edu/JR-Olsen/wiu/graphics/for-top/math-symbols-compass.JPG"/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100" y="1219200"/>
            <a:ext cx="1509141" cy="1295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Single Purpose of All 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3600"/>
              </a:lnSpc>
            </a:pPr>
            <a:r>
              <a:rPr lang="en-US" dirty="0" smtClean="0"/>
              <a:t>Methods should always have a single purpose!</a:t>
            </a:r>
          </a:p>
          <a:p>
            <a:pPr lvl="1">
              <a:lnSpc>
                <a:spcPts val="3600"/>
              </a:lnSpc>
            </a:pPr>
            <a:r>
              <a:rPr lang="en-US" dirty="0" smtClean="0"/>
              <a:t>Otherwise they cannot be named well</a:t>
            </a:r>
          </a:p>
          <a:p>
            <a:pPr lvl="1">
              <a:lnSpc>
                <a:spcPts val="3600"/>
              </a:lnSpc>
            </a:pPr>
            <a:r>
              <a:rPr lang="en-US" dirty="0" smtClean="0"/>
              <a:t>How to name a method that creates annual incomes report, downloads updates from internet and scans the system for viruses?</a:t>
            </a:r>
          </a:p>
          <a:p>
            <a:pPr lvl="1">
              <a:lnSpc>
                <a:spcPts val="3600"/>
              </a:lnSpc>
            </a:pP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createAnnualIncomesReportDownloadUpdatesAndScanForViruses</a:t>
            </a:r>
            <a:r>
              <a:rPr lang="en-US" dirty="0" smtClean="0"/>
              <a:t> is a nice name, right?</a:t>
            </a:r>
          </a:p>
          <a:p>
            <a:pPr>
              <a:lnSpc>
                <a:spcPts val="3600"/>
              </a:lnSpc>
            </a:pPr>
            <a:r>
              <a:rPr lang="en-US" dirty="0" smtClean="0"/>
              <a:t>Methods that have multiple purposes (weak cohesion) are hard to be named</a:t>
            </a:r>
          </a:p>
          <a:p>
            <a:pPr lvl="1">
              <a:lnSpc>
                <a:spcPts val="3600"/>
              </a:lnSpc>
            </a:pPr>
            <a:r>
              <a:rPr lang="en-US" dirty="0" smtClean="0"/>
              <a:t>Need to be refactored instead of named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Naming Variables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Variable names</a:t>
            </a:r>
          </a:p>
          <a:p>
            <a:pPr lvl="1"/>
            <a:r>
              <a:rPr lang="en-US" dirty="0" smtClean="0"/>
              <a:t>Should be in camelCase</a:t>
            </a:r>
          </a:p>
          <a:p>
            <a:pPr lvl="1"/>
            <a:r>
              <a:rPr lang="en-US" dirty="0" smtClean="0"/>
              <a:t>Preferred form: [Noun] or [Adjective] + [Noun]</a:t>
            </a:r>
          </a:p>
          <a:p>
            <a:pPr lvl="1"/>
            <a:r>
              <a:rPr lang="en-US" dirty="0" smtClean="0"/>
              <a:t>Should explain the purpose of the variable</a:t>
            </a:r>
          </a:p>
          <a:p>
            <a:pPr lvl="2"/>
            <a:r>
              <a:rPr lang="en-US" dirty="0" smtClean="0"/>
              <a:t>If you can't find good name for a variable check if it has a single purpose</a:t>
            </a:r>
          </a:p>
          <a:p>
            <a:pPr lvl="2"/>
            <a:r>
              <a:rPr lang="en-US" dirty="0" smtClean="0"/>
              <a:t>Exception: variables with very small scope, e.g. the index variable in a 3-lines long for-loop</a:t>
            </a:r>
          </a:p>
          <a:p>
            <a:pPr lvl="1"/>
            <a:r>
              <a:rPr lang="en-US" dirty="0" smtClean="0"/>
              <a:t>Names should be consistent in the project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pic>
        <p:nvPicPr>
          <p:cNvPr id="147458" name="Picture 2" descr="http://www.highlygiftedmagnet.com/Images/mathEquation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1104900"/>
            <a:ext cx="2971800" cy="11049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Naming Variables –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Examples:</a:t>
            </a:r>
          </a:p>
          <a:p>
            <a:pPr lvl="1"/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firstName</a:t>
            </a:r>
            <a:r>
              <a:rPr lang="en-US" noProof="1" smtClean="0"/>
              <a:t>,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report</a:t>
            </a:r>
            <a:r>
              <a:rPr lang="en-US" noProof="1" smtClean="0"/>
              <a:t>,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usersList</a:t>
            </a:r>
            <a:r>
              <a:rPr lang="en-US" noProof="1" smtClean="0"/>
              <a:t> ,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fontSize</a:t>
            </a:r>
            <a:r>
              <a:rPr lang="en-US" noProof="1" smtClean="0"/>
              <a:t>,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maxSpeed</a:t>
            </a:r>
            <a:r>
              <a:rPr lang="en-US" noProof="1" smtClean="0"/>
              <a:t>,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font</a:t>
            </a:r>
            <a:r>
              <a:rPr lang="en-US" noProof="1" smtClean="0"/>
              <a:t>,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startIndex</a:t>
            </a:r>
            <a:r>
              <a:rPr lang="en-US" noProof="1" smtClean="0"/>
              <a:t>,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endIndex</a:t>
            </a:r>
            <a:r>
              <a:rPr lang="en-US" noProof="1" smtClean="0"/>
              <a:t>,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charsCount</a:t>
            </a:r>
            <a:r>
              <a:rPr lang="en-US" noProof="1" smtClean="0"/>
              <a:t>,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configSettingsXml</a:t>
            </a:r>
            <a:r>
              <a:rPr lang="en-US" noProof="1" smtClean="0"/>
              <a:t>,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config</a:t>
            </a:r>
            <a:r>
              <a:rPr lang="en-US" noProof="1" smtClean="0"/>
              <a:t>,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dbConnection</a:t>
            </a:r>
            <a:r>
              <a:rPr lang="en-US" noProof="1" smtClean="0"/>
              <a:t>,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createUserSqlCommand</a:t>
            </a:r>
          </a:p>
          <a:p>
            <a:r>
              <a:rPr lang="en-US" dirty="0" smtClean="0"/>
              <a:t>Incorrect examples:</a:t>
            </a:r>
          </a:p>
          <a:p>
            <a:pPr lvl="1"/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foo</a:t>
            </a:r>
            <a:r>
              <a:rPr lang="en-US" noProof="1" smtClean="0"/>
              <a:t>,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bar</a:t>
            </a:r>
            <a:r>
              <a:rPr lang="en-US" noProof="1" smtClean="0"/>
              <a:t>,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p</a:t>
            </a:r>
            <a:r>
              <a:rPr lang="en-US" noProof="1" smtClean="0"/>
              <a:t>,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p1</a:t>
            </a:r>
            <a:r>
              <a:rPr lang="en-US" noProof="1" smtClean="0"/>
              <a:t>,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p2</a:t>
            </a:r>
            <a:r>
              <a:rPr lang="en-US" noProof="1" smtClean="0"/>
              <a:t>,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populate</a:t>
            </a:r>
            <a:r>
              <a:rPr lang="en-US" noProof="1" smtClean="0"/>
              <a:t>,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LastName</a:t>
            </a:r>
            <a:r>
              <a:rPr lang="en-US" noProof="1" smtClean="0"/>
              <a:t>,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last_name</a:t>
            </a:r>
            <a:r>
              <a:rPr lang="en-US" noProof="1" smtClean="0"/>
              <a:t>,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LAST_NAME</a:t>
            </a:r>
            <a:r>
              <a:rPr lang="en-US" noProof="1" smtClean="0"/>
              <a:t>,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no_convertImage</a:t>
            </a:r>
            <a:r>
              <a:rPr lang="en-US" noProof="1" smtClean="0"/>
              <a:t>,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MAXSpeed</a:t>
            </a:r>
            <a:r>
              <a:rPr lang="en-US" noProof="1" smtClean="0"/>
              <a:t>,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_firstName</a:t>
            </a:r>
            <a:r>
              <a:rPr lang="en-US" noProof="1" smtClean="0"/>
              <a:t>, </a:t>
            </a:r>
            <a:r>
              <a:rPr lang="en-US" noProof="1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temp</a:t>
            </a:r>
            <a:r>
              <a:rPr lang="en-US" noProof="1"/>
              <a:t>,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temp2</a:t>
            </a:r>
            <a:r>
              <a:rPr lang="en-US" noProof="1" smtClean="0"/>
              <a:t>,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_temp</a:t>
            </a:r>
            <a:r>
              <a:rPr lang="en-US" noProof="1"/>
              <a:t>,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firstNameMiddleNameAndLastName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pic>
        <p:nvPicPr>
          <p:cNvPr id="146434" name="Picture 2" descr="http://coserosse.net/c/wp-content/uploads/2009/05/math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952500"/>
            <a:ext cx="2438400" cy="6721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Temporary Variables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 really temporary variables exist?</a:t>
            </a:r>
          </a:p>
          <a:p>
            <a:pPr lvl="1"/>
            <a:r>
              <a:rPr lang="en-US" dirty="0" smtClean="0"/>
              <a:t>All variables in a program are temporary because they are used temporarily only during the program execution, right?</a:t>
            </a:r>
          </a:p>
          <a:p>
            <a:r>
              <a:rPr lang="en-US" dirty="0" smtClean="0"/>
              <a:t>Temporary variables can always be named better than </a:t>
            </a:r>
            <a:r>
              <a:rPr lang="en-US" dirty="0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temp</a:t>
            </a:r>
            <a:r>
              <a:rPr lang="en-US" dirty="0" smtClean="0"/>
              <a:t> or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tmp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33400" y="4648200"/>
            <a:ext cx="3657600" cy="1581972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2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// Swap a[i] and a[j]</a:t>
            </a:r>
          </a:p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2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int </a:t>
            </a:r>
            <a:r>
              <a:rPr lang="en-US" sz="22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temp</a:t>
            </a:r>
            <a:r>
              <a:rPr lang="en-US" sz="22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= a[i];</a:t>
            </a:r>
          </a:p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2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a[i] = a[j];</a:t>
            </a:r>
          </a:p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2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a[j] = </a:t>
            </a:r>
            <a:r>
              <a:rPr lang="en-US" sz="22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temp</a:t>
            </a:r>
            <a:r>
              <a:rPr lang="en-US" sz="22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;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029200" y="4648200"/>
            <a:ext cx="3581400" cy="1581972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2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// Swap a[i] and a[j]</a:t>
            </a:r>
          </a:p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2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int </a:t>
            </a:r>
            <a:r>
              <a:rPr lang="en-US" sz="2200" b="1" noProof="1" smtClean="0">
                <a:solidFill>
                  <a:schemeClr val="tx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oldValue</a:t>
            </a:r>
            <a:r>
              <a:rPr lang="en-US" sz="22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= a[i];</a:t>
            </a:r>
          </a:p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2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a[i] = a[j];</a:t>
            </a:r>
          </a:p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2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a[j] = </a:t>
            </a:r>
            <a:r>
              <a:rPr lang="en-US" sz="2200" b="1" noProof="1" smtClean="0">
                <a:solidFill>
                  <a:schemeClr val="tx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oldValue</a:t>
            </a:r>
            <a:r>
              <a:rPr lang="en-US" sz="22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;</a:t>
            </a:r>
          </a:p>
        </p:txBody>
      </p:sp>
      <p:sp>
        <p:nvSpPr>
          <p:cNvPr id="7" name="Right Arrow 6"/>
          <p:cNvSpPr/>
          <p:nvPr/>
        </p:nvSpPr>
        <p:spPr>
          <a:xfrm>
            <a:off x="4381500" y="5305426"/>
            <a:ext cx="476250" cy="266699"/>
          </a:xfrm>
          <a:prstGeom prst="rightArrow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905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noAutofit/>
          </a:bodyPr>
          <a:lstStyle/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endParaRPr lang="en-US" sz="2200" b="1" noProof="1">
              <a:solidFill>
                <a:srgbClr val="8CF4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Length of Variable Names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65200"/>
            <a:ext cx="8686800" cy="5715000"/>
          </a:xfrm>
        </p:spPr>
        <p:txBody>
          <a:bodyPr/>
          <a:lstStyle/>
          <a:p>
            <a:pPr>
              <a:lnSpc>
                <a:spcPts val="3200"/>
              </a:lnSpc>
            </a:pPr>
            <a:r>
              <a:rPr lang="en-US" sz="3000" dirty="0" smtClean="0"/>
              <a:t>How long could be the name of a variable?</a:t>
            </a:r>
          </a:p>
          <a:p>
            <a:pPr lvl="1">
              <a:lnSpc>
                <a:spcPts val="3200"/>
              </a:lnSpc>
            </a:pPr>
            <a:r>
              <a:rPr lang="en-US" sz="2800" dirty="0" smtClean="0"/>
              <a:t>Depends on the variable scope and lifetime</a:t>
            </a:r>
          </a:p>
          <a:p>
            <a:pPr lvl="1">
              <a:lnSpc>
                <a:spcPts val="3200"/>
              </a:lnSpc>
            </a:pPr>
            <a:r>
              <a:rPr lang="en-US" sz="2800" dirty="0" smtClean="0"/>
              <a:t>More "famous" variables should have longer and more self-explaining name</a:t>
            </a:r>
          </a:p>
          <a:p>
            <a:pPr>
              <a:lnSpc>
                <a:spcPts val="3200"/>
              </a:lnSpc>
            </a:pPr>
            <a:r>
              <a:rPr lang="en-US" dirty="0" smtClean="0"/>
              <a:t>Acceptable naming examples:</a:t>
            </a:r>
          </a:p>
          <a:p>
            <a:pPr lvl="1">
              <a:lnSpc>
                <a:spcPts val="3200"/>
              </a:lnSpc>
            </a:pPr>
            <a:endParaRPr lang="en-US" sz="2800" dirty="0" smtClean="0"/>
          </a:p>
          <a:p>
            <a:pPr lvl="1">
              <a:lnSpc>
                <a:spcPts val="3200"/>
              </a:lnSpc>
            </a:pPr>
            <a:endParaRPr lang="en-US" sz="2800" dirty="0" smtClean="0"/>
          </a:p>
          <a:p>
            <a:pPr>
              <a:lnSpc>
                <a:spcPts val="3200"/>
              </a:lnSpc>
              <a:spcBef>
                <a:spcPts val="1200"/>
              </a:spcBef>
            </a:pPr>
            <a:r>
              <a:rPr lang="en-US" dirty="0" smtClean="0"/>
              <a:t>Unacceptable naming examples:</a:t>
            </a:r>
            <a:endParaRPr lang="en-US" sz="2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95300" y="3657803"/>
            <a:ext cx="4495800" cy="1006429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for (int i=0; i&lt;users.length; i++)</a:t>
            </a:r>
          </a:p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if (i % 2 == 0)</a:t>
            </a:r>
          </a:p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sum += users[i].getWeight();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295900" y="3657600"/>
            <a:ext cx="3352800" cy="1006429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class Student {</a:t>
            </a:r>
          </a:p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String lastName;</a:t>
            </a:r>
          </a:p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5295900" y="5410200"/>
            <a:ext cx="3352800" cy="1006429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class Student {</a:t>
            </a:r>
          </a:p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private int i;</a:t>
            </a:r>
          </a:p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495300" y="5410200"/>
            <a:ext cx="4495800" cy="1006429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class PairOfLists {</a:t>
            </a:r>
          </a:p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private int count;</a:t>
            </a:r>
          </a:p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  <a:endParaRPr lang="en-US" sz="1800" b="1" noProof="1" smtClean="0">
              <a:solidFill>
                <a:srgbClr val="8CF4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Naming Constants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486400"/>
          </a:xfrm>
        </p:spPr>
        <p:txBody>
          <a:bodyPr/>
          <a:lstStyle/>
          <a:p>
            <a:pPr>
              <a:lnSpc>
                <a:spcPts val="3400"/>
              </a:lnSpc>
            </a:pPr>
            <a:r>
              <a:rPr lang="en-US" sz="3000" dirty="0" smtClean="0"/>
              <a:t>Use CAPITAL_LETTERS for </a:t>
            </a:r>
            <a:r>
              <a:rPr lang="en-US" sz="300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final</a:t>
            </a:r>
            <a:r>
              <a:rPr lang="en-US" sz="3000" dirty="0" smtClean="0"/>
              <a:t> fields</a:t>
            </a:r>
          </a:p>
          <a:p>
            <a:pPr>
              <a:lnSpc>
                <a:spcPts val="3400"/>
              </a:lnSpc>
            </a:pPr>
            <a:r>
              <a:rPr lang="en-US" sz="3000" dirty="0" smtClean="0"/>
              <a:t>Use meaningful names that describe their value</a:t>
            </a:r>
          </a:p>
          <a:p>
            <a:pPr>
              <a:lnSpc>
                <a:spcPts val="3400"/>
              </a:lnSpc>
            </a:pPr>
            <a:r>
              <a:rPr lang="en-US" sz="3000" dirty="0" smtClean="0"/>
              <a:t>Examples:</a:t>
            </a:r>
          </a:p>
          <a:p>
            <a:pPr>
              <a:lnSpc>
                <a:spcPts val="3400"/>
              </a:lnSpc>
            </a:pPr>
            <a:endParaRPr lang="en-US" sz="3000" dirty="0" smtClean="0"/>
          </a:p>
          <a:p>
            <a:pPr>
              <a:lnSpc>
                <a:spcPts val="3400"/>
              </a:lnSpc>
            </a:pPr>
            <a:endParaRPr lang="en-US" sz="3000" dirty="0" smtClean="0"/>
          </a:p>
          <a:p>
            <a:pPr>
              <a:lnSpc>
                <a:spcPts val="3400"/>
              </a:lnSpc>
              <a:spcBef>
                <a:spcPts val="1200"/>
              </a:spcBef>
            </a:pPr>
            <a:r>
              <a:rPr lang="en-US" sz="3000" dirty="0" smtClean="0"/>
              <a:t>Incorrect examples:</a:t>
            </a:r>
            <a:endParaRPr lang="en-US" sz="3000" dirty="0">
              <a:solidFill>
                <a:schemeClr val="accent5">
                  <a:lumMod val="20000"/>
                  <a:lumOff val="80000"/>
                </a:schemeClr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71500" y="3022600"/>
            <a:ext cx="7962900" cy="1006429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private static final int READ_BUFFER_SIZE = 8192;</a:t>
            </a:r>
          </a:p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public static final PageSize DEFAULT_PAGE_SIZE = PageSize.A4;</a:t>
            </a:r>
          </a:p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private </a:t>
            </a:r>
            <a:r>
              <a:rPr lang="en-US" sz="18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static final </a:t>
            </a:r>
            <a:r>
              <a:rPr lang="en-US" sz="18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int FONT_SIZE_IN_POINTS = 16;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30201" y="4784973"/>
            <a:ext cx="8496299" cy="1615827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public </a:t>
            </a:r>
            <a:r>
              <a:rPr lang="en-US" sz="1800" b="1" noProof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static final </a:t>
            </a: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int MAX = 512; // Max what? Apples or Oranges?</a:t>
            </a:r>
          </a:p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public </a:t>
            </a:r>
            <a:r>
              <a:rPr lang="en-US" sz="1800" b="1" noProof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static final </a:t>
            </a: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int BUF256 = 256; // What about BUF256 = 1024?</a:t>
            </a:r>
          </a:p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public </a:t>
            </a:r>
            <a:r>
              <a:rPr lang="en-US" sz="1800" b="1" noProof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static final </a:t>
            </a: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String GREATER = "&amp;gt;"; //GREATER_HTML_ENTITY</a:t>
            </a:r>
          </a:p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public </a:t>
            </a:r>
            <a:r>
              <a:rPr lang="en-US" sz="1800" b="1" noProof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static final </a:t>
            </a: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int FONT_SIZE = 16; // 16pt or 16px?</a:t>
            </a:r>
          </a:p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fr-FR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public </a:t>
            </a:r>
            <a:r>
              <a:rPr lang="en-US" sz="1800" b="1" noProof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static final</a:t>
            </a:r>
            <a:r>
              <a:rPr lang="fr-FR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PageSize PAGE = PageSize.A4; // PAGE_SIZE</a:t>
            </a:r>
            <a:endParaRPr lang="en-US" sz="1800" b="1" noProof="1" smtClean="0">
              <a:solidFill>
                <a:srgbClr val="8CF4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</a:endParaRPr>
          </a:p>
        </p:txBody>
      </p:sp>
      <p:pic>
        <p:nvPicPr>
          <p:cNvPr id="140290" name="Picture 2" descr="http://fpmath.com/images/pi.jpg"/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952500"/>
            <a:ext cx="868961" cy="800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81200" y="1752600"/>
            <a:ext cx="5181600" cy="685800"/>
          </a:xfrm>
        </p:spPr>
        <p:txBody>
          <a:bodyPr/>
          <a:lstStyle/>
          <a:p>
            <a:r>
              <a:rPr lang="en-US" dirty="0" smtClean="0"/>
              <a:t>Code Formatting</a:t>
            </a:r>
            <a:endParaRPr lang="en-US" dirty="0"/>
          </a:p>
        </p:txBody>
      </p:sp>
      <p:pic>
        <p:nvPicPr>
          <p:cNvPr id="135170" name="Picture 2" descr="http://bcsd.k12.ny.us/hamagrael/LMC/12262021582017770699Sephr_Notepad_with_Text_and_Pencil_1.svg.med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3200400"/>
            <a:ext cx="2552700" cy="2552700"/>
          </a:xfrm>
          <a:prstGeom prst="rect">
            <a:avLst/>
          </a:prstGeom>
          <a:noFill/>
        </p:spPr>
      </p:pic>
      <p:pic>
        <p:nvPicPr>
          <p:cNvPr id="60418" name="Picture 2" descr="http://www.getodd.com/duck/largeimg/roundabout1450.jpg"/>
          <p:cNvPicPr>
            <a:picLocks noChangeAspect="1" noChangeArrowheads="1"/>
          </p:cNvPicPr>
          <p:nvPr/>
        </p:nvPicPr>
        <p:blipFill>
          <a:blip r:embed="rId3" cstate="screen">
            <a:lum bright="1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1" y="3212805"/>
            <a:ext cx="2830032" cy="2528162"/>
          </a:xfrm>
          <a:prstGeom prst="rect">
            <a:avLst/>
          </a:prstGeom>
          <a:noFill/>
          <a:ln w="19050">
            <a:solidFill>
              <a:srgbClr val="FFFF00">
                <a:alpha val="70000"/>
              </a:srgb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Code Needs Formatting?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09600" y="1192054"/>
            <a:ext cx="7924800" cy="4980146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32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import java.io.FileInputStream;import java         .io.</a:t>
            </a:r>
          </a:p>
          <a:p>
            <a:pPr eaLnBrk="0" hangingPunct="0">
              <a:lnSpc>
                <a:spcPts val="32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FileOutputStream;import java.io.IOException;import java</a:t>
            </a:r>
          </a:p>
          <a:p>
            <a:pPr eaLnBrk="0" hangingPunct="0">
              <a:lnSpc>
                <a:spcPts val="32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.io.InputStream;import java.io  .   OutputStream;public</a:t>
            </a:r>
          </a:p>
          <a:p>
            <a:pPr eaLnBrk="0" hangingPunct="0">
              <a:lnSpc>
                <a:spcPts val="32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class Test{public static   void     copyFileWithBuffer(</a:t>
            </a:r>
          </a:p>
          <a:p>
            <a:pPr eaLnBrk="0" hangingPunct="0">
              <a:lnSpc>
                <a:spcPts val="32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String sourceFileName ,String destFileName      )throws</a:t>
            </a:r>
          </a:p>
          <a:p>
            <a:pPr eaLnBrk="0" hangingPunct="0">
              <a:lnSpc>
                <a:spcPts val="32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IOException{InputStream inputStream=new FileInputStream         </a:t>
            </a:r>
          </a:p>
          <a:p>
            <a:pPr eaLnBrk="0" hangingPunct="0">
              <a:lnSpc>
                <a:spcPts val="32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(sourceFileName    );try{ OutputStream     outputStream </a:t>
            </a:r>
          </a:p>
          <a:p>
            <a:pPr eaLnBrk="0" hangingPunct="0">
              <a:lnSpc>
                <a:spcPts val="32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= new FileOutputStream(destFileName);try {byte        [</a:t>
            </a:r>
          </a:p>
          <a:p>
            <a:pPr eaLnBrk="0" hangingPunct="0">
              <a:lnSpc>
                <a:spcPts val="32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] buffer = new byte[64*  1024]   ;int bytesRead  ;while</a:t>
            </a:r>
          </a:p>
          <a:p>
            <a:pPr eaLnBrk="0" hangingPunct="0">
              <a:lnSpc>
                <a:spcPts val="32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((bytesRead=inputStream      .read(    buffer))    !=-1</a:t>
            </a:r>
          </a:p>
          <a:p>
            <a:pPr eaLnBrk="0" hangingPunct="0">
              <a:lnSpc>
                <a:spcPts val="32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){outputStream.write(buffer,0,bytesRead )  ;}}finally {</a:t>
            </a:r>
          </a:p>
          <a:p>
            <a:pPr eaLnBrk="0" hangingPunct="0">
              <a:lnSpc>
                <a:spcPts val="32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outputStream.close();}}finally {inputStream.close();}}}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 dirty="0" smtClean="0"/>
              <a:t>Code Formatting Fundamentals</a:t>
            </a:r>
            <a:endParaRPr lang="en-US" sz="3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Good formatting goals</a:t>
            </a:r>
          </a:p>
          <a:p>
            <a:pPr lvl="1"/>
            <a:r>
              <a:rPr lang="en-US" dirty="0" smtClean="0"/>
              <a:t>To improve code readability</a:t>
            </a:r>
          </a:p>
          <a:p>
            <a:pPr lvl="1"/>
            <a:r>
              <a:rPr lang="en-US" dirty="0" smtClean="0"/>
              <a:t>To improve code maintainability</a:t>
            </a:r>
          </a:p>
          <a:p>
            <a:r>
              <a:rPr lang="en-US" dirty="0" smtClean="0"/>
              <a:t>Fundamental principle of code formatting: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Any formatting style that follows the above principle is good</a:t>
            </a:r>
          </a:p>
          <a:p>
            <a:pPr lvl="2"/>
            <a:r>
              <a:rPr lang="en-US" dirty="0" smtClean="0"/>
              <a:t>Any other formatting is not good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85800" y="3657600"/>
            <a:ext cx="7772400" cy="1105088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144000" tIns="108000" rIns="144000" bIns="72000">
            <a:spAutoFit/>
          </a:bodyPr>
          <a:lstStyle/>
          <a:p>
            <a:pPr eaLnBrk="0" hangingPunct="0">
              <a:lnSpc>
                <a:spcPts val="36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3200" b="1" noProof="1" smtClean="0">
                <a:solidFill>
                  <a:srgbClr val="FFF0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onsolas" pitchFamily="49" charset="0"/>
              </a:rPr>
              <a:t>The formating of the source code should disclose its logical structure.</a:t>
            </a:r>
          </a:p>
        </p:txBody>
      </p:sp>
      <p:pic>
        <p:nvPicPr>
          <p:cNvPr id="58370" name="Picture 2" descr="http://images2.fanpop.com/images/photos/3600000/a-thoughtfull-pen-writing-3647581-2560-1702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0927" y="1203755"/>
            <a:ext cx="1995874" cy="13262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 dirty="0" smtClean="0"/>
              <a:t>Methods and Blocks Indentation</a:t>
            </a:r>
            <a:endParaRPr lang="en-US" sz="3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Methods should be indented with a single [Tab] from the class body</a:t>
            </a:r>
          </a:p>
          <a:p>
            <a:r>
              <a:rPr lang="en-US" dirty="0" smtClean="0"/>
              <a:t>Methods body should be indented with a single [Tab] as well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609600" y="3663196"/>
            <a:ext cx="7924800" cy="1912639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12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public class IndentationExample {</a:t>
            </a:r>
          </a:p>
          <a:p>
            <a:pPr eaLnBrk="0" hangingPunct="0">
              <a:lnSpc>
                <a:spcPct val="12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private int Zero() {</a:t>
            </a:r>
          </a:p>
          <a:p>
            <a:pPr eaLnBrk="0" hangingPunct="0">
              <a:lnSpc>
                <a:spcPct val="12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return 0;</a:t>
            </a:r>
          </a:p>
          <a:p>
            <a:pPr eaLnBrk="0" hangingPunct="0">
              <a:lnSpc>
                <a:spcPct val="12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  <a:p>
            <a:pPr eaLnBrk="0" hangingPunct="0">
              <a:lnSpc>
                <a:spcPct val="12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876300" y="4094996"/>
            <a:ext cx="2933700" cy="1117600"/>
          </a:xfrm>
          <a:prstGeom prst="rect">
            <a:avLst/>
          </a:prstGeom>
          <a:noFill/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none">
            <a:noAutofit/>
          </a:bodyPr>
          <a:lstStyle/>
          <a:p>
            <a:pPr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endParaRPr lang="en-US" sz="1900" b="1" noProof="1" smtClean="0">
              <a:solidFill>
                <a:srgbClr val="8CF4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auto">
          <a:xfrm>
            <a:off x="4572000" y="4120396"/>
            <a:ext cx="3962400" cy="953453"/>
          </a:xfrm>
          <a:prstGeom prst="wedgeRoundRectCallout">
            <a:avLst>
              <a:gd name="adj1" fmla="val -68204"/>
              <a:gd name="adj2" fmla="val 1027"/>
              <a:gd name="adj3" fmla="val 16667"/>
            </a:avLst>
          </a:prstGeom>
          <a:solidFill>
            <a:srgbClr val="9F8471"/>
          </a:solidFill>
          <a:ln w="635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lnSpc>
                <a:spcPts val="3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400" b="1" noProof="1" smtClean="0">
                <a:solidFill>
                  <a:srgbClr val="F7FFE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onsolas" pitchFamily="49" charset="0"/>
              </a:rPr>
              <a:t>The entire method is indented with a single [Tab]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143000" y="4450596"/>
            <a:ext cx="2209800" cy="381000"/>
          </a:xfrm>
          <a:prstGeom prst="rect">
            <a:avLst/>
          </a:prstGeom>
          <a:noFill/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none">
            <a:noAutofit/>
          </a:bodyPr>
          <a:lstStyle/>
          <a:p>
            <a:pPr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endParaRPr lang="en-US" sz="1900" b="1" noProof="1" smtClean="0">
              <a:solidFill>
                <a:srgbClr val="8CF4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AutoShape 7"/>
          <p:cNvSpPr>
            <a:spLocks noChangeArrowheads="1"/>
          </p:cNvSpPr>
          <p:nvPr/>
        </p:nvSpPr>
        <p:spPr bwMode="auto">
          <a:xfrm>
            <a:off x="1885950" y="5720596"/>
            <a:ext cx="4267200" cy="527804"/>
          </a:xfrm>
          <a:prstGeom prst="wedgeRoundRectCallout">
            <a:avLst>
              <a:gd name="adj1" fmla="val -45276"/>
              <a:gd name="adj2" fmla="val -213231"/>
              <a:gd name="adj3" fmla="val 16667"/>
            </a:avLst>
          </a:prstGeom>
          <a:solidFill>
            <a:srgbClr val="9F8471"/>
          </a:solidFill>
          <a:ln w="635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lnSpc>
                <a:spcPts val="3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400" b="1" noProof="1" smtClean="0">
                <a:solidFill>
                  <a:srgbClr val="F7FFE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onsolas" pitchFamily="49" charset="0"/>
              </a:rPr>
              <a:t>Method body is also indented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86600" cy="914400"/>
          </a:xfrm>
        </p:spPr>
        <p:txBody>
          <a:bodyPr/>
          <a:lstStyle/>
          <a:p>
            <a:r>
              <a:rPr lang="en-US" dirty="0" smtClean="0"/>
              <a:t>Good and Bad Formatting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5638800"/>
          </a:xfrm>
        </p:spPr>
        <p:txBody>
          <a:bodyPr/>
          <a:lstStyle/>
          <a:p>
            <a:r>
              <a:rPr lang="en-US" dirty="0" smtClean="0"/>
              <a:t>Example:</a:t>
            </a:r>
          </a:p>
          <a:p>
            <a:pPr>
              <a:spcBef>
                <a:spcPts val="0"/>
              </a:spcBef>
            </a:pPr>
            <a:endParaRPr lang="en-US" dirty="0" smtClean="0"/>
          </a:p>
          <a:p>
            <a:pPr>
              <a:spcBef>
                <a:spcPts val="0"/>
              </a:spcBef>
            </a:pPr>
            <a:endParaRPr lang="en-US" dirty="0" smtClean="0"/>
          </a:p>
          <a:p>
            <a:r>
              <a:rPr lang="en-US" dirty="0" smtClean="0"/>
              <a:t>Incorrect examples: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09600" y="1651337"/>
            <a:ext cx="7924800" cy="1015663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for (int i=0; i&lt;10; i++) {</a:t>
            </a:r>
          </a:p>
          <a:p>
            <a:pPr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System.out.println("i=" + i);</a:t>
            </a:r>
          </a:p>
          <a:p>
            <a:pPr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609600" y="3426024"/>
            <a:ext cx="7924800" cy="707886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for (int i=0; i&lt;10; i++)</a:t>
            </a:r>
          </a:p>
          <a:p>
            <a:pPr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b="1" noProof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System.out.println("i=" + i);</a:t>
            </a:r>
            <a:endParaRPr lang="en-US" sz="2000" b="1" noProof="1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09600" y="4397168"/>
            <a:ext cx="7924800" cy="400110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for (int i=0; i&lt;10; i++) </a:t>
            </a:r>
            <a:r>
              <a:rPr lang="en-US" sz="2000" b="1" noProof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System.out.println("i=" + i</a:t>
            </a: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);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609600" y="5077361"/>
            <a:ext cx="7924800" cy="1323439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for (int i=0; i&lt;10; i++)</a:t>
            </a:r>
          </a:p>
          <a:p>
            <a:pPr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{</a:t>
            </a:r>
          </a:p>
          <a:p>
            <a:pPr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b="1" noProof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System.out.println("i=" + i</a:t>
            </a: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);</a:t>
            </a:r>
          </a:p>
          <a:p>
            <a:pPr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pic>
        <p:nvPicPr>
          <p:cNvPr id="56322" name="Picture 2" descr="http://gravitasfreezone.files.wordpress.com/2008/03/happy-sad-faces.jpg"/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1295400"/>
            <a:ext cx="2463800" cy="1219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Breaking Long Lines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5638800"/>
          </a:xfrm>
        </p:spPr>
        <p:txBody>
          <a:bodyPr/>
          <a:lstStyle/>
          <a:p>
            <a:pPr>
              <a:lnSpc>
                <a:spcPts val="3600"/>
              </a:lnSpc>
            </a:pPr>
            <a:r>
              <a:rPr lang="en-US" sz="3000" dirty="0" smtClean="0"/>
              <a:t>Break long lines after punctuation</a:t>
            </a:r>
          </a:p>
          <a:p>
            <a:pPr>
              <a:lnSpc>
                <a:spcPts val="3600"/>
              </a:lnSpc>
            </a:pPr>
            <a:r>
              <a:rPr lang="en-US" sz="3000" dirty="0" smtClean="0"/>
              <a:t>Indent the second line by double [Tab]</a:t>
            </a:r>
          </a:p>
          <a:p>
            <a:pPr>
              <a:lnSpc>
                <a:spcPts val="3600"/>
              </a:lnSpc>
            </a:pPr>
            <a:r>
              <a:rPr lang="en-US" sz="3000" dirty="0" smtClean="0"/>
              <a:t>Do not additionally indent the third line</a:t>
            </a:r>
          </a:p>
          <a:p>
            <a:pPr>
              <a:lnSpc>
                <a:spcPts val="3600"/>
              </a:lnSpc>
            </a:pPr>
            <a:r>
              <a:rPr lang="en-US" sz="3000" dirty="0" smtClean="0"/>
              <a:t>Examples:</a:t>
            </a:r>
            <a:endParaRPr lang="en-US" sz="3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609600" y="5292804"/>
            <a:ext cx="7924800" cy="1107996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22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DictionaryEntry&lt;K, V&gt; newEntry = </a:t>
            </a:r>
          </a:p>
          <a:p>
            <a:r>
              <a:rPr lang="en-US" sz="22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new DictionaryEntry&lt;K, V&gt;(</a:t>
            </a:r>
          </a:p>
          <a:p>
            <a:r>
              <a:rPr lang="en-US" sz="22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oldEntry.Key, oldEntry.Value);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09600" y="3505200"/>
            <a:ext cx="7924800" cy="1446550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22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if (matrix[x, y] == 0 || matrix[x-1, y] == 0 ||</a:t>
            </a:r>
          </a:p>
          <a:p>
            <a:r>
              <a:rPr lang="en-US" sz="22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matrix[x+1, y] == 0 || matrix[x, y-1] == 0 ||</a:t>
            </a:r>
          </a:p>
          <a:p>
            <a:r>
              <a:rPr lang="en-US" sz="22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matrix[x, y+1] == 0) {</a:t>
            </a:r>
          </a:p>
          <a:p>
            <a:r>
              <a:rPr lang="en-US" sz="22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// Code comes here indented by a sinlge [Tab] …</a:t>
            </a:r>
          </a:p>
        </p:txBody>
      </p:sp>
      <p:pic>
        <p:nvPicPr>
          <p:cNvPr id="55298" name="Picture 2" descr="http://math.yorku.ca/infinity_old/Images/newInfinity.jpg"/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060000"/>
              </a:clrFrom>
              <a:clrTo>
                <a:srgbClr val="06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32299">
            <a:off x="7020340" y="1132873"/>
            <a:ext cx="1788078" cy="1066800"/>
          </a:xfrm>
          <a:prstGeom prst="rect">
            <a:avLst/>
          </a:prstGeom>
          <a:noFill/>
          <a:effectLst>
            <a:softEdge rad="3175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86600" cy="914400"/>
          </a:xfrm>
        </p:spPr>
        <p:txBody>
          <a:bodyPr/>
          <a:lstStyle/>
          <a:p>
            <a:r>
              <a:rPr lang="en-US" dirty="0" smtClean="0"/>
              <a:t>Incorrect </a:t>
            </a:r>
            <a:r>
              <a:rPr lang="en-US" smtClean="0"/>
              <a:t>Ways To Break</a:t>
            </a:r>
            <a:br>
              <a:rPr lang="en-US" smtClean="0"/>
            </a:br>
            <a:r>
              <a:rPr lang="en-US" smtClean="0"/>
              <a:t>Long </a:t>
            </a:r>
            <a:r>
              <a:rPr lang="en-US" dirty="0" smtClean="0"/>
              <a:t>Lines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57200" y="1482804"/>
            <a:ext cx="8153400" cy="1446550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22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if (matrix[x, y] == 0 || matrix[x-1, y] ==</a:t>
            </a:r>
          </a:p>
          <a:p>
            <a:r>
              <a:rPr lang="en-US" sz="22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0 || matrix[x+1, y] == 0 || matrix[x, </a:t>
            </a:r>
          </a:p>
          <a:p>
            <a:r>
              <a:rPr lang="en-US" sz="22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y-1] == 0 || matrix[x, y+1] == 0) {</a:t>
            </a:r>
          </a:p>
          <a:p>
            <a:r>
              <a:rPr lang="en-US" sz="22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…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57200" y="3277850"/>
            <a:ext cx="8153400" cy="1446550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22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if (matrix[x, y] == 0 || matrix[x-1, y] == 0 || </a:t>
            </a:r>
          </a:p>
          <a:p>
            <a:r>
              <a:rPr lang="en-US" sz="22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matrix[x+1, y] == 0 || matrix[x, y-1] == 0 || </a:t>
            </a:r>
          </a:p>
          <a:p>
            <a:r>
              <a:rPr lang="en-US" sz="22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matrix[x, y+1] == 0) {</a:t>
            </a:r>
          </a:p>
          <a:p>
            <a:r>
              <a:rPr lang="en-US" sz="22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…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57200" y="5064204"/>
            <a:ext cx="8153400" cy="1107996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22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DictionaryEntry&lt;K, V&gt; newEntry </a:t>
            </a:r>
          </a:p>
          <a:p>
            <a:r>
              <a:rPr lang="en-US" sz="22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= new DictionaryEntry&lt;K, V&gt;(oldEntry</a:t>
            </a:r>
          </a:p>
          <a:p>
            <a:r>
              <a:rPr lang="en-US" sz="22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.Key, oldEntry.Value);</a:t>
            </a:r>
          </a:p>
        </p:txBody>
      </p:sp>
      <p:pic>
        <p:nvPicPr>
          <p:cNvPr id="54273" name="Picture 1" descr="C:\Trash\wrong-way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6170" y="2057400"/>
            <a:ext cx="1328230" cy="7791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Code Alignment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 types of alignments are considered harmful</a:t>
            </a:r>
          </a:p>
          <a:p>
            <a:pPr lvl="1"/>
            <a:r>
              <a:rPr lang="en-US" dirty="0" smtClean="0"/>
              <a:t>Alignments are hard-to-maintain!</a:t>
            </a:r>
          </a:p>
          <a:p>
            <a:r>
              <a:rPr lang="en-US" dirty="0" smtClean="0"/>
              <a:t>Incorrect examples: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33400" y="3125450"/>
            <a:ext cx="8001000" cy="1446550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22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Date          date     = new java.util.Date();</a:t>
            </a:r>
          </a:p>
          <a:p>
            <a:r>
              <a:rPr lang="en-US" sz="22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int           count    = 0;</a:t>
            </a:r>
          </a:p>
          <a:p>
            <a:r>
              <a:rPr lang="en-US" sz="22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Student       student  = new Student();</a:t>
            </a:r>
          </a:p>
          <a:p>
            <a:r>
              <a:rPr lang="en-US" sz="22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List&lt;Student&gt; students = new ArrayList&lt;Student&gt;();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33400" y="4876800"/>
            <a:ext cx="8001000" cy="1446550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22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matrix[x, y]                 == 0;</a:t>
            </a:r>
          </a:p>
          <a:p>
            <a:r>
              <a:rPr lang="en-US" sz="22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matrix[x + 1, y + 1]         == 0;</a:t>
            </a:r>
          </a:p>
          <a:p>
            <a:r>
              <a:rPr lang="en-US" sz="22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matrix[2 * x + y, 2 * y + x] == 0;</a:t>
            </a:r>
          </a:p>
          <a:p>
            <a:r>
              <a:rPr lang="en-US" sz="22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matrix[x * y, x * y]         == 0;</a:t>
            </a:r>
          </a:p>
        </p:txBody>
      </p:sp>
      <p:pic>
        <p:nvPicPr>
          <p:cNvPr id="53249" name="Picture 1" descr="C:\Trash\red-balloon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3500" y="2209800"/>
            <a:ext cx="1102840" cy="1457324"/>
          </a:xfrm>
          <a:prstGeom prst="rect">
            <a:avLst/>
          </a:prstGeom>
          <a:noFill/>
          <a:effectLst>
            <a:softEdge rad="3175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8150" y="3962400"/>
            <a:ext cx="8229600" cy="685800"/>
          </a:xfrm>
        </p:spPr>
        <p:txBody>
          <a:bodyPr/>
          <a:lstStyle/>
          <a:p>
            <a:r>
              <a:rPr lang="en-US" dirty="0" smtClean="0"/>
              <a:t>High-Quality Classes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4800600"/>
            <a:ext cx="7429500" cy="990600"/>
          </a:xfrm>
        </p:spPr>
        <p:txBody>
          <a:bodyPr/>
          <a:lstStyle/>
          <a:p>
            <a:r>
              <a:rPr lang="en-US" dirty="0" smtClean="0"/>
              <a:t>How to Design High-Quality Classes? Abstraction, Cohesion and Coupling</a:t>
            </a:r>
            <a:endParaRPr lang="en-US" dirty="0"/>
          </a:p>
        </p:txBody>
      </p:sp>
      <p:pic>
        <p:nvPicPr>
          <p:cNvPr id="115714" name="Picture 2" descr="http://huddledmasses.org/wordpress/wp-content/uploads/2008/08/trackerclassdiagram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932216"/>
            <a:ext cx="2514600" cy="2649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700" dirty="0" smtClean="0"/>
              <a:t>High-Quality Classes: Abstraction</a:t>
            </a:r>
            <a:endParaRPr lang="en-US" sz="3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Present a consistent level of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abstraction</a:t>
            </a:r>
            <a:r>
              <a:rPr lang="en-US" dirty="0" smtClean="0"/>
              <a:t> in the class contract (publicly visible members)</a:t>
            </a:r>
          </a:p>
          <a:p>
            <a:pPr lvl="1"/>
            <a:r>
              <a:rPr lang="en-US" dirty="0" smtClean="0"/>
              <a:t>What abstraction the class is implementing?</a:t>
            </a:r>
          </a:p>
          <a:p>
            <a:pPr lvl="1"/>
            <a:r>
              <a:rPr lang="en-US" dirty="0" smtClean="0"/>
              <a:t>Does it represent only one thing?</a:t>
            </a:r>
          </a:p>
          <a:p>
            <a:pPr lvl="1"/>
            <a:r>
              <a:rPr lang="en-US" dirty="0" smtClean="0"/>
              <a:t>Does the class name well describe its purpose?</a:t>
            </a:r>
          </a:p>
          <a:p>
            <a:pPr lvl="1"/>
            <a:r>
              <a:rPr lang="en-US" dirty="0" smtClean="0"/>
              <a:t>Does the class define clear and easy to understand public interface?</a:t>
            </a:r>
          </a:p>
          <a:p>
            <a:pPr lvl="1"/>
            <a:r>
              <a:rPr lang="en-US" dirty="0" smtClean="0"/>
              <a:t>Does the class hide all its implementation details?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 Abstraction – Example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81000" y="1371600"/>
            <a:ext cx="8382000" cy="4939814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public class Font {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String name;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float sizeInPoints;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FontStyle style;</a:t>
            </a:r>
          </a:p>
          <a:p>
            <a:pPr>
              <a:lnSpc>
                <a:spcPts val="2400"/>
              </a:lnSpc>
              <a:spcBef>
                <a:spcPts val="1200"/>
              </a:spcBef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Font(String name, float sizeInPoints, FontStyle style) {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this.setName(name);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this.setSizeInPoints(sizeInPoints);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this.setStyle(style);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  <a:p>
            <a:pPr>
              <a:lnSpc>
                <a:spcPts val="2400"/>
              </a:lnSpc>
              <a:spcBef>
                <a:spcPts val="600"/>
              </a:spcBef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…</a:t>
            </a:r>
          </a:p>
          <a:p>
            <a:pPr>
              <a:lnSpc>
                <a:spcPts val="2400"/>
              </a:lnSpc>
              <a:spcBef>
                <a:spcPts val="1200"/>
              </a:spcBef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void drawString(DrawingSurface surface, 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String str, int x, int y) { … }</a:t>
            </a:r>
          </a:p>
          <a:p>
            <a:pPr>
              <a:lnSpc>
                <a:spcPts val="2400"/>
              </a:lnSpc>
              <a:spcBef>
                <a:spcPts val="1200"/>
              </a:spcBef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Size measureString(String str) { … }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pic>
        <p:nvPicPr>
          <p:cNvPr id="50178" name="Picture 2" descr="http://www.plasticbag.org/images/extra/coates_font.gif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1066800"/>
            <a:ext cx="1752600" cy="14327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Bad Abstraction – Example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33400" y="1281450"/>
            <a:ext cx="8077200" cy="5119350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800"/>
              </a:lnSpc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public class Program {</a:t>
            </a:r>
          </a:p>
          <a:p>
            <a:pPr>
              <a:lnSpc>
                <a:spcPts val="2800"/>
              </a:lnSpc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String title;</a:t>
            </a:r>
          </a:p>
          <a:p>
            <a:pPr>
              <a:lnSpc>
                <a:spcPts val="2800"/>
              </a:lnSpc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int size;</a:t>
            </a:r>
          </a:p>
          <a:p>
            <a:pPr>
              <a:lnSpc>
                <a:spcPts val="2800"/>
              </a:lnSpc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Color color;</a:t>
            </a:r>
          </a:p>
          <a:p>
            <a:pPr>
              <a:lnSpc>
                <a:spcPts val="2800"/>
              </a:lnSpc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void initializeCommandStack();</a:t>
            </a:r>
          </a:p>
          <a:p>
            <a:pPr>
              <a:lnSpc>
                <a:spcPts val="2800"/>
              </a:lnSpc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void pushCommand(Command command);</a:t>
            </a:r>
          </a:p>
          <a:p>
            <a:pPr>
              <a:lnSpc>
                <a:spcPts val="2800"/>
              </a:lnSpc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Command popCommand();</a:t>
            </a:r>
          </a:p>
          <a:p>
            <a:pPr>
              <a:lnSpc>
                <a:spcPts val="2800"/>
              </a:lnSpc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void shutdownCommandStack();</a:t>
            </a:r>
          </a:p>
          <a:p>
            <a:pPr>
              <a:lnSpc>
                <a:spcPts val="2800"/>
              </a:lnSpc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void initializeReportFormatting();</a:t>
            </a:r>
          </a:p>
          <a:p>
            <a:pPr>
              <a:lnSpc>
                <a:spcPts val="2800"/>
              </a:lnSpc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void formatReport(Report report);</a:t>
            </a:r>
          </a:p>
          <a:p>
            <a:pPr>
              <a:lnSpc>
                <a:spcPts val="2800"/>
              </a:lnSpc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void printReport(Report report);</a:t>
            </a:r>
          </a:p>
          <a:p>
            <a:pPr>
              <a:lnSpc>
                <a:spcPts val="2800"/>
              </a:lnSpc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void initializeGlobalData();</a:t>
            </a:r>
          </a:p>
          <a:p>
            <a:pPr>
              <a:lnSpc>
                <a:spcPts val="2800"/>
              </a:lnSpc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void shutdownGlobalData();</a:t>
            </a:r>
          </a:p>
          <a:p>
            <a:pPr>
              <a:lnSpc>
                <a:spcPts val="2800"/>
              </a:lnSpc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sp>
        <p:nvSpPr>
          <p:cNvPr id="6" name="AutoShape 7"/>
          <p:cNvSpPr>
            <a:spLocks noChangeArrowheads="1"/>
          </p:cNvSpPr>
          <p:nvPr/>
        </p:nvSpPr>
        <p:spPr bwMode="auto">
          <a:xfrm>
            <a:off x="4953000" y="1097399"/>
            <a:ext cx="3429000" cy="1379101"/>
          </a:xfrm>
          <a:prstGeom prst="wedgeRoundRectCallout">
            <a:avLst>
              <a:gd name="adj1" fmla="val -93027"/>
              <a:gd name="adj2" fmla="val -18382"/>
              <a:gd name="adj3" fmla="val 16667"/>
            </a:avLst>
          </a:prstGeom>
          <a:solidFill>
            <a:srgbClr val="9F8471"/>
          </a:solidFill>
          <a:ln w="635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lnSpc>
                <a:spcPts val="3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400" b="1" noProof="1" smtClean="0">
                <a:solidFill>
                  <a:srgbClr val="F7FFE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onsolas" pitchFamily="49" charset="0"/>
              </a:rPr>
              <a:t>Does this class really represent a "program"? Is this name good?</a:t>
            </a:r>
          </a:p>
        </p:txBody>
      </p:sp>
      <p:sp>
        <p:nvSpPr>
          <p:cNvPr id="7" name="AutoShape 7"/>
          <p:cNvSpPr>
            <a:spLocks noChangeArrowheads="1"/>
          </p:cNvSpPr>
          <p:nvPr/>
        </p:nvSpPr>
        <p:spPr bwMode="auto">
          <a:xfrm>
            <a:off x="6324600" y="3573899"/>
            <a:ext cx="2362200" cy="1379101"/>
          </a:xfrm>
          <a:prstGeom prst="wedgeRoundRectCallout">
            <a:avLst>
              <a:gd name="adj1" fmla="val -79533"/>
              <a:gd name="adj2" fmla="val -32307"/>
              <a:gd name="adj3" fmla="val 16667"/>
            </a:avLst>
          </a:prstGeom>
          <a:solidFill>
            <a:srgbClr val="9F8471"/>
          </a:solidFill>
          <a:ln w="635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lnSpc>
                <a:spcPts val="3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400" b="1" noProof="1" smtClean="0">
                <a:solidFill>
                  <a:srgbClr val="F7FFE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onsolas" pitchFamily="49" charset="0"/>
              </a:rPr>
              <a:t>Does this class really have a single purpose?</a:t>
            </a:r>
          </a:p>
        </p:txBody>
      </p:sp>
      <p:pic>
        <p:nvPicPr>
          <p:cNvPr id="49154" name="Picture 2" descr="http://www.monkeygrove.com/scribbles/2001/AbstractExperiment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141590" y="4934300"/>
            <a:ext cx="1030510" cy="1597690"/>
          </a:xfrm>
          <a:prstGeom prst="roundRect">
            <a:avLst>
              <a:gd name="adj" fmla="val 7754"/>
            </a:avLst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 dirty="0" smtClean="0"/>
              <a:t>Encapsulation</a:t>
            </a:r>
            <a:endParaRPr lang="en-US" sz="3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000" dirty="0" smtClean="0"/>
              <a:t>Minimize visibility of classes and members</a:t>
            </a:r>
          </a:p>
          <a:p>
            <a:pPr lvl="1"/>
            <a:r>
              <a:rPr lang="en-US" sz="2800" dirty="0" smtClean="0"/>
              <a:t>Start from </a:t>
            </a:r>
            <a:r>
              <a:rPr lang="en-US" sz="280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private</a:t>
            </a:r>
            <a:r>
              <a:rPr lang="en-US" sz="2800" dirty="0" smtClean="0"/>
              <a:t> and move to </a:t>
            </a:r>
            <a:r>
              <a:rPr lang="en-US" sz="280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package</a:t>
            </a:r>
            <a:r>
              <a:rPr lang="en-US" sz="2800" dirty="0" smtClean="0"/>
              <a:t>, </a:t>
            </a:r>
            <a:r>
              <a:rPr lang="en-US" sz="280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protected</a:t>
            </a:r>
            <a:r>
              <a:rPr lang="en-US" sz="2800" dirty="0" smtClean="0"/>
              <a:t> and </a:t>
            </a:r>
            <a:r>
              <a:rPr lang="en-US" sz="280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en-US" sz="2800" dirty="0" smtClean="0"/>
              <a:t> if required</a:t>
            </a:r>
          </a:p>
          <a:p>
            <a:r>
              <a:rPr lang="en-US" sz="3000" dirty="0" smtClean="0"/>
              <a:t>Classes should hide their implementation details</a:t>
            </a:r>
          </a:p>
          <a:p>
            <a:pPr lvl="1"/>
            <a:r>
              <a:rPr lang="en-US" sz="2800" dirty="0" smtClean="0"/>
              <a:t>A principle called </a:t>
            </a:r>
            <a:r>
              <a:rPr lang="en-US" sz="2800" dirty="0" smtClean="0">
                <a:solidFill>
                  <a:schemeClr val="accent5">
                    <a:lumMod val="20000"/>
                    <a:lumOff val="80000"/>
                  </a:schemeClr>
                </a:solidFill>
                <a:cs typeface="Consolas" pitchFamily="49" charset="0"/>
              </a:rPr>
              <a:t>encapsulation</a:t>
            </a:r>
            <a:r>
              <a:rPr lang="en-US" sz="2800" dirty="0" smtClean="0"/>
              <a:t> in OOP</a:t>
            </a:r>
          </a:p>
          <a:p>
            <a:pPr lvl="1"/>
            <a:r>
              <a:rPr lang="en-US" sz="2800" dirty="0" smtClean="0"/>
              <a:t>Anything which is not part of the class public interface should be declared </a:t>
            </a:r>
            <a:r>
              <a:rPr lang="en-US" sz="280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private</a:t>
            </a:r>
          </a:p>
          <a:p>
            <a:pPr>
              <a:lnSpc>
                <a:spcPts val="3600"/>
              </a:lnSpc>
            </a:pPr>
            <a:r>
              <a:rPr lang="en-US" sz="3000" dirty="0" smtClean="0"/>
              <a:t>Never declare fields public (except constants)</a:t>
            </a:r>
          </a:p>
          <a:p>
            <a:pPr lvl="1">
              <a:lnSpc>
                <a:spcPts val="3600"/>
              </a:lnSpc>
            </a:pPr>
            <a:r>
              <a:rPr lang="en-US" sz="2800" dirty="0" smtClean="0"/>
              <a:t>Use methods or properties to access the fields</a:t>
            </a:r>
            <a:endParaRPr lang="en-US" sz="2800" dirty="0" smtClean="0">
              <a:solidFill>
                <a:schemeClr val="accent5">
                  <a:lumMod val="20000"/>
                  <a:lumOff val="80000"/>
                </a:schemeClr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752600"/>
            <a:ext cx="8229600" cy="685800"/>
          </a:xfrm>
        </p:spPr>
        <p:txBody>
          <a:bodyPr/>
          <a:lstStyle/>
          <a:p>
            <a:r>
              <a:rPr lang="en-US" dirty="0" smtClean="0"/>
              <a:t>High-Quality Methods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2514600"/>
            <a:ext cx="7429500" cy="990600"/>
          </a:xfrm>
        </p:spPr>
        <p:txBody>
          <a:bodyPr/>
          <a:lstStyle/>
          <a:p>
            <a:r>
              <a:rPr lang="en-US" dirty="0" smtClean="0"/>
              <a:t>How to Design and Implement High-Quality Methods? Understanding Cohesion and Coupling</a:t>
            </a:r>
            <a:endParaRPr lang="en-US" dirty="0"/>
          </a:p>
        </p:txBody>
      </p:sp>
      <p:pic>
        <p:nvPicPr>
          <p:cNvPr id="94210" name="Picture 2" descr="http://www.jclinc.com/images/programming2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5064" y="4114800"/>
            <a:ext cx="2663536" cy="20206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4212" name="Picture 4" descr="http://blogger.sanook.com/myteacher/files/2008/08/programming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4114800"/>
            <a:ext cx="2692400" cy="2019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We Need Methods?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5715000"/>
          </a:xfrm>
        </p:spPr>
        <p:txBody>
          <a:bodyPr/>
          <a:lstStyle/>
          <a:p>
            <a:pPr>
              <a:lnSpc>
                <a:spcPts val="3600"/>
              </a:lnSpc>
            </a:pPr>
            <a:r>
              <a:rPr lang="en-US" dirty="0" smtClean="0"/>
              <a:t>Methods are important in			 software development</a:t>
            </a:r>
          </a:p>
          <a:p>
            <a:pPr lvl="1">
              <a:lnSpc>
                <a:spcPts val="3600"/>
              </a:lnSpc>
            </a:pPr>
            <a:r>
              <a:rPr lang="en-US" dirty="0" smtClean="0"/>
              <a:t>Reduce complexity</a:t>
            </a:r>
          </a:p>
          <a:p>
            <a:pPr lvl="2">
              <a:lnSpc>
                <a:spcPts val="3600"/>
              </a:lnSpc>
            </a:pPr>
            <a:r>
              <a:rPr lang="en-US" dirty="0" smtClean="0"/>
              <a:t>Divide and conquer: complex problems can be split into composition of several simple ones</a:t>
            </a:r>
          </a:p>
          <a:p>
            <a:pPr lvl="1">
              <a:lnSpc>
                <a:spcPts val="3600"/>
              </a:lnSpc>
            </a:pPr>
            <a:r>
              <a:rPr lang="en-US" dirty="0" smtClean="0"/>
              <a:t>Improve code readability</a:t>
            </a:r>
          </a:p>
          <a:p>
            <a:pPr lvl="2">
              <a:lnSpc>
                <a:spcPts val="3600"/>
              </a:lnSpc>
            </a:pPr>
            <a:r>
              <a:rPr lang="en-US" dirty="0" smtClean="0"/>
              <a:t>Small methods with good method names make the code self-documenting</a:t>
            </a:r>
          </a:p>
          <a:p>
            <a:pPr lvl="1">
              <a:lnSpc>
                <a:spcPts val="3600"/>
              </a:lnSpc>
            </a:pPr>
            <a:r>
              <a:rPr lang="en-US" dirty="0" smtClean="0"/>
              <a:t>Avoid duplicating code</a:t>
            </a:r>
          </a:p>
          <a:p>
            <a:pPr lvl="2">
              <a:lnSpc>
                <a:spcPts val="3600"/>
              </a:lnSpc>
            </a:pPr>
            <a:r>
              <a:rPr lang="en-US" dirty="0" smtClean="0"/>
              <a:t>Duplicating code is hard to maintain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  <p:pic>
        <p:nvPicPr>
          <p:cNvPr id="5" name="Picture 2" descr="http://www.launchlab.co.uk/manager/tinymce/jscripts/tiny_mce/plugins/imagemanager/files/keyboard1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1157640"/>
            <a:ext cx="2018071" cy="12807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Methods: Fundamentals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24268"/>
            <a:ext cx="8686800" cy="5638800"/>
          </a:xfrm>
        </p:spPr>
        <p:txBody>
          <a:bodyPr/>
          <a:lstStyle/>
          <a:p>
            <a:r>
              <a:rPr lang="en-US" sz="3000" dirty="0" smtClean="0"/>
              <a:t>Fundamental principle of correct method usage:</a:t>
            </a:r>
          </a:p>
          <a:p>
            <a:endParaRPr lang="en-US" sz="3000" dirty="0" smtClean="0"/>
          </a:p>
          <a:p>
            <a:endParaRPr lang="en-US" sz="3000" dirty="0" smtClean="0"/>
          </a:p>
          <a:p>
            <a:endParaRPr lang="en-US" sz="3000" dirty="0" smtClean="0"/>
          </a:p>
          <a:p>
            <a:r>
              <a:rPr lang="en-US" sz="3000" dirty="0" smtClean="0"/>
              <a:t>Methods should do exactly what their names say</a:t>
            </a:r>
          </a:p>
          <a:p>
            <a:pPr lvl="1"/>
            <a:r>
              <a:rPr lang="en-US" sz="2800" dirty="0" smtClean="0"/>
              <a:t>Nothing less</a:t>
            </a:r>
          </a:p>
          <a:p>
            <a:pPr lvl="1"/>
            <a:r>
              <a:rPr lang="en-US" sz="2800" dirty="0" smtClean="0"/>
              <a:t>Nothing more</a:t>
            </a:r>
          </a:p>
          <a:p>
            <a:r>
              <a:rPr lang="en-US" dirty="0" smtClean="0"/>
              <a:t>In case of incorrect input or incorrect preconditions, an exception should be raised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85800" y="1786268"/>
            <a:ext cx="7772400" cy="1566752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144000" tIns="108000" rIns="144000" bIns="72000">
            <a:spAutoFit/>
          </a:bodyPr>
          <a:lstStyle/>
          <a:p>
            <a:pPr eaLnBrk="0" hangingPunct="0">
              <a:lnSpc>
                <a:spcPts val="36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3200" b="1" noProof="1" smtClean="0">
                <a:solidFill>
                  <a:srgbClr val="FFF0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onsolas" pitchFamily="49" charset="0"/>
              </a:rPr>
              <a:t>A method should do what its name says or should throw and exception. Any other behaviour is incorrect! </a:t>
            </a:r>
          </a:p>
        </p:txBody>
      </p:sp>
      <p:pic>
        <p:nvPicPr>
          <p:cNvPr id="45058" name="Picture 2" descr="http://1.bp.blogspot.com/_1XkMyTsD8hA/Skf2J3tA7NI/AAAAAAAABhY/VHr49TjED1I/s400/418axe.jpg"/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4191000"/>
            <a:ext cx="2590800" cy="1664588"/>
          </a:xfrm>
          <a:prstGeom prst="rect">
            <a:avLst/>
          </a:prstGeom>
          <a:noFill/>
          <a:effectLst>
            <a:softEdge rad="3175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 Methods – Examples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09600" y="1169075"/>
            <a:ext cx="7848600" cy="2031325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long sum(int[] elements) {</a:t>
            </a:r>
          </a:p>
          <a:p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long sum = 0;</a:t>
            </a:r>
          </a:p>
          <a:p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for (int element : elements) {</a:t>
            </a:r>
          </a:p>
          <a:p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sum = sum + element;</a:t>
            </a:r>
          </a:p>
          <a:p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  <a:p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return sum;</a:t>
            </a:r>
          </a:p>
          <a:p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609600" y="3505200"/>
            <a:ext cx="7848600" cy="2862322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double calcTriangleArea(double a, double b, double c)</a:t>
            </a:r>
          </a:p>
          <a:p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{</a:t>
            </a:r>
          </a:p>
          <a:p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if (a &lt;= 0 || b &lt;= 0 || c &lt;= 0) {</a:t>
            </a:r>
          </a:p>
          <a:p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throw new IllegalArgumentException(</a:t>
            </a:r>
          </a:p>
          <a:p>
            <a:r>
              <a:rPr lang="en-US" sz="1800" b="1" noProof="1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</a:t>
            </a: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"Sides should be positive.");</a:t>
            </a:r>
          </a:p>
          <a:p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  <a:p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double s = (a + b + c) / 2;</a:t>
            </a:r>
          </a:p>
          <a:p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double area = Math.sqrt(s * (s - a) * (s - b) * (s - c));</a:t>
            </a:r>
          </a:p>
          <a:p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return area;</a:t>
            </a:r>
          </a:p>
          <a:p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pic>
        <p:nvPicPr>
          <p:cNvPr id="7" name="Picture 2" descr="http://business.glam.ac.uk/media/files/photos/building-block-green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1295400"/>
            <a:ext cx="1976154" cy="1676400"/>
          </a:xfrm>
          <a:prstGeom prst="roundRect">
            <a:avLst>
              <a:gd name="adj" fmla="val 7530"/>
            </a:avLst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Wrong Methods – Examples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77002" y="1149965"/>
            <a:ext cx="8113796" cy="2431435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19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long sum(int[] elements) {</a:t>
            </a:r>
          </a:p>
          <a:p>
            <a:r>
              <a:rPr lang="en-US" sz="19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long sum = 0;</a:t>
            </a:r>
          </a:p>
          <a:p>
            <a:r>
              <a:rPr lang="en-US" sz="19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for (int i = 0; i &lt; elements.length; i++) {</a:t>
            </a:r>
          </a:p>
          <a:p>
            <a:r>
              <a:rPr lang="en-US" sz="19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sum = sum + elements[i];</a:t>
            </a:r>
          </a:p>
          <a:p>
            <a:r>
              <a:rPr lang="en-US" sz="19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elements[i] = 0;</a:t>
            </a:r>
          </a:p>
          <a:p>
            <a:r>
              <a:rPr lang="en-US" sz="19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  <a:p>
            <a:r>
              <a:rPr lang="en-US" sz="19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return sum;</a:t>
            </a:r>
          </a:p>
          <a:p>
            <a:r>
              <a:rPr lang="en-US" sz="19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77002" y="3886200"/>
            <a:ext cx="8113796" cy="2431435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19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double calcTriangleArea(double a, double b, double c) {</a:t>
            </a:r>
          </a:p>
          <a:p>
            <a:r>
              <a:rPr lang="en-US" sz="19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if (a &lt;= 0 || b &lt;= 0 || c &lt;= 0) {</a:t>
            </a:r>
          </a:p>
          <a:p>
            <a:r>
              <a:rPr lang="en-US" sz="19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return 0;</a:t>
            </a:r>
          </a:p>
          <a:p>
            <a:r>
              <a:rPr lang="en-US" sz="19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  <a:p>
            <a:r>
              <a:rPr lang="en-US" sz="19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double s = (a + b + c) / 2;</a:t>
            </a:r>
          </a:p>
          <a:p>
            <a:r>
              <a:rPr lang="en-US" sz="19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double area = Math.sqrt(s * (s - a) * (s - b) * (s - c));</a:t>
            </a:r>
          </a:p>
          <a:p>
            <a:r>
              <a:rPr lang="en-US" sz="19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return area;</a:t>
            </a:r>
          </a:p>
          <a:p>
            <a:r>
              <a:rPr lang="en-US" sz="19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sp>
        <p:nvSpPr>
          <p:cNvPr id="7" name="AutoShape 7"/>
          <p:cNvSpPr>
            <a:spLocks noChangeArrowheads="1"/>
          </p:cNvSpPr>
          <p:nvPr/>
        </p:nvSpPr>
        <p:spPr bwMode="auto">
          <a:xfrm>
            <a:off x="4127500" y="2425700"/>
            <a:ext cx="2895600" cy="953453"/>
          </a:xfrm>
          <a:prstGeom prst="wedgeRoundRectCallout">
            <a:avLst>
              <a:gd name="adj1" fmla="val -79350"/>
              <a:gd name="adj2" fmla="val -41196"/>
              <a:gd name="adj3" fmla="val 16667"/>
            </a:avLst>
          </a:prstGeom>
          <a:solidFill>
            <a:srgbClr val="9F8471"/>
          </a:solidFill>
          <a:ln w="635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lnSpc>
                <a:spcPts val="3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400" b="1" noProof="1" smtClean="0">
                <a:solidFill>
                  <a:srgbClr val="F7FFE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onsolas" pitchFamily="49" charset="0"/>
              </a:rPr>
              <a:t>Hidden side effect. Don’t do this!</a:t>
            </a:r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auto">
          <a:xfrm>
            <a:off x="5314198" y="4394200"/>
            <a:ext cx="3352800" cy="953453"/>
          </a:xfrm>
          <a:prstGeom prst="wedgeRoundRectCallout">
            <a:avLst>
              <a:gd name="adj1" fmla="val -137643"/>
              <a:gd name="adj2" fmla="val -19775"/>
              <a:gd name="adj3" fmla="val 16667"/>
            </a:avLst>
          </a:prstGeom>
          <a:solidFill>
            <a:srgbClr val="9F8471"/>
          </a:solidFill>
          <a:ln w="635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lnSpc>
                <a:spcPts val="3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400" b="1" noProof="1" smtClean="0">
                <a:solidFill>
                  <a:srgbClr val="F7FFE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onsolas" pitchFamily="49" charset="0"/>
              </a:rPr>
              <a:t>Incorrect result. Throw an exception instead!</a:t>
            </a:r>
          </a:p>
        </p:txBody>
      </p:sp>
      <p:pic>
        <p:nvPicPr>
          <p:cNvPr id="43012" name="Picture 4" descr="http://www.faqs.org/photo-dict/photofiles/list/506/889bomb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990600"/>
            <a:ext cx="1808998" cy="12430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 Length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4000"/>
              </a:lnSpc>
            </a:pPr>
            <a:r>
              <a:rPr lang="en-US" dirty="0" smtClean="0"/>
              <a:t>How long should a method be?</a:t>
            </a:r>
          </a:p>
          <a:p>
            <a:pPr lvl="1">
              <a:lnSpc>
                <a:spcPts val="4000"/>
              </a:lnSpc>
            </a:pPr>
            <a:r>
              <a:rPr lang="en-US" dirty="0" smtClean="0"/>
              <a:t>There is no specific restriction</a:t>
            </a:r>
          </a:p>
          <a:p>
            <a:pPr lvl="1">
              <a:lnSpc>
                <a:spcPts val="4000"/>
              </a:lnSpc>
            </a:pPr>
            <a:r>
              <a:rPr lang="en-US" dirty="0" smtClean="0"/>
              <a:t>Avoid methods longer than one screen</a:t>
            </a:r>
          </a:p>
          <a:p>
            <a:pPr lvl="2">
              <a:lnSpc>
                <a:spcPts val="4000"/>
              </a:lnSpc>
            </a:pPr>
            <a:r>
              <a:rPr lang="en-US" dirty="0" smtClean="0"/>
              <a:t>One screen ≈ 30-40 lines</a:t>
            </a:r>
          </a:p>
          <a:p>
            <a:pPr lvl="1">
              <a:lnSpc>
                <a:spcPts val="4000"/>
              </a:lnSpc>
            </a:pPr>
            <a:r>
              <a:rPr lang="en-US" dirty="0" smtClean="0"/>
              <a:t>Cohesion and coupling are more important than the method length!</a:t>
            </a:r>
          </a:p>
          <a:p>
            <a:pPr lvl="1">
              <a:lnSpc>
                <a:spcPts val="4000"/>
              </a:lnSpc>
            </a:pPr>
            <a:r>
              <a:rPr lang="en-US" dirty="0" smtClean="0"/>
              <a:t>Long methods are not always bad</a:t>
            </a:r>
          </a:p>
          <a:p>
            <a:pPr lvl="2">
              <a:lnSpc>
                <a:spcPts val="4000"/>
              </a:lnSpc>
            </a:pPr>
            <a:r>
              <a:rPr lang="en-US" dirty="0" smtClean="0"/>
              <a:t>Be sure you have a good reason for their length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  <p:pic>
        <p:nvPicPr>
          <p:cNvPr id="38914" name="Picture 2" descr="Вижте изображението в пълен размер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1219200"/>
            <a:ext cx="1257300" cy="1143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681759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828800"/>
            <a:ext cx="8229600" cy="685800"/>
          </a:xfrm>
        </p:spPr>
        <p:txBody>
          <a:bodyPr/>
          <a:lstStyle/>
          <a:p>
            <a:r>
              <a:rPr lang="en-US" dirty="0" smtClean="0"/>
              <a:t>Defensive Programming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1100" y="2590800"/>
            <a:ext cx="6781800" cy="609600"/>
          </a:xfrm>
        </p:spPr>
        <p:txBody>
          <a:bodyPr/>
          <a:lstStyle/>
          <a:p>
            <a:r>
              <a:rPr lang="en-US" dirty="0" smtClean="0"/>
              <a:t>Handling Incorrect Input Correctly</a:t>
            </a:r>
            <a:endParaRPr lang="en-US" dirty="0"/>
          </a:p>
        </p:txBody>
      </p:sp>
      <p:pic>
        <p:nvPicPr>
          <p:cNvPr id="30722" name="Picture 2" descr="http://www.moog.com/images/Markets/Defense_Market_Thumbnail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713794"/>
            <a:ext cx="3810000" cy="22065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733800"/>
            <a:ext cx="4204758" cy="2209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45213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86600" cy="914400"/>
          </a:xfrm>
        </p:spPr>
        <p:txBody>
          <a:bodyPr/>
          <a:lstStyle/>
          <a:p>
            <a:r>
              <a:rPr lang="en-US" dirty="0" smtClean="0"/>
              <a:t>Principles of Defensive Programming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486400"/>
          </a:xfrm>
        </p:spPr>
        <p:txBody>
          <a:bodyPr/>
          <a:lstStyle/>
          <a:p>
            <a:r>
              <a:rPr lang="en-US" sz="3000" dirty="0" smtClean="0"/>
              <a:t>Fundamental principle of defensive programming</a:t>
            </a:r>
          </a:p>
          <a:p>
            <a:endParaRPr lang="en-US" sz="3000" dirty="0" smtClean="0"/>
          </a:p>
          <a:p>
            <a:endParaRPr lang="en-US" sz="3000" dirty="0" smtClean="0"/>
          </a:p>
          <a:p>
            <a:r>
              <a:rPr lang="en-US" sz="3000" dirty="0" smtClean="0"/>
              <a:t>Defensive programming means:</a:t>
            </a:r>
          </a:p>
          <a:p>
            <a:pPr lvl="1"/>
            <a:r>
              <a:rPr lang="en-US" sz="2800" dirty="0" smtClean="0"/>
              <a:t>To expect incorrect input and to handle it correctly</a:t>
            </a:r>
          </a:p>
          <a:p>
            <a:pPr lvl="1"/>
            <a:r>
              <a:rPr lang="en-US" sz="2800" dirty="0" smtClean="0"/>
              <a:t>To think not only about the usual execution flow, but to consider also unusual situations</a:t>
            </a:r>
          </a:p>
          <a:p>
            <a:pPr lvl="1"/>
            <a:r>
              <a:rPr lang="en-US" sz="2800" dirty="0" smtClean="0"/>
              <a:t>To ensure that incorrect input results to exception, not to incorrect output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85800" y="1828800"/>
            <a:ext cx="7772400" cy="1105088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144000" tIns="108000" rIns="144000" bIns="72000">
            <a:spAutoFit/>
          </a:bodyPr>
          <a:lstStyle/>
          <a:p>
            <a:pPr eaLnBrk="0" hangingPunct="0">
              <a:lnSpc>
                <a:spcPts val="36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3200" b="1" noProof="1" smtClean="0">
                <a:solidFill>
                  <a:srgbClr val="FFF0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onsolas" pitchFamily="49" charset="0"/>
              </a:rPr>
              <a:t>Any public method should check its input data, preconditions and postconditions</a:t>
            </a:r>
          </a:p>
        </p:txBody>
      </p:sp>
    </p:spTree>
    <p:extLst>
      <p:ext uri="{BB962C8B-B14F-4D97-AF65-F5344CB8AC3E}">
        <p14:creationId xmlns:p14="http://schemas.microsoft.com/office/powerpoint/2010/main" val="4156676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228600"/>
            <a:ext cx="7086600" cy="914400"/>
          </a:xfrm>
        </p:spPr>
        <p:txBody>
          <a:bodyPr/>
          <a:lstStyle/>
          <a:p>
            <a:r>
              <a:rPr lang="en-US" dirty="0" smtClean="0"/>
              <a:t>Defensive Programming – Example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95300" y="1447800"/>
            <a:ext cx="8128000" cy="4950714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public String Substring(String str, int startIndex, int count)</a:t>
            </a:r>
          </a:p>
          <a:p>
            <a:pPr>
              <a:lnSpc>
                <a:spcPct val="1100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{</a:t>
            </a:r>
          </a:p>
          <a:p>
            <a:pPr>
              <a:lnSpc>
                <a:spcPct val="1100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if (str == null) {</a:t>
            </a:r>
          </a:p>
          <a:p>
            <a:pPr>
              <a:lnSpc>
                <a:spcPct val="1100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throw new NullPointerException(“str is null.");</a:t>
            </a:r>
          </a:p>
          <a:p>
            <a:pPr>
              <a:lnSpc>
                <a:spcPct val="1100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  <a:p>
            <a:pPr>
              <a:lnSpc>
                <a:spcPct val="1100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if (startIndex &gt;= str.length()) {</a:t>
            </a:r>
          </a:p>
          <a:p>
            <a:pPr>
              <a:lnSpc>
                <a:spcPct val="1100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throw new IllegalArgumentException(</a:t>
            </a:r>
          </a:p>
          <a:p>
            <a:pPr>
              <a:lnSpc>
                <a:spcPct val="1100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"Invalid startIndex:" + startIndex);</a:t>
            </a:r>
          </a:p>
          <a:p>
            <a:pPr>
              <a:lnSpc>
                <a:spcPct val="1100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  <a:p>
            <a:pPr>
              <a:lnSpc>
                <a:spcPct val="1100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if (startIndex + count &gt; str.length()) {</a:t>
            </a:r>
          </a:p>
          <a:p>
            <a:pPr>
              <a:lnSpc>
                <a:spcPct val="1100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throw new IllegalArgumentException(</a:t>
            </a:r>
          </a:p>
          <a:p>
            <a:pPr>
              <a:lnSpc>
                <a:spcPct val="110000"/>
              </a:lnSpc>
            </a:pPr>
            <a:r>
              <a:rPr lang="en-US" sz="1800" b="1" noProof="1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</a:t>
            </a: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"Invalid length:" + count);</a:t>
            </a:r>
          </a:p>
          <a:p>
            <a:pPr>
              <a:lnSpc>
                <a:spcPct val="1100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  <a:p>
            <a:pPr>
              <a:lnSpc>
                <a:spcPct val="1100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…</a:t>
            </a:r>
          </a:p>
          <a:p>
            <a:pPr>
              <a:lnSpc>
                <a:spcPct val="1100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Debug.assert(result.length() == count);</a:t>
            </a:r>
          </a:p>
          <a:p>
            <a:pPr>
              <a:lnSpc>
                <a:spcPct val="1100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sp>
        <p:nvSpPr>
          <p:cNvPr id="6" name="AutoShape 7"/>
          <p:cNvSpPr>
            <a:spLocks noChangeArrowheads="1"/>
          </p:cNvSpPr>
          <p:nvPr/>
        </p:nvSpPr>
        <p:spPr bwMode="auto">
          <a:xfrm>
            <a:off x="5918200" y="2819400"/>
            <a:ext cx="2667000" cy="896699"/>
          </a:xfrm>
          <a:prstGeom prst="wedgeRoundRectCallout">
            <a:avLst>
              <a:gd name="adj1" fmla="val -76737"/>
              <a:gd name="adj2" fmla="val -36432"/>
              <a:gd name="adj3" fmla="val 16667"/>
            </a:avLst>
          </a:prstGeom>
          <a:solidFill>
            <a:srgbClr val="9F8471"/>
          </a:solidFill>
          <a:ln w="635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lnSpc>
                <a:spcPts val="28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200" b="1" noProof="1" smtClean="0">
                <a:solidFill>
                  <a:srgbClr val="F7FFE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onsolas" pitchFamily="49" charset="0"/>
              </a:rPr>
              <a:t>Check the input and preconditions.</a:t>
            </a:r>
          </a:p>
        </p:txBody>
      </p:sp>
      <p:sp>
        <p:nvSpPr>
          <p:cNvPr id="7" name="AutoShape 7"/>
          <p:cNvSpPr>
            <a:spLocks noChangeArrowheads="1"/>
          </p:cNvSpPr>
          <p:nvPr/>
        </p:nvSpPr>
        <p:spPr bwMode="auto">
          <a:xfrm>
            <a:off x="1739900" y="5164772"/>
            <a:ext cx="4419600" cy="499428"/>
          </a:xfrm>
          <a:prstGeom prst="wedgeRoundRectCallout">
            <a:avLst>
              <a:gd name="adj1" fmla="val -64740"/>
              <a:gd name="adj2" fmla="val 40410"/>
              <a:gd name="adj3" fmla="val 16667"/>
            </a:avLst>
          </a:prstGeom>
          <a:solidFill>
            <a:srgbClr val="9F8471"/>
          </a:solidFill>
          <a:ln w="635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lnSpc>
                <a:spcPts val="28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200" b="1" noProof="1" smtClean="0">
                <a:solidFill>
                  <a:srgbClr val="F7FFE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onsolas" pitchFamily="49" charset="0"/>
              </a:rPr>
              <a:t>Perform the method main logic.</a:t>
            </a:r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auto">
          <a:xfrm>
            <a:off x="6515100" y="5392935"/>
            <a:ext cx="2209800" cy="896699"/>
          </a:xfrm>
          <a:prstGeom prst="wedgeRoundRectCallout">
            <a:avLst>
              <a:gd name="adj1" fmla="val -88231"/>
              <a:gd name="adj2" fmla="val 4641"/>
              <a:gd name="adj3" fmla="val 16667"/>
            </a:avLst>
          </a:prstGeom>
          <a:solidFill>
            <a:srgbClr val="9F8471"/>
          </a:solidFill>
          <a:ln w="635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lnSpc>
                <a:spcPts val="28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200" b="1" noProof="1" smtClean="0">
                <a:solidFill>
                  <a:srgbClr val="F7FFE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onsolas" pitchFamily="49" charset="0"/>
              </a:rPr>
              <a:t>Check the postconditions.</a:t>
            </a:r>
          </a:p>
        </p:txBody>
      </p:sp>
    </p:spTree>
    <p:extLst>
      <p:ext uri="{BB962C8B-B14F-4D97-AF65-F5344CB8AC3E}">
        <p14:creationId xmlns:p14="http://schemas.microsoft.com/office/powerpoint/2010/main" val="522886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Exceptions – Best Practices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3400"/>
              </a:lnSpc>
            </a:pPr>
            <a:r>
              <a:rPr lang="en-US" dirty="0" smtClean="0"/>
              <a:t>Choose a good name for your exception class</a:t>
            </a:r>
          </a:p>
          <a:p>
            <a:pPr lvl="1">
              <a:lnSpc>
                <a:spcPts val="3400"/>
              </a:lnSpc>
            </a:pPr>
            <a:r>
              <a:rPr lang="en-US" dirty="0" smtClean="0"/>
              <a:t>Incorrect example:</a:t>
            </a:r>
          </a:p>
          <a:p>
            <a:pPr lvl="1">
              <a:lnSpc>
                <a:spcPts val="3400"/>
              </a:lnSpc>
            </a:pPr>
            <a:endParaRPr lang="en-US" dirty="0" smtClean="0"/>
          </a:p>
          <a:p>
            <a:pPr lvl="1">
              <a:lnSpc>
                <a:spcPts val="3400"/>
              </a:lnSpc>
            </a:pPr>
            <a:r>
              <a:rPr lang="en-US" dirty="0" smtClean="0"/>
              <a:t>Example:</a:t>
            </a:r>
          </a:p>
          <a:p>
            <a:pPr lvl="1">
              <a:lnSpc>
                <a:spcPts val="3400"/>
              </a:lnSpc>
            </a:pPr>
            <a:endParaRPr lang="en-US" dirty="0" smtClean="0"/>
          </a:p>
          <a:p>
            <a:pPr>
              <a:lnSpc>
                <a:spcPts val="3400"/>
              </a:lnSpc>
            </a:pPr>
            <a:r>
              <a:rPr lang="en-US" dirty="0" smtClean="0"/>
              <a:t>Use descriptive error messages</a:t>
            </a:r>
          </a:p>
          <a:p>
            <a:pPr lvl="1">
              <a:lnSpc>
                <a:spcPts val="3400"/>
              </a:lnSpc>
            </a:pPr>
            <a:r>
              <a:rPr lang="en-US" dirty="0" smtClean="0"/>
              <a:t>Incorrect example:</a:t>
            </a:r>
          </a:p>
          <a:p>
            <a:pPr lvl="1">
              <a:lnSpc>
                <a:spcPts val="3400"/>
              </a:lnSpc>
            </a:pPr>
            <a:r>
              <a:rPr lang="en-US" dirty="0" smtClean="0"/>
              <a:t>Example: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81000" y="2241242"/>
            <a:ext cx="8305800" cy="425758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600"/>
              </a:lnSpc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throw new Exception("File error!");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81000" y="3422342"/>
            <a:ext cx="8305800" cy="425758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6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throw new FileNotFoundException("Cannot find file " + fileName);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267200" y="4648200"/>
            <a:ext cx="4419600" cy="425758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600"/>
              </a:lnSpc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throw new Exception("Error!");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381000" y="5794018"/>
            <a:ext cx="8305800" cy="759182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6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throw new IllegalArgumentException("The speed should be " +</a:t>
            </a:r>
          </a:p>
          <a:p>
            <a:pPr>
              <a:lnSpc>
                <a:spcPts val="26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"between " + MIN_SPEED + " and " + MAX_SPEED + ".");</a:t>
            </a:r>
          </a:p>
        </p:txBody>
      </p:sp>
      <p:pic>
        <p:nvPicPr>
          <p:cNvPr id="10242" name="Picture 2" descr="http://www.pointbreakea.com/img/Stop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1718932"/>
            <a:ext cx="1371600" cy="1371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9177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676400"/>
            <a:ext cx="8229600" cy="685800"/>
          </a:xfrm>
        </p:spPr>
        <p:txBody>
          <a:bodyPr/>
          <a:lstStyle/>
          <a:p>
            <a:r>
              <a:rPr lang="en-US" dirty="0" smtClean="0"/>
              <a:t>Coffee Break</a:t>
            </a:r>
            <a:endParaRPr lang="en-US" dirty="0"/>
          </a:p>
        </p:txBody>
      </p:sp>
      <p:pic>
        <p:nvPicPr>
          <p:cNvPr id="1026" name="Picture 2" descr="http://nerdapproved.com/wp-content/uploads/2008/07/drunken_horse_wine_hold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50620">
            <a:off x="5130259" y="2998360"/>
            <a:ext cx="3222210" cy="3034509"/>
          </a:xfrm>
          <a:prstGeom prst="roundRect">
            <a:avLst>
              <a:gd name="adj" fmla="val 3439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/>
        </p:spPr>
      </p:pic>
      <p:pic>
        <p:nvPicPr>
          <p:cNvPr id="1028" name="Picture 4" descr="http://2.bp.blogspot.com/_lWqiguzGnWw/Sw5DAC_5QOI/AAAAAAAAG-M/5jdEJ3R4Odo/s1600/sleep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68484">
            <a:off x="644737" y="2967673"/>
            <a:ext cx="4547619" cy="3031746"/>
          </a:xfrm>
          <a:prstGeom prst="roundRect">
            <a:avLst>
              <a:gd name="adj" fmla="val 8667"/>
            </a:avLst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2088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4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9164" y="1447800"/>
            <a:ext cx="7234236" cy="10033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dirty="0"/>
              <a:t>Cohesion and Coupling</a:t>
            </a:r>
            <a:endParaRPr lang="en-US" noProof="1"/>
          </a:p>
        </p:txBody>
      </p:sp>
      <p:pic>
        <p:nvPicPr>
          <p:cNvPr id="31748" name="Picture 4" descr="http://www.atlanticbearings.co.uk/images/L_SERIES_COUPLIN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8216" y="2838450"/>
            <a:ext cx="4514850" cy="3028950"/>
          </a:xfrm>
          <a:prstGeom prst="roundRect">
            <a:avLst>
              <a:gd name="adj" fmla="val 4030"/>
            </a:avLst>
          </a:prstGeom>
          <a:noFill/>
        </p:spPr>
      </p:pic>
    </p:spTree>
    <p:extLst>
      <p:ext uri="{BB962C8B-B14F-4D97-AF65-F5344CB8AC3E}">
        <p14:creationId xmlns:p14="http://schemas.microsoft.com/office/powerpoint/2010/main" val="41336022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Strong Cohesion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Methods should have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strong cohesion</a:t>
            </a:r>
          </a:p>
          <a:p>
            <a:pPr lvl="1"/>
            <a:r>
              <a:rPr lang="en-US" dirty="0" smtClean="0"/>
              <a:t>Should address single task and address it well</a:t>
            </a:r>
          </a:p>
          <a:p>
            <a:pPr lvl="1"/>
            <a:r>
              <a:rPr lang="en-US" dirty="0" smtClean="0"/>
              <a:t>Should have clear intent</a:t>
            </a:r>
          </a:p>
          <a:p>
            <a:r>
              <a:rPr lang="en-US" dirty="0" smtClean="0"/>
              <a:t>Methods that  address several tasks in the same time are hard to be named</a:t>
            </a:r>
          </a:p>
          <a:p>
            <a:r>
              <a:rPr lang="en-US" dirty="0" smtClean="0"/>
              <a:t>Strong cohesion is used in engineering</a:t>
            </a:r>
          </a:p>
          <a:p>
            <a:pPr lvl="1"/>
            <a:r>
              <a:rPr lang="en-US" dirty="0" smtClean="0"/>
              <a:t>In computer hardware any PC component handles a single task</a:t>
            </a:r>
          </a:p>
          <a:p>
            <a:pPr lvl="1"/>
            <a:r>
              <a:rPr lang="en-US" dirty="0" smtClean="0"/>
              <a:t>E.g. hard disk performs a single task – storage</a:t>
            </a:r>
            <a:endParaRPr lang="en-US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Strong </a:t>
            </a:r>
            <a:r>
              <a:rPr lang="en-US" dirty="0"/>
              <a:t>and </a:t>
            </a:r>
            <a:r>
              <a:rPr lang="en-US" dirty="0" smtClean="0"/>
              <a:t>Weak Cohesion</a:t>
            </a:r>
            <a:endParaRPr lang="bg-BG" dirty="0"/>
          </a:p>
        </p:txBody>
      </p:sp>
      <p:sp>
        <p:nvSpPr>
          <p:cNvPr id="13035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lvl="1">
              <a:spcBef>
                <a:spcPct val="35000"/>
              </a:spcBef>
            </a:pPr>
            <a:r>
              <a:rPr lang="en-US" dirty="0" smtClean="0"/>
              <a:t>Strong cohesion: </a:t>
            </a:r>
            <a:r>
              <a:rPr lang="en-US" dirty="0"/>
              <a:t>hard disk, </a:t>
            </a:r>
            <a:r>
              <a:rPr lang="en-US" dirty="0" smtClean="0"/>
              <a:t>CD-ROM, </a:t>
            </a:r>
            <a:r>
              <a:rPr lang="en-US" dirty="0"/>
              <a:t>floppy</a:t>
            </a:r>
          </a:p>
          <a:p>
            <a:pPr lvl="1">
              <a:spcBef>
                <a:spcPct val="35000"/>
              </a:spcBef>
            </a:pPr>
            <a:endParaRPr lang="en-US" dirty="0"/>
          </a:p>
          <a:p>
            <a:pPr lvl="1">
              <a:spcBef>
                <a:spcPct val="35000"/>
              </a:spcBef>
            </a:pPr>
            <a:endParaRPr lang="en-US" dirty="0"/>
          </a:p>
          <a:p>
            <a:pPr lvl="1">
              <a:spcBef>
                <a:spcPct val="35000"/>
              </a:spcBef>
            </a:pPr>
            <a:endParaRPr lang="en-US" dirty="0"/>
          </a:p>
          <a:p>
            <a:pPr lvl="1">
              <a:spcBef>
                <a:spcPct val="35000"/>
              </a:spcBef>
            </a:pPr>
            <a:r>
              <a:rPr lang="en-US" dirty="0" smtClean="0"/>
              <a:t>Weak cohesion: </a:t>
            </a:r>
            <a:r>
              <a:rPr lang="en-US" dirty="0"/>
              <a:t>spaghetti code</a:t>
            </a:r>
            <a:endParaRPr lang="bg-BG" dirty="0"/>
          </a:p>
        </p:txBody>
      </p:sp>
      <p:pic>
        <p:nvPicPr>
          <p:cNvPr id="1303556" name="Picture 4" descr="maxhell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4724400"/>
            <a:ext cx="2170112" cy="1784350"/>
          </a:xfrm>
          <a:prstGeom prst="rect">
            <a:avLst/>
          </a:prstGeom>
          <a:noFill/>
        </p:spPr>
      </p:pic>
      <p:pic>
        <p:nvPicPr>
          <p:cNvPr id="1303557" name="Picture 5" descr="spaghetti-code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800600"/>
            <a:ext cx="1314450" cy="1651000"/>
          </a:xfrm>
          <a:prstGeom prst="rect">
            <a:avLst/>
          </a:prstGeom>
          <a:noFill/>
        </p:spPr>
      </p:pic>
      <p:pic>
        <p:nvPicPr>
          <p:cNvPr id="1303558" name="Picture 6" descr="180px-Spaghetti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9788" y="4727574"/>
            <a:ext cx="1744751" cy="1783957"/>
          </a:xfrm>
          <a:prstGeom prst="roundRect">
            <a:avLst>
              <a:gd name="adj" fmla="val 11053"/>
            </a:avLst>
          </a:prstGeom>
          <a:noFill/>
        </p:spPr>
      </p:pic>
      <p:pic>
        <p:nvPicPr>
          <p:cNvPr id="1303559" name="Picture 7" descr="hd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828800"/>
            <a:ext cx="2444794" cy="1950174"/>
          </a:xfrm>
          <a:prstGeom prst="roundRect">
            <a:avLst>
              <a:gd name="adj" fmla="val 9545"/>
            </a:avLst>
          </a:prstGeom>
          <a:noFill/>
        </p:spPr>
      </p:pic>
      <p:pic>
        <p:nvPicPr>
          <p:cNvPr id="1303560" name="Picture 8" descr="cddrive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828800"/>
            <a:ext cx="2540001" cy="1905000"/>
          </a:xfrm>
          <a:prstGeom prst="roundRect">
            <a:avLst>
              <a:gd name="adj" fmla="val 9376"/>
            </a:avLst>
          </a:prstGeom>
          <a:noFill/>
        </p:spPr>
      </p:pic>
      <p:pic>
        <p:nvPicPr>
          <p:cNvPr id="1303561" name="Picture 9" descr="network-woodenmodel2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4484974"/>
            <a:ext cx="2173702" cy="1966626"/>
          </a:xfrm>
          <a:prstGeom prst="roundRect">
            <a:avLst>
              <a:gd name="adj" fmla="val 9376"/>
            </a:avLst>
          </a:prstGeom>
          <a:noFill/>
        </p:spPr>
      </p:pic>
      <p:pic>
        <p:nvPicPr>
          <p:cNvPr id="1303562" name="Picture 10" descr="qfdtu1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828800"/>
            <a:ext cx="2286000" cy="1905000"/>
          </a:xfrm>
          <a:prstGeom prst="roundRect">
            <a:avLst>
              <a:gd name="adj" fmla="val 8768"/>
            </a:avLst>
          </a:prstGeom>
          <a:noFill/>
        </p:spPr>
      </p:pic>
      <p:sp>
        <p:nvSpPr>
          <p:cNvPr id="11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610600" y="6553200"/>
            <a:ext cx="457200" cy="228600"/>
          </a:xfrm>
        </p:spPr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25212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Strong Cohesion</a:t>
            </a:r>
          </a:p>
        </p:txBody>
      </p:sp>
      <p:sp>
        <p:nvSpPr>
          <p:cNvPr id="1304579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990600"/>
            <a:ext cx="8569325" cy="25908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Strong </a:t>
            </a:r>
            <a:r>
              <a:rPr lang="en-US"/>
              <a:t>cohesion </a:t>
            </a:r>
            <a:r>
              <a:rPr lang="en-US" smtClean="0"/>
              <a:t>example:</a:t>
            </a:r>
            <a:endParaRPr lang="en-US" dirty="0"/>
          </a:p>
          <a:p>
            <a:pPr lvl="1">
              <a:lnSpc>
                <a:spcPct val="100000"/>
              </a:lnSpc>
            </a:pPr>
            <a:r>
              <a:rPr lang="en-US" dirty="0"/>
              <a:t>Class </a:t>
            </a:r>
            <a:r>
              <a:rPr lang="en-US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Math</a:t>
            </a:r>
            <a:r>
              <a:rPr lang="en-US" dirty="0"/>
              <a:t> that has </a:t>
            </a:r>
            <a:r>
              <a:rPr lang="en-US" dirty="0" smtClean="0"/>
              <a:t>methods and constants:</a:t>
            </a:r>
            <a:endParaRPr lang="en-US" dirty="0"/>
          </a:p>
          <a:p>
            <a:pPr lvl="2">
              <a:lnSpc>
                <a:spcPct val="100000"/>
              </a:lnSpc>
            </a:pP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sin()</a:t>
            </a:r>
            <a:r>
              <a:rPr lang="en-US" dirty="0" smtClean="0"/>
              <a:t>,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cos()</a:t>
            </a:r>
            <a:r>
              <a:rPr lang="en-US" dirty="0" smtClean="0"/>
              <a:t>,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sqrt()</a:t>
            </a:r>
            <a:r>
              <a:rPr lang="en-US" dirty="0" smtClean="0"/>
              <a:t>,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pow()</a:t>
            </a:r>
            <a:r>
              <a:rPr lang="en-US" dirty="0" smtClean="0"/>
              <a:t>,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exp()</a:t>
            </a:r>
          </a:p>
          <a:p>
            <a:pPr lvl="2">
              <a:lnSpc>
                <a:spcPct val="100000"/>
              </a:lnSpc>
            </a:pP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Math.PI</a:t>
            </a:r>
            <a:r>
              <a:rPr lang="en-US" dirty="0" smtClean="0"/>
              <a:t>,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Math.E</a:t>
            </a:r>
            <a:endParaRPr lang="en-US" noProof="1">
              <a:solidFill>
                <a:schemeClr val="accent5">
                  <a:lumMod val="20000"/>
                  <a:lumOff val="80000"/>
                </a:schemeClr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04580" name="Rectangle 4"/>
          <p:cNvSpPr>
            <a:spLocks noChangeArrowheads="1"/>
          </p:cNvSpPr>
          <p:nvPr/>
        </p:nvSpPr>
        <p:spPr bwMode="auto">
          <a:xfrm>
            <a:off x="685800" y="3581400"/>
            <a:ext cx="7772400" cy="2769989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marL="282575" indent="-282575"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282575" algn="l"/>
              </a:tabLst>
            </a:pPr>
            <a:r>
              <a:rPr lang="en-US" altLang="ko-KR" sz="22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double sideA = 40, sideB = 69;</a:t>
            </a:r>
          </a:p>
          <a:p>
            <a:pPr marL="282575" indent="-282575"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282575" algn="l"/>
              </a:tabLst>
            </a:pPr>
            <a:r>
              <a:rPr lang="en-US" altLang="ko-KR" sz="22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double angleAB = Math.PI / 3;</a:t>
            </a:r>
          </a:p>
          <a:p>
            <a:pPr marL="282575" indent="-282575" eaLnBrk="0" hangingPunct="0">
              <a:spcBef>
                <a:spcPts val="120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282575" algn="l"/>
              </a:tabLst>
            </a:pPr>
            <a:r>
              <a:rPr lang="en-US" altLang="ko-KR" sz="22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double sideC = </a:t>
            </a:r>
          </a:p>
          <a:p>
            <a:pPr marL="282575" indent="-282575"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282575" algn="l"/>
              </a:tabLst>
            </a:pPr>
            <a:r>
              <a:rPr lang="en-US" altLang="ko-KR" sz="22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Math.pow(sideA, 2) + Math.pow(sideB, 2) -          </a:t>
            </a:r>
          </a:p>
          <a:p>
            <a:pPr marL="282575" indent="-282575"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282575" algn="l"/>
              </a:tabLst>
            </a:pPr>
            <a:r>
              <a:rPr lang="en-US" altLang="ko-KR" sz="22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2 * sideA * sideB * Math.cos(angleAB);</a:t>
            </a:r>
          </a:p>
          <a:p>
            <a:pPr eaLnBrk="0" hangingPunct="0">
              <a:spcBef>
                <a:spcPts val="120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altLang="ko-KR" sz="22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double sidesSqrtSum = Math.sqrt(sideA) +</a:t>
            </a:r>
          </a:p>
          <a:p>
            <a:pPr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altLang="ko-KR" sz="22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Math.sqrt(sideB) + Math.sqrt(sideC);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610600" y="6553200"/>
            <a:ext cx="457200" cy="228600"/>
          </a:xfrm>
        </p:spPr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37191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Weak Cohesion</a:t>
            </a:r>
            <a:endParaRPr lang="en-US" dirty="0"/>
          </a:p>
        </p:txBody>
      </p:sp>
      <p:sp>
        <p:nvSpPr>
          <p:cNvPr id="1305603" name="Rectangle 3"/>
          <p:cNvSpPr>
            <a:spLocks noGrp="1" noChangeArrowheads="1"/>
          </p:cNvSpPr>
          <p:nvPr>
            <p:ph idx="1"/>
          </p:nvPr>
        </p:nvSpPr>
        <p:spPr>
          <a:xfrm>
            <a:off x="323850" y="914400"/>
            <a:ext cx="8496300" cy="57150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 smtClean="0"/>
              <a:t>Example of weak cohesion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dirty="0" smtClean="0"/>
              <a:t>Class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Magic</a:t>
            </a:r>
            <a:r>
              <a:rPr lang="en-US" dirty="0" smtClean="0"/>
              <a:t> that has all these methods:</a:t>
            </a:r>
          </a:p>
          <a:p>
            <a:pPr>
              <a:lnSpc>
                <a:spcPct val="100000"/>
              </a:lnSpc>
            </a:pPr>
            <a:endParaRPr lang="en-US" dirty="0"/>
          </a:p>
          <a:p>
            <a:pPr>
              <a:lnSpc>
                <a:spcPct val="100000"/>
              </a:lnSpc>
            </a:pPr>
            <a:endParaRPr lang="en-US" dirty="0"/>
          </a:p>
          <a:p>
            <a:pPr>
              <a:lnSpc>
                <a:spcPct val="100000"/>
              </a:lnSpc>
            </a:pPr>
            <a:endParaRPr lang="en-US" dirty="0"/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en-US" dirty="0"/>
              <a:t>Another example:</a:t>
            </a:r>
          </a:p>
        </p:txBody>
      </p:sp>
      <p:sp>
        <p:nvSpPr>
          <p:cNvPr id="1305604" name="Rectangle 4"/>
          <p:cNvSpPr>
            <a:spLocks noChangeArrowheads="1"/>
          </p:cNvSpPr>
          <p:nvPr/>
        </p:nvSpPr>
        <p:spPr bwMode="auto">
          <a:xfrm>
            <a:off x="611188" y="4985028"/>
            <a:ext cx="7921625" cy="1415772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marL="282575" indent="-282575" eaLnBrk="0" hangingPunct="0">
              <a:spcBef>
                <a:spcPts val="600"/>
              </a:spcBef>
              <a:spcAft>
                <a:spcPts val="600"/>
              </a:spcAft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282575" algn="l"/>
              </a:tabLst>
            </a:pPr>
            <a:r>
              <a:rPr lang="en-US" altLang="ko-KR" sz="22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MagicClass.makePizza("Fat Pepperoni");</a:t>
            </a:r>
          </a:p>
          <a:p>
            <a:pPr marL="282575" indent="-282575" eaLnBrk="0" hangingPunct="0">
              <a:spcBef>
                <a:spcPts val="600"/>
              </a:spcBef>
              <a:spcAft>
                <a:spcPts val="600"/>
              </a:spcAft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282575" algn="l"/>
              </a:tabLst>
            </a:pPr>
            <a:r>
              <a:rPr lang="en-US" altLang="ko-KR" sz="22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MagicClass.withdrawMoney("999e6");</a:t>
            </a:r>
          </a:p>
          <a:p>
            <a:pPr marL="282575" indent="-282575" eaLnBrk="0" hangingPunct="0">
              <a:spcBef>
                <a:spcPts val="600"/>
              </a:spcBef>
              <a:spcAft>
                <a:spcPts val="600"/>
              </a:spcAft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282575" algn="l"/>
              </a:tabLst>
            </a:pPr>
            <a:r>
              <a:rPr lang="en-US" altLang="ko-KR" sz="22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MagicClass.openDBConnection();</a:t>
            </a:r>
          </a:p>
        </p:txBody>
      </p:sp>
      <p:sp>
        <p:nvSpPr>
          <p:cNvPr id="1305605" name="Rectangle 5"/>
          <p:cNvSpPr>
            <a:spLocks noChangeArrowheads="1"/>
          </p:cNvSpPr>
          <p:nvPr/>
        </p:nvSpPr>
        <p:spPr bwMode="auto">
          <a:xfrm>
            <a:off x="612775" y="2175808"/>
            <a:ext cx="7920038" cy="1938992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marL="282575" indent="-282575" eaLnBrk="0" hangingPunct="0">
              <a:spcBef>
                <a:spcPts val="600"/>
              </a:spcBef>
              <a:spcAft>
                <a:spcPts val="0"/>
              </a:spcAft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282575" algn="l"/>
              </a:tabLst>
            </a:pPr>
            <a:r>
              <a:rPr lang="en-US" altLang="ko-KR" sz="22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public void printDocument(Document d);</a:t>
            </a:r>
          </a:p>
          <a:p>
            <a:pPr marL="282575" indent="-282575" eaLnBrk="0" hangingPunct="0">
              <a:spcBef>
                <a:spcPts val="600"/>
              </a:spcBef>
              <a:spcAft>
                <a:spcPts val="0"/>
              </a:spcAft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282575" algn="l"/>
              </a:tabLst>
            </a:pPr>
            <a:r>
              <a:rPr lang="en-US" altLang="ko-KR" sz="22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public void sendEmail(String recipient, String subject, String text);</a:t>
            </a:r>
          </a:p>
          <a:p>
            <a:pPr marL="282575" indent="-282575" eaLnBrk="0" hangingPunct="0">
              <a:spcBef>
                <a:spcPts val="600"/>
              </a:spcBef>
              <a:spcAft>
                <a:spcPts val="0"/>
              </a:spcAft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282575" algn="l"/>
              </a:tabLst>
            </a:pPr>
            <a:r>
              <a:rPr lang="en-US" altLang="ko-KR" sz="22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public void calculateDistanceBetweenPoints(int x1, int y1, int x2, int y2)</a:t>
            </a: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610600" y="6553200"/>
            <a:ext cx="457200" cy="228600"/>
          </a:xfrm>
        </p:spPr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75098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Loose Coupling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loose coupling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Minimal dependences of the method on the other parts of the source code</a:t>
            </a:r>
          </a:p>
          <a:p>
            <a:pPr lvl="1"/>
            <a:r>
              <a:rPr lang="en-US" dirty="0" smtClean="0"/>
              <a:t>Minimal dependences on the class members or external classes and their members</a:t>
            </a:r>
          </a:p>
          <a:p>
            <a:pPr lvl="1"/>
            <a:r>
              <a:rPr lang="en-US" dirty="0" smtClean="0"/>
              <a:t>No side effects</a:t>
            </a:r>
          </a:p>
          <a:p>
            <a:pPr lvl="1"/>
            <a:r>
              <a:rPr lang="en-US" dirty="0" smtClean="0"/>
              <a:t>If the coupling is loose, we can easily reuse a method or group of methods in a new project</a:t>
            </a:r>
          </a:p>
          <a:p>
            <a:r>
              <a:rPr lang="en-US" dirty="0" smtClean="0"/>
              <a:t>Tight coupling </a:t>
            </a:r>
            <a:r>
              <a:rPr lang="en-US" dirty="0" smtClean="0">
                <a:sym typeface="Wingdings" pitchFamily="2" charset="2"/>
              </a:rPr>
              <a:t></a:t>
            </a:r>
            <a:r>
              <a:rPr lang="en-US" dirty="0" smtClean="0"/>
              <a:t> spaghetti code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48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Loose and Tight Coupling</a:t>
            </a:r>
            <a:endParaRPr lang="bg-BG"/>
          </a:p>
        </p:txBody>
      </p:sp>
      <p:sp>
        <p:nvSpPr>
          <p:cNvPr id="1307651" name="Rectangle 3"/>
          <p:cNvSpPr>
            <a:spLocks noGrp="1" noChangeArrowheads="1"/>
          </p:cNvSpPr>
          <p:nvPr>
            <p:ph idx="1"/>
          </p:nvPr>
        </p:nvSpPr>
        <p:spPr>
          <a:xfrm>
            <a:off x="323850" y="1268413"/>
            <a:ext cx="4679950" cy="5329237"/>
          </a:xfrm>
        </p:spPr>
        <p:txBody>
          <a:bodyPr/>
          <a:lstStyle/>
          <a:p>
            <a:pPr>
              <a:lnSpc>
                <a:spcPct val="100000"/>
              </a:lnSpc>
              <a:tabLst>
                <a:tab pos="5200650" algn="l"/>
              </a:tabLst>
            </a:pPr>
            <a:r>
              <a:rPr lang="en-US" sz="3000" dirty="0"/>
              <a:t>Loose Coupling:</a:t>
            </a:r>
          </a:p>
          <a:p>
            <a:pPr lvl="1">
              <a:lnSpc>
                <a:spcPct val="100000"/>
              </a:lnSpc>
              <a:tabLst>
                <a:tab pos="5200650" algn="l"/>
              </a:tabLst>
            </a:pPr>
            <a:r>
              <a:rPr lang="en-US" sz="2800" dirty="0"/>
              <a:t>Easily replace old HDD</a:t>
            </a:r>
          </a:p>
          <a:p>
            <a:pPr lvl="1">
              <a:lnSpc>
                <a:spcPct val="100000"/>
              </a:lnSpc>
              <a:tabLst>
                <a:tab pos="5200650" algn="l"/>
              </a:tabLst>
            </a:pPr>
            <a:r>
              <a:rPr lang="en-US" sz="2800" dirty="0"/>
              <a:t>Easily place this HDD to another motherboard</a:t>
            </a:r>
          </a:p>
          <a:p>
            <a:pPr>
              <a:lnSpc>
                <a:spcPct val="100000"/>
              </a:lnSpc>
              <a:spcBef>
                <a:spcPts val="4800"/>
              </a:spcBef>
              <a:tabLst>
                <a:tab pos="5200650" algn="l"/>
              </a:tabLst>
            </a:pPr>
            <a:r>
              <a:rPr lang="en-US" sz="3000" dirty="0" smtClean="0"/>
              <a:t>Tight </a:t>
            </a:r>
            <a:r>
              <a:rPr lang="en-US" sz="3000" dirty="0"/>
              <a:t>Coupling:</a:t>
            </a:r>
          </a:p>
          <a:p>
            <a:pPr lvl="1">
              <a:lnSpc>
                <a:spcPct val="100000"/>
              </a:lnSpc>
              <a:tabLst>
                <a:tab pos="5200650" algn="l"/>
              </a:tabLst>
            </a:pPr>
            <a:r>
              <a:rPr lang="en-US" sz="2800" dirty="0"/>
              <a:t>Where is the video </a:t>
            </a:r>
            <a:r>
              <a:rPr lang="en-US" sz="2800" dirty="0" smtClean="0"/>
              <a:t>card?</a:t>
            </a:r>
            <a:endParaRPr lang="en-US" sz="2800" dirty="0"/>
          </a:p>
          <a:p>
            <a:pPr lvl="1">
              <a:lnSpc>
                <a:spcPct val="100000"/>
              </a:lnSpc>
              <a:tabLst>
                <a:tab pos="5200650" algn="l"/>
              </a:tabLst>
            </a:pPr>
            <a:r>
              <a:rPr lang="en-US" sz="2800" dirty="0"/>
              <a:t>Can you change the video </a:t>
            </a:r>
            <a:r>
              <a:rPr lang="en-US" sz="2800" dirty="0" smtClean="0"/>
              <a:t>card?</a:t>
            </a:r>
            <a:endParaRPr lang="bg-BG" sz="2800" dirty="0"/>
          </a:p>
        </p:txBody>
      </p:sp>
      <p:pic>
        <p:nvPicPr>
          <p:cNvPr id="1307652" name="Picture 4" descr="termek_26666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8609" y="3995772"/>
            <a:ext cx="2745921" cy="2328828"/>
          </a:xfrm>
          <a:prstGeom prst="roundRect">
            <a:avLst>
              <a:gd name="adj" fmla="val 4221"/>
            </a:avLst>
          </a:prstGeom>
          <a:noFill/>
        </p:spPr>
      </p:pic>
      <p:pic>
        <p:nvPicPr>
          <p:cNvPr id="1307653" name="Picture 5" descr="SATA-hdd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8609" y="1208705"/>
            <a:ext cx="2745922" cy="2383190"/>
          </a:xfrm>
          <a:prstGeom prst="roundRect">
            <a:avLst>
              <a:gd name="adj" fmla="val 4221"/>
            </a:avLst>
          </a:prstGeom>
          <a:noFill/>
        </p:spPr>
      </p:pic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610600" y="6553200"/>
            <a:ext cx="457200" cy="228600"/>
          </a:xfrm>
        </p:spPr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95937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Loose Coupling </a:t>
            </a:r>
            <a:r>
              <a:rPr lang="en-US" dirty="0" smtClean="0"/>
              <a:t>– Example</a:t>
            </a:r>
            <a:endParaRPr lang="en-US" dirty="0"/>
          </a:p>
        </p:txBody>
      </p:sp>
      <p:sp>
        <p:nvSpPr>
          <p:cNvPr id="1308675" name="Rectangle 3"/>
          <p:cNvSpPr>
            <a:spLocks noChangeArrowheads="1"/>
          </p:cNvSpPr>
          <p:nvPr/>
        </p:nvSpPr>
        <p:spPr bwMode="auto">
          <a:xfrm>
            <a:off x="685800" y="1143000"/>
            <a:ext cx="7772400" cy="5257800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noAutofit/>
          </a:bodyPr>
          <a:lstStyle/>
          <a:p>
            <a:pPr marL="282575" indent="-282575"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282575" algn="l"/>
              </a:tabLst>
            </a:pPr>
            <a:r>
              <a:rPr lang="en-US" altLang="ko-KR" sz="21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class Report {</a:t>
            </a:r>
          </a:p>
          <a:p>
            <a:pPr marL="282575" indent="-282575"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282575" algn="l"/>
              </a:tabLst>
            </a:pPr>
            <a:r>
              <a:rPr lang="en-US" altLang="ko-KR" sz="21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bool loadFromFile(String fileName) {…}</a:t>
            </a:r>
          </a:p>
          <a:p>
            <a:pPr marL="282575" indent="-282575"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282575" algn="l"/>
              </a:tabLst>
            </a:pPr>
            <a:r>
              <a:rPr lang="en-US" altLang="ko-KR" sz="21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bool saveToFile(String fileName) {…}</a:t>
            </a:r>
          </a:p>
          <a:p>
            <a:pPr marL="282575" indent="-282575"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282575" algn="l"/>
              </a:tabLst>
            </a:pPr>
            <a:r>
              <a:rPr lang="en-US" altLang="ko-KR" sz="21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  <a:p>
            <a:pPr marL="282575" indent="-282575" eaLnBrk="0" hangingPunct="0">
              <a:spcBef>
                <a:spcPts val="120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282575" algn="l"/>
              </a:tabLst>
            </a:pPr>
            <a:r>
              <a:rPr lang="en-US" altLang="ko-KR" sz="21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class Printer {</a:t>
            </a:r>
          </a:p>
          <a:p>
            <a:pPr marL="282575" indent="-282575"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282575" algn="l"/>
              </a:tabLst>
            </a:pPr>
            <a:r>
              <a:rPr lang="en-US" altLang="ko-KR" sz="21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static int print(Report report) {…}</a:t>
            </a:r>
          </a:p>
          <a:p>
            <a:pPr marL="282575" indent="-282575"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282575" algn="l"/>
              </a:tabLst>
            </a:pPr>
            <a:r>
              <a:rPr lang="en-US" altLang="ko-KR" sz="21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  <a:p>
            <a:pPr marL="282575" indent="-282575" eaLnBrk="0" hangingPunct="0">
              <a:spcBef>
                <a:spcPts val="120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282575" algn="l"/>
              </a:tabLst>
            </a:pPr>
            <a:r>
              <a:rPr lang="en-US" altLang="ko-KR" sz="21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class LooseCouplingExample</a:t>
            </a:r>
          </a:p>
          <a:p>
            <a:pPr marL="282575" indent="-282575"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282575" algn="l"/>
              </a:tabLst>
            </a:pPr>
            <a:r>
              <a:rPr lang="en-US" altLang="ko-KR" sz="21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{    </a:t>
            </a:r>
          </a:p>
          <a:p>
            <a:pPr marL="282575" indent="-282575"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282575" algn="l"/>
              </a:tabLst>
            </a:pPr>
            <a:r>
              <a:rPr lang="en-US" altLang="ko-KR" sz="21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static void main(String[] args) {</a:t>
            </a:r>
          </a:p>
          <a:p>
            <a:pPr marL="282575" indent="-282575"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282575" algn="l"/>
              </a:tabLst>
            </a:pPr>
            <a:r>
              <a:rPr lang="en-US" altLang="ko-KR" sz="21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Report myReport = new Report();          </a:t>
            </a:r>
          </a:p>
          <a:p>
            <a:pPr marL="282575" indent="-282575"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282575" algn="l"/>
              </a:tabLst>
            </a:pPr>
            <a:r>
              <a:rPr lang="en-US" altLang="ko-KR" sz="21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myReport.loadFromFile("C:\\DailyReport.rep");</a:t>
            </a:r>
          </a:p>
          <a:p>
            <a:pPr marL="282575" indent="-282575"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282575" algn="l"/>
              </a:tabLst>
            </a:pPr>
            <a:r>
              <a:rPr lang="en-US" altLang="ko-KR" sz="21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Printer.print(myReport);</a:t>
            </a:r>
          </a:p>
          <a:p>
            <a:pPr marL="282575" indent="-282575"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282575" algn="l"/>
              </a:tabLst>
            </a:pPr>
            <a:r>
              <a:rPr lang="en-US" altLang="ko-KR" sz="21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  <a:p>
            <a:pPr marL="282575" indent="-282575"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282575" algn="l"/>
              </a:tabLst>
            </a:pPr>
            <a:r>
              <a:rPr lang="en-US" altLang="ko-KR" sz="21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610600" y="6553200"/>
            <a:ext cx="457200" cy="228600"/>
          </a:xfrm>
        </p:spPr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37610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Tight Coupling –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65200"/>
            <a:ext cx="8686800" cy="5638800"/>
          </a:xfrm>
        </p:spPr>
        <p:txBody>
          <a:bodyPr/>
          <a:lstStyle/>
          <a:p>
            <a:pPr>
              <a:lnSpc>
                <a:spcPts val="3400"/>
              </a:lnSpc>
              <a:spcBef>
                <a:spcPts val="300"/>
              </a:spcBef>
            </a:pPr>
            <a:r>
              <a:rPr lang="en-US" sz="3000" dirty="0" smtClean="0"/>
              <a:t>Passing parameters through class fields</a:t>
            </a:r>
          </a:p>
          <a:p>
            <a:pPr lvl="1">
              <a:lnSpc>
                <a:spcPts val="3400"/>
              </a:lnSpc>
              <a:spcBef>
                <a:spcPts val="300"/>
              </a:spcBef>
            </a:pPr>
            <a:r>
              <a:rPr lang="en-US" sz="2800" dirty="0" smtClean="0"/>
              <a:t>Typical example of tight coupling</a:t>
            </a:r>
          </a:p>
          <a:p>
            <a:pPr lvl="1">
              <a:lnSpc>
                <a:spcPts val="3400"/>
              </a:lnSpc>
              <a:spcBef>
                <a:spcPts val="300"/>
              </a:spcBef>
            </a:pPr>
            <a:r>
              <a:rPr lang="en-US" sz="2800" dirty="0" smtClean="0"/>
              <a:t>Don't do this unless you have a good reason!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51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09600" y="2705993"/>
            <a:ext cx="7924800" cy="3847207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class Sumator</a:t>
            </a:r>
          </a:p>
          <a:p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{</a:t>
            </a:r>
          </a:p>
          <a:p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int a, b;</a:t>
            </a:r>
          </a:p>
          <a:p>
            <a:pPr>
              <a:spcBef>
                <a:spcPts val="600"/>
              </a:spcBef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private int sum() {</a:t>
            </a:r>
          </a:p>
          <a:p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return a + b;</a:t>
            </a:r>
          </a:p>
          <a:p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  <a:p>
            <a:pPr>
              <a:spcBef>
                <a:spcPts val="600"/>
              </a:spcBef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static void main(String[] args) {</a:t>
            </a:r>
          </a:p>
          <a:p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Sumator sumator = new Sumator();</a:t>
            </a:r>
          </a:p>
          <a:p>
            <a:r>
              <a:rPr lang="en-US" sz="1800" b="1" noProof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</a:t>
            </a: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sumator.a = 3;</a:t>
            </a:r>
          </a:p>
          <a:p>
            <a:r>
              <a:rPr lang="en-US" sz="1800" b="1" noProof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</a:t>
            </a: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sumator.b = 5;</a:t>
            </a:r>
          </a:p>
          <a:p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System.out.println(sumator.sum());</a:t>
            </a:r>
          </a:p>
          <a:p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  <a:p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sp>
        <p:nvSpPr>
          <p:cNvPr id="6" name="AutoShape 7"/>
          <p:cNvSpPr>
            <a:spLocks noChangeArrowheads="1"/>
          </p:cNvSpPr>
          <p:nvPr/>
        </p:nvSpPr>
        <p:spPr bwMode="auto">
          <a:xfrm>
            <a:off x="3505200" y="3352800"/>
            <a:ext cx="3581400" cy="953453"/>
          </a:xfrm>
          <a:prstGeom prst="wedgeRoundRectCallout">
            <a:avLst>
              <a:gd name="adj1" fmla="val -66741"/>
              <a:gd name="adj2" fmla="val 26195"/>
              <a:gd name="adj3" fmla="val 16667"/>
            </a:avLst>
          </a:prstGeom>
          <a:solidFill>
            <a:srgbClr val="9F8471"/>
          </a:solidFill>
          <a:ln w="635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lnSpc>
                <a:spcPts val="3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400" b="1" noProof="1" smtClean="0">
                <a:solidFill>
                  <a:srgbClr val="F7FFE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onsolas" pitchFamily="49" charset="0"/>
              </a:rPr>
              <a:t>Why don't pass the numbers as parameters?</a:t>
            </a:r>
          </a:p>
        </p:txBody>
      </p:sp>
      <p:pic>
        <p:nvPicPr>
          <p:cNvPr id="39938" name="Picture 2" descr="http://soundproofing.org/images/ggSoundproofing/greenGlueInstallation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2641600"/>
            <a:ext cx="1390650" cy="18311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Spaghetti Code</a:t>
            </a:r>
            <a:endParaRPr lang="bg-BG"/>
          </a:p>
        </p:txBody>
      </p:sp>
      <p:sp>
        <p:nvSpPr>
          <p:cNvPr id="1310723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914400"/>
            <a:ext cx="8610600" cy="1066800"/>
          </a:xfrm>
        </p:spPr>
        <p:txBody>
          <a:bodyPr/>
          <a:lstStyle/>
          <a:p>
            <a:r>
              <a:rPr lang="en-US" sz="3000" dirty="0"/>
              <a:t>Combination of </a:t>
            </a:r>
            <a:r>
              <a:rPr lang="en-US" sz="3000" dirty="0" smtClean="0"/>
              <a:t>weak cohesion </a:t>
            </a:r>
            <a:r>
              <a:rPr lang="en-US" sz="3000" dirty="0"/>
              <a:t>and tight </a:t>
            </a:r>
            <a:r>
              <a:rPr lang="en-US" sz="3000" dirty="0" smtClean="0"/>
              <a:t>coupling (spaghetti code):</a:t>
            </a:r>
            <a:endParaRPr lang="bg-BG" sz="3000" dirty="0"/>
          </a:p>
        </p:txBody>
      </p:sp>
      <p:sp>
        <p:nvSpPr>
          <p:cNvPr id="1310724" name="Rectangle 4"/>
          <p:cNvSpPr>
            <a:spLocks noChangeArrowheads="1"/>
          </p:cNvSpPr>
          <p:nvPr/>
        </p:nvSpPr>
        <p:spPr bwMode="auto">
          <a:xfrm>
            <a:off x="609600" y="2146300"/>
            <a:ext cx="7924800" cy="4178300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noAutofit/>
          </a:bodyPr>
          <a:lstStyle/>
          <a:p>
            <a:pPr marL="282575" indent="-282575"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282575" algn="l"/>
              </a:tabLst>
            </a:pPr>
            <a:r>
              <a:rPr lang="en-US" altLang="ko-KR" sz="21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class Report {</a:t>
            </a:r>
          </a:p>
          <a:p>
            <a:pPr marL="282575" indent="-282575"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282575" algn="l"/>
              </a:tabLst>
            </a:pPr>
            <a:r>
              <a:rPr lang="en-US" altLang="ko-KR" sz="21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void print() {…}</a:t>
            </a:r>
          </a:p>
          <a:p>
            <a:pPr marL="282575" indent="-282575"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282575" algn="l"/>
              </a:tabLst>
            </a:pPr>
            <a:r>
              <a:rPr lang="en-US" altLang="ko-KR" sz="21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void initPrinter() {…}</a:t>
            </a:r>
          </a:p>
          <a:p>
            <a:pPr marL="282575" indent="-282575"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282575" algn="l"/>
              </a:tabLst>
            </a:pPr>
            <a:r>
              <a:rPr lang="en-US" altLang="ko-KR" sz="21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void loadPrinterDriver(string fileName) {…}</a:t>
            </a:r>
          </a:p>
          <a:p>
            <a:pPr marL="282575" indent="-282575"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282575" algn="l"/>
              </a:tabLst>
            </a:pPr>
            <a:r>
              <a:rPr lang="en-US" altLang="ko-KR" sz="21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bool saveReport(string fileName) {…}</a:t>
            </a:r>
          </a:p>
          <a:p>
            <a:pPr marL="282575" indent="-282575"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282575" algn="l"/>
              </a:tabLst>
            </a:pPr>
            <a:r>
              <a:rPr lang="en-US" altLang="ko-KR" sz="21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void setPrinter(string printer) {…}</a:t>
            </a:r>
          </a:p>
          <a:p>
            <a:pPr marL="282575" indent="-282575"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282575" algn="l"/>
              </a:tabLst>
            </a:pPr>
            <a:r>
              <a:rPr lang="en-US" altLang="ko-KR" sz="21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  <a:p>
            <a:pPr marL="282575" indent="-282575" eaLnBrk="0" hangingPunct="0">
              <a:spcBef>
                <a:spcPts val="120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282575" algn="l"/>
              </a:tabLst>
            </a:pPr>
            <a:r>
              <a:rPr lang="en-US" altLang="ko-KR" sz="21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class Printer {</a:t>
            </a:r>
          </a:p>
          <a:p>
            <a:pPr marL="282575" indent="-282575"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282575" algn="l"/>
              </a:tabLst>
            </a:pPr>
            <a:r>
              <a:rPr lang="en-US" altLang="ko-KR" sz="21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void setFileName() {…}</a:t>
            </a:r>
          </a:p>
          <a:p>
            <a:pPr marL="282575" indent="-282575"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282575" algn="l"/>
              </a:tabLst>
            </a:pPr>
            <a:r>
              <a:rPr lang="en-US" altLang="ko-KR" sz="21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static boolean loadReport() {…}</a:t>
            </a:r>
          </a:p>
          <a:p>
            <a:pPr marL="282575" indent="-282575"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282575" algn="l"/>
              </a:tabLst>
            </a:pPr>
            <a:r>
              <a:rPr lang="en-US" altLang="ko-KR" sz="21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static boolean checkReport() {…}</a:t>
            </a:r>
          </a:p>
          <a:p>
            <a:pPr marL="282575" indent="-282575"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282575" algn="l"/>
              </a:tabLst>
            </a:pPr>
            <a:r>
              <a:rPr lang="en-US" altLang="ko-KR" sz="21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610600" y="6553200"/>
            <a:ext cx="457200" cy="228600"/>
          </a:xfrm>
        </p:spPr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27207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752600"/>
            <a:ext cx="8229600" cy="685800"/>
          </a:xfrm>
        </p:spPr>
        <p:txBody>
          <a:bodyPr/>
          <a:lstStyle/>
          <a:p>
            <a:r>
              <a:rPr lang="en-US" dirty="0" smtClean="0"/>
              <a:t>Using Variables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2590800"/>
            <a:ext cx="7429500" cy="533400"/>
          </a:xfrm>
        </p:spPr>
        <p:txBody>
          <a:bodyPr/>
          <a:lstStyle/>
          <a:p>
            <a:r>
              <a:rPr lang="en-US" dirty="0" smtClean="0"/>
              <a:t>Best Practices</a:t>
            </a:r>
            <a:endParaRPr lang="en-US" dirty="0"/>
          </a:p>
        </p:txBody>
      </p:sp>
      <p:pic>
        <p:nvPicPr>
          <p:cNvPr id="65538" name="Picture 2" descr="http://www.dwelle.de/image/0,,2615891_1,00.jpg"/>
          <p:cNvPicPr>
            <a:picLocks noChangeAspect="1" noChangeArrowheads="1"/>
          </p:cNvPicPr>
          <p:nvPr/>
        </p:nvPicPr>
        <p:blipFill>
          <a:blip r:embed="rId2" cstate="screen">
            <a:duotone>
              <a:prstClr val="black"/>
              <a:schemeClr val="tx1">
                <a:lumMod val="7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3581400"/>
            <a:ext cx="3101286" cy="228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2" descr="C:\Trash\binary-data-abstract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547732"/>
            <a:ext cx="4495800" cy="228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Single Purpose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Variables should have single purpose</a:t>
            </a:r>
          </a:p>
          <a:p>
            <a:pPr lvl="1"/>
            <a:r>
              <a:rPr lang="en-US" dirty="0" smtClean="0"/>
              <a:t>Never use a single variable for multiple purposes!</a:t>
            </a:r>
          </a:p>
          <a:p>
            <a:pPr lvl="1"/>
            <a:r>
              <a:rPr lang="en-US" dirty="0" smtClean="0"/>
              <a:t>Economizing memory is not an excuse</a:t>
            </a:r>
          </a:p>
          <a:p>
            <a:r>
              <a:rPr lang="en-US" dirty="0" smtClean="0"/>
              <a:t>Can you choose a good name for variable that is used for several purposes?</a:t>
            </a:r>
          </a:p>
          <a:p>
            <a:pPr lvl="1"/>
            <a:r>
              <a:rPr lang="en-US" dirty="0" smtClean="0"/>
              <a:t>Example: variable used to count students of to keep the average of their grades</a:t>
            </a:r>
          </a:p>
          <a:p>
            <a:pPr lvl="1"/>
            <a:r>
              <a:rPr lang="en-US" dirty="0" smtClean="0"/>
              <a:t>Proposed name: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studentsCountOrAvgGrade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54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Retuning Result from a Method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Always assign the result of a method in some variable before returning it</a:t>
            </a:r>
          </a:p>
          <a:p>
            <a:pPr lvl="1"/>
            <a:r>
              <a:rPr lang="en-US" dirty="0" smtClean="0"/>
              <a:t>Improved code readability</a:t>
            </a:r>
          </a:p>
          <a:p>
            <a:pPr lvl="2"/>
            <a:r>
              <a:rPr lang="en-US" dirty="0" smtClean="0"/>
              <a:t>The returned value has self-documenting name</a:t>
            </a:r>
          </a:p>
          <a:p>
            <a:pPr lvl="1"/>
            <a:r>
              <a:rPr lang="en-US" dirty="0" smtClean="0"/>
              <a:t>Simplified debugging</a:t>
            </a:r>
          </a:p>
          <a:p>
            <a:pPr lvl="1"/>
            <a:r>
              <a:rPr lang="en-US" dirty="0" smtClean="0"/>
              <a:t>Example:</a:t>
            </a:r>
          </a:p>
          <a:p>
            <a:pPr lvl="1"/>
            <a:endParaRPr lang="en-US" dirty="0" smtClean="0"/>
          </a:p>
          <a:p>
            <a:pPr lvl="1">
              <a:spcBef>
                <a:spcPts val="1200"/>
              </a:spcBef>
            </a:pPr>
            <a:r>
              <a:rPr lang="en-US" dirty="0" smtClean="0"/>
              <a:t>Incorrect example: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55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85800" y="6076890"/>
            <a:ext cx="7696200" cy="400110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return days * hoursPerDay * ratePerHour;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685800" y="4705290"/>
            <a:ext cx="7696200" cy="707886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int salary = days * hoursPerDay * ratePerHour;</a:t>
            </a:r>
          </a:p>
          <a:p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return salary;</a:t>
            </a:r>
          </a:p>
        </p:txBody>
      </p:sp>
      <p:sp>
        <p:nvSpPr>
          <p:cNvPr id="7" name="AutoShape 7"/>
          <p:cNvSpPr>
            <a:spLocks noChangeArrowheads="1"/>
          </p:cNvSpPr>
          <p:nvPr/>
        </p:nvSpPr>
        <p:spPr bwMode="auto">
          <a:xfrm>
            <a:off x="4648200" y="3657601"/>
            <a:ext cx="2667000" cy="896699"/>
          </a:xfrm>
          <a:prstGeom prst="wedgeRoundRectCallout">
            <a:avLst>
              <a:gd name="adj1" fmla="val -139594"/>
              <a:gd name="adj2" fmla="val 80413"/>
              <a:gd name="adj3" fmla="val 16667"/>
            </a:avLst>
          </a:prstGeom>
          <a:solidFill>
            <a:srgbClr val="9F8471"/>
          </a:solidFill>
          <a:ln w="635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lnSpc>
                <a:spcPts val="28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200" b="1" noProof="1" smtClean="0">
                <a:solidFill>
                  <a:srgbClr val="F7FFE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onsolas" pitchFamily="49" charset="0"/>
              </a:rPr>
              <a:t>The intent of the formula is obvious.</a:t>
            </a:r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auto">
          <a:xfrm>
            <a:off x="4191000" y="5111750"/>
            <a:ext cx="4648200" cy="896699"/>
          </a:xfrm>
          <a:prstGeom prst="wedgeRoundRectCallout">
            <a:avLst>
              <a:gd name="adj1" fmla="val -79928"/>
              <a:gd name="adj2" fmla="val -36432"/>
              <a:gd name="adj3" fmla="val 16667"/>
            </a:avLst>
          </a:prstGeom>
          <a:solidFill>
            <a:srgbClr val="9F8471"/>
          </a:solidFill>
          <a:ln w="635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lnSpc>
                <a:spcPts val="28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200" b="1" noProof="1" smtClean="0">
                <a:solidFill>
                  <a:srgbClr val="F7FFE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onsolas" pitchFamily="49" charset="0"/>
              </a:rPr>
              <a:t>We can put a breakpoint at this line and check the result for correctness.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Variable Scope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5715000"/>
          </a:xfrm>
        </p:spPr>
        <p:txBody>
          <a:bodyPr/>
          <a:lstStyle/>
          <a:p>
            <a:pPr>
              <a:lnSpc>
                <a:spcPts val="3600"/>
              </a:lnSpc>
              <a:spcBef>
                <a:spcPts val="300"/>
              </a:spcBef>
            </a:pPr>
            <a:r>
              <a:rPr lang="en-US" sz="3000" dirty="0" smtClean="0"/>
              <a:t>Variable scope defines how "famous" is a variable in the program</a:t>
            </a:r>
          </a:p>
          <a:p>
            <a:pPr lvl="1">
              <a:lnSpc>
                <a:spcPts val="3600"/>
              </a:lnSpc>
              <a:spcBef>
                <a:spcPts val="300"/>
              </a:spcBef>
            </a:pPr>
            <a:r>
              <a:rPr lang="en-US" sz="2800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Static</a:t>
            </a:r>
            <a:r>
              <a:rPr lang="en-US" sz="2800" dirty="0" smtClean="0"/>
              <a:t> variables are more "famous" than </a:t>
            </a:r>
            <a:r>
              <a:rPr lang="en-US" sz="2800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instance</a:t>
            </a:r>
            <a:r>
              <a:rPr lang="en-US" sz="2800" dirty="0" smtClean="0"/>
              <a:t> variables, and they are more "famous" than </a:t>
            </a:r>
            <a:r>
              <a:rPr lang="en-US" sz="2800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local</a:t>
            </a:r>
          </a:p>
          <a:p>
            <a:pPr lvl="1">
              <a:lnSpc>
                <a:spcPts val="3600"/>
              </a:lnSpc>
              <a:spcBef>
                <a:spcPts val="300"/>
              </a:spcBef>
            </a:pPr>
            <a:r>
              <a:rPr lang="en-US" sz="2800" dirty="0" smtClean="0"/>
              <a:t>Variables' visibility is directly related to their scope</a:t>
            </a:r>
          </a:p>
          <a:p>
            <a:pPr lvl="2">
              <a:lnSpc>
                <a:spcPts val="3600"/>
              </a:lnSpc>
              <a:spcBef>
                <a:spcPts val="300"/>
              </a:spcBef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protected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package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private</a:t>
            </a:r>
          </a:p>
          <a:p>
            <a:pPr>
              <a:lnSpc>
                <a:spcPts val="3600"/>
              </a:lnSpc>
              <a:spcBef>
                <a:spcPts val="300"/>
              </a:spcBef>
            </a:pPr>
            <a:r>
              <a:rPr lang="en-US" sz="3000" dirty="0" smtClean="0"/>
              <a:t>Always try to reduce the variable's scope</a:t>
            </a:r>
          </a:p>
          <a:p>
            <a:pPr lvl="1">
              <a:lnSpc>
                <a:spcPts val="3600"/>
              </a:lnSpc>
              <a:spcBef>
                <a:spcPts val="300"/>
              </a:spcBef>
            </a:pPr>
            <a:r>
              <a:rPr lang="en-US" sz="2800" dirty="0" smtClean="0"/>
              <a:t>This reduces potential coupling</a:t>
            </a:r>
          </a:p>
          <a:p>
            <a:pPr lvl="1">
              <a:lnSpc>
                <a:spcPts val="3600"/>
              </a:lnSpc>
              <a:spcBef>
                <a:spcPts val="300"/>
              </a:spcBef>
            </a:pPr>
            <a:r>
              <a:rPr lang="en-US" sz="2800" dirty="0" smtClean="0"/>
              <a:t>Avoid public fields (exception: constants)</a:t>
            </a:r>
          </a:p>
          <a:p>
            <a:pPr lvl="1">
              <a:lnSpc>
                <a:spcPts val="3600"/>
              </a:lnSpc>
              <a:spcBef>
                <a:spcPts val="300"/>
              </a:spcBef>
            </a:pPr>
            <a:r>
              <a:rPr lang="en-US" sz="2800" dirty="0" smtClean="0"/>
              <a:t>Access all fields through properties / methods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56</a:t>
            </a:fld>
            <a:endParaRPr lang="en-US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Exceeded Scope – Example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57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09600" y="1358766"/>
            <a:ext cx="7924800" cy="4813434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public class Globals {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static int state = 0;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2000" b="1" noProof="1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public class Genious {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static void printSomething() {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if (Globals.state == 0) {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System.out.println("Hello.");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}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else {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System.out.println</a:t>
            </a:r>
            <a:r>
              <a:rPr lang="en-US" sz="2000" b="1" noProof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("</a:t>
            </a: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Good bye.");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}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pic>
        <p:nvPicPr>
          <p:cNvPr id="33794" name="Picture 2" descr="http://www.riflescope.org.uk/wp-content/uploads/2009/07/Rifle-Scope3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990600"/>
            <a:ext cx="2362200" cy="17716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Variable Span and Lifetime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5715000"/>
          </a:xfrm>
        </p:spPr>
        <p:txBody>
          <a:bodyPr/>
          <a:lstStyle/>
          <a:p>
            <a:pPr>
              <a:spcBef>
                <a:spcPts val="400"/>
              </a:spcBef>
            </a:pPr>
            <a:r>
              <a:rPr lang="en-US" sz="3000" dirty="0" smtClean="0"/>
              <a:t>Variable </a:t>
            </a:r>
            <a:r>
              <a:rPr lang="en-US" sz="3000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span</a:t>
            </a:r>
          </a:p>
          <a:p>
            <a:pPr lvl="1">
              <a:spcBef>
                <a:spcPts val="400"/>
              </a:spcBef>
            </a:pPr>
            <a:r>
              <a:rPr lang="en-US" sz="2800" dirty="0" smtClean="0"/>
              <a:t>The average number of lines of code (LOC) between variable usages</a:t>
            </a:r>
          </a:p>
          <a:p>
            <a:pPr>
              <a:lnSpc>
                <a:spcPts val="4000"/>
              </a:lnSpc>
            </a:pPr>
            <a:r>
              <a:rPr lang="en-US" sz="3000" dirty="0" smtClean="0"/>
              <a:t>Variable </a:t>
            </a:r>
            <a:r>
              <a:rPr lang="en-US" sz="3000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lifetime</a:t>
            </a:r>
          </a:p>
          <a:p>
            <a:pPr lvl="1">
              <a:lnSpc>
                <a:spcPts val="4000"/>
              </a:lnSpc>
            </a:pPr>
            <a:r>
              <a:rPr lang="en-US" sz="2800" dirty="0" smtClean="0"/>
              <a:t>The number of lines of code (LOC) between the first and the last variable usage in a block</a:t>
            </a:r>
          </a:p>
          <a:p>
            <a:pPr>
              <a:spcBef>
                <a:spcPts val="400"/>
              </a:spcBef>
            </a:pPr>
            <a:r>
              <a:rPr lang="en-US" sz="3000" dirty="0" smtClean="0"/>
              <a:t>Keep variable span and lifetime as low as possible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58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85800" y="5257800"/>
            <a:ext cx="7772400" cy="1105088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144000" tIns="108000" rIns="144000" bIns="72000">
            <a:spAutoFit/>
          </a:bodyPr>
          <a:lstStyle/>
          <a:p>
            <a:pPr eaLnBrk="0" hangingPunct="0">
              <a:lnSpc>
                <a:spcPts val="36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3200" b="1" noProof="1" smtClean="0">
                <a:solidFill>
                  <a:srgbClr val="FFF0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onsolas" pitchFamily="49" charset="0"/>
              </a:rPr>
              <a:t>Always define and initialize variables just before their first use and never before it!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635000" y="1549400"/>
            <a:ext cx="6209491" cy="4597400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none">
            <a:noAutofit/>
          </a:bodyPr>
          <a:lstStyle/>
          <a:p>
            <a:pPr>
              <a:lnSpc>
                <a:spcPts val="2300"/>
              </a:lnSpc>
            </a:pPr>
            <a:endParaRPr lang="en-US" sz="2000" b="1" noProof="1" smtClean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2200" y="152400"/>
            <a:ext cx="6553200" cy="914400"/>
          </a:xfrm>
        </p:spPr>
        <p:txBody>
          <a:bodyPr/>
          <a:lstStyle/>
          <a:p>
            <a:r>
              <a:rPr lang="en-US" dirty="0" smtClean="0"/>
              <a:t>Unneeded Large Variable Span and Lifetime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59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84200" y="1498341"/>
            <a:ext cx="7944257" cy="4708981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int count;</a:t>
            </a:r>
          </a:p>
          <a:p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int[] nums = new int[100];</a:t>
            </a:r>
          </a:p>
          <a:p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for (int i = 0; i &lt; nums.length; i++) {</a:t>
            </a:r>
          </a:p>
          <a:p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nums[i] = i;</a:t>
            </a:r>
          </a:p>
          <a:p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  <a:p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count = 0;</a:t>
            </a:r>
          </a:p>
          <a:p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for (int i = 0; i &lt; nums.length / 2; i++) {</a:t>
            </a:r>
          </a:p>
          <a:p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nums[i] = nums[i] * nums[i];</a:t>
            </a:r>
          </a:p>
          <a:p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  <a:p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for (int i = 0; i &lt; nums.length; i++) {</a:t>
            </a:r>
          </a:p>
          <a:p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if (nums[i] % 3 == 0) {</a:t>
            </a:r>
          </a:p>
          <a:p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count++;</a:t>
            </a:r>
          </a:p>
          <a:p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  <a:p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  <a:p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System.out.println(count);</a:t>
            </a:r>
          </a:p>
        </p:txBody>
      </p:sp>
      <p:sp>
        <p:nvSpPr>
          <p:cNvPr id="6" name="Right Brace 5"/>
          <p:cNvSpPr/>
          <p:nvPr/>
        </p:nvSpPr>
        <p:spPr>
          <a:xfrm>
            <a:off x="6883400" y="1562100"/>
            <a:ext cx="457200" cy="4559300"/>
          </a:xfrm>
          <a:prstGeom prst="rightBrace">
            <a:avLst/>
          </a:prstGeom>
          <a:ln w="38100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7080657" y="4074805"/>
            <a:ext cx="144780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span =</a:t>
            </a:r>
          </a:p>
          <a:p>
            <a:pPr algn="ctr"/>
            <a:r>
              <a:rPr lang="en-US" b="1" dirty="0" smtClean="0"/>
              <a:t>15 / 4 = </a:t>
            </a:r>
          </a:p>
          <a:p>
            <a:pPr algn="ctr"/>
            <a:r>
              <a:rPr lang="en-US" b="1" dirty="0" smtClean="0"/>
              <a:t>3.75</a:t>
            </a:r>
            <a:endParaRPr 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7080656" y="2501900"/>
            <a:ext cx="144780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lifetime ("count") = 15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6" grpId="0" animBg="1"/>
      <p:bldP spid="8" grpId="0"/>
      <p:bldP spid="9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62400" y="152400"/>
            <a:ext cx="4953000" cy="914400"/>
          </a:xfrm>
        </p:spPr>
        <p:txBody>
          <a:bodyPr/>
          <a:lstStyle/>
          <a:p>
            <a:r>
              <a:rPr lang="en-US" dirty="0" smtClean="0"/>
              <a:t>Reduced Variable Span and Lifetime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60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33400" y="1348070"/>
            <a:ext cx="8077200" cy="5052730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</a:pPr>
            <a:r>
              <a:rPr lang="en-US" sz="22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int[] nums = new int[100];</a:t>
            </a:r>
          </a:p>
          <a:p>
            <a:pPr>
              <a:lnSpc>
                <a:spcPct val="105000"/>
              </a:lnSpc>
            </a:pPr>
            <a:r>
              <a:rPr lang="en-US" sz="22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for (int i = 0; i &lt; </a:t>
            </a:r>
            <a:r>
              <a:rPr lang="en-US" sz="2200" b="1" noProof="1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nums.length</a:t>
            </a:r>
            <a:r>
              <a:rPr lang="en-US" sz="22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; i++) {</a:t>
            </a:r>
          </a:p>
          <a:p>
            <a:pPr>
              <a:lnSpc>
                <a:spcPct val="105000"/>
              </a:lnSpc>
            </a:pPr>
            <a:r>
              <a:rPr lang="en-US" sz="22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nums[i] = i;</a:t>
            </a:r>
          </a:p>
          <a:p>
            <a:pPr>
              <a:lnSpc>
                <a:spcPct val="105000"/>
              </a:lnSpc>
            </a:pPr>
            <a:r>
              <a:rPr lang="en-US" sz="22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  <a:p>
            <a:pPr>
              <a:lnSpc>
                <a:spcPct val="105000"/>
              </a:lnSpc>
            </a:pPr>
            <a:r>
              <a:rPr lang="en-US" sz="22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for (int i = 0; i &lt; </a:t>
            </a:r>
            <a:r>
              <a:rPr lang="en-US" sz="2200" b="1" noProof="1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nums.length </a:t>
            </a:r>
            <a:r>
              <a:rPr lang="en-US" sz="22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/ 2; i++) {</a:t>
            </a:r>
          </a:p>
          <a:p>
            <a:pPr>
              <a:lnSpc>
                <a:spcPct val="105000"/>
              </a:lnSpc>
            </a:pPr>
            <a:r>
              <a:rPr lang="en-US" sz="22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nums[i] = </a:t>
            </a:r>
            <a:r>
              <a:rPr lang="en-US" sz="2200" b="1" noProof="1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nums[i</a:t>
            </a:r>
            <a:r>
              <a:rPr lang="en-US" sz="22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] * </a:t>
            </a:r>
            <a:r>
              <a:rPr lang="en-US" sz="2200" b="1" noProof="1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nums[i</a:t>
            </a:r>
            <a:r>
              <a:rPr lang="en-US" sz="22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];</a:t>
            </a:r>
          </a:p>
          <a:p>
            <a:pPr>
              <a:lnSpc>
                <a:spcPct val="105000"/>
              </a:lnSpc>
            </a:pPr>
            <a:r>
              <a:rPr lang="en-US" sz="22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  <a:p>
            <a:pPr>
              <a:lnSpc>
                <a:spcPct val="105000"/>
              </a:lnSpc>
            </a:pPr>
            <a:r>
              <a:rPr lang="en-US" sz="22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int count = 0;</a:t>
            </a:r>
          </a:p>
          <a:p>
            <a:pPr>
              <a:lnSpc>
                <a:spcPct val="105000"/>
              </a:lnSpc>
            </a:pPr>
            <a:r>
              <a:rPr lang="en-US" sz="22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for (int i = 0; i &lt; </a:t>
            </a:r>
            <a:r>
              <a:rPr lang="en-US" sz="2200" b="1" noProof="1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nums.length</a:t>
            </a:r>
            <a:r>
              <a:rPr lang="en-US" sz="22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; i++) {</a:t>
            </a:r>
          </a:p>
          <a:p>
            <a:pPr>
              <a:lnSpc>
                <a:spcPct val="105000"/>
              </a:lnSpc>
            </a:pPr>
            <a:r>
              <a:rPr lang="en-US" sz="22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if </a:t>
            </a:r>
            <a:r>
              <a:rPr lang="en-US" sz="2200" b="1" noProof="1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(nums[i</a:t>
            </a:r>
            <a:r>
              <a:rPr lang="en-US" sz="22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] % 3 == 0) {</a:t>
            </a:r>
          </a:p>
          <a:p>
            <a:pPr>
              <a:lnSpc>
                <a:spcPct val="105000"/>
              </a:lnSpc>
            </a:pPr>
            <a:r>
              <a:rPr lang="en-US" sz="22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count++;</a:t>
            </a:r>
          </a:p>
          <a:p>
            <a:pPr>
              <a:lnSpc>
                <a:spcPct val="105000"/>
              </a:lnSpc>
            </a:pPr>
            <a:r>
              <a:rPr lang="en-US" sz="22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  <a:p>
            <a:pPr>
              <a:lnSpc>
                <a:spcPct val="105000"/>
              </a:lnSpc>
            </a:pPr>
            <a:r>
              <a:rPr lang="en-US" sz="22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  <a:p>
            <a:pPr>
              <a:lnSpc>
                <a:spcPct val="105000"/>
              </a:lnSpc>
            </a:pPr>
            <a:r>
              <a:rPr lang="en-US" sz="2200" b="1" noProof="1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System.out.println(count</a:t>
            </a:r>
            <a:r>
              <a:rPr lang="en-US" sz="22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);</a:t>
            </a:r>
          </a:p>
        </p:txBody>
      </p:sp>
      <p:sp>
        <p:nvSpPr>
          <p:cNvPr id="6" name="Right Brace 5"/>
          <p:cNvSpPr/>
          <p:nvPr/>
        </p:nvSpPr>
        <p:spPr>
          <a:xfrm>
            <a:off x="6654800" y="3854450"/>
            <a:ext cx="457200" cy="2495550"/>
          </a:xfrm>
          <a:prstGeom prst="rightBrace">
            <a:avLst/>
          </a:prstGeom>
          <a:ln w="38100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781800" y="5081826"/>
            <a:ext cx="1905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span=</a:t>
            </a:r>
          </a:p>
          <a:p>
            <a:pPr algn="ctr"/>
            <a:r>
              <a:rPr lang="en-US" b="1" dirty="0" smtClean="0"/>
              <a:t>7 / 3 = 2.33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781800" y="4475946"/>
            <a:ext cx="1905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lifetime = 7</a:t>
            </a:r>
            <a:endParaRPr lang="en-US" b="1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590143" y="3854450"/>
            <a:ext cx="6039257" cy="2495550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none">
            <a:noAutofit/>
          </a:bodyPr>
          <a:lstStyle/>
          <a:p>
            <a:pPr>
              <a:lnSpc>
                <a:spcPts val="2300"/>
              </a:lnSpc>
            </a:pPr>
            <a:endParaRPr lang="en-US" sz="2000" b="1" noProof="1" smtClean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  <p:bldP spid="9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1371600"/>
            <a:ext cx="4724400" cy="1219200"/>
          </a:xfrm>
        </p:spPr>
        <p:txBody>
          <a:bodyPr/>
          <a:lstStyle/>
          <a:p>
            <a:pPr>
              <a:lnSpc>
                <a:spcPts val="4800"/>
              </a:lnSpc>
            </a:pPr>
            <a:r>
              <a:rPr lang="en-US" dirty="0" smtClean="0"/>
              <a:t>Using Expressions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2819400"/>
            <a:ext cx="4265084" cy="533400"/>
          </a:xfrm>
        </p:spPr>
        <p:txBody>
          <a:bodyPr/>
          <a:lstStyle/>
          <a:p>
            <a:r>
              <a:rPr lang="en-US" dirty="0" smtClean="0"/>
              <a:t>Best Practices</a:t>
            </a:r>
            <a:endParaRPr lang="en-US" dirty="0"/>
          </a:p>
        </p:txBody>
      </p:sp>
      <p:pic>
        <p:nvPicPr>
          <p:cNvPr id="53254" name="Picture 6" descr="http://www.oasp.ac.uk/summerprogram/uploads/images/math%20formula2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1700" y="609600"/>
            <a:ext cx="2857500" cy="57816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3256" name="Picture 8" descr="http://www.mindbites.com/images/cat-32.jpg?1258047478"/>
          <p:cNvPicPr>
            <a:picLocks noChangeAspect="1" noChangeArrowheads="1"/>
          </p:cNvPicPr>
          <p:nvPr/>
        </p:nvPicPr>
        <p:blipFill>
          <a:blip r:embed="rId3" cstate="screen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657600"/>
            <a:ext cx="3505200" cy="2628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Avoid Complex Expressions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Never use complex expressions in the code!</a:t>
            </a:r>
          </a:p>
          <a:p>
            <a:pPr lvl="1"/>
            <a:r>
              <a:rPr lang="en-US" dirty="0" smtClean="0"/>
              <a:t>Incorrect example: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r>
              <a:rPr lang="en-US" dirty="0" smtClean="0"/>
              <a:t>Complex expressions are evil because:</a:t>
            </a:r>
          </a:p>
          <a:p>
            <a:pPr lvl="1"/>
            <a:r>
              <a:rPr lang="en-US" dirty="0" smtClean="0"/>
              <a:t>Make code hard to read and understand, hard to debug, hard to modify and hard to maintain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62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57200" y="2362200"/>
            <a:ext cx="8229600" cy="2426305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600"/>
              </a:lnSpc>
            </a:pPr>
            <a:r>
              <a:rPr lang="en-US" sz="19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for (int i=0; i&lt;xCoords.length; i++) {</a:t>
            </a:r>
          </a:p>
          <a:p>
            <a:pPr>
              <a:lnSpc>
                <a:spcPts val="2600"/>
              </a:lnSpc>
            </a:pPr>
            <a:r>
              <a:rPr lang="en-US" sz="19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for (int j=0; j&lt;yCoords.length; j++) {</a:t>
            </a:r>
          </a:p>
          <a:p>
            <a:pPr>
              <a:lnSpc>
                <a:spcPts val="2600"/>
              </a:lnSpc>
            </a:pPr>
            <a:r>
              <a:rPr lang="en-US" sz="19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matrix[i][j] = </a:t>
            </a:r>
          </a:p>
          <a:p>
            <a:pPr>
              <a:lnSpc>
                <a:spcPts val="2600"/>
              </a:lnSpc>
            </a:pPr>
            <a:r>
              <a:rPr lang="en-US" sz="19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matrix[xCoords[findMax(i)+1]][yCoords[findMin(j)-1]] *</a:t>
            </a:r>
          </a:p>
          <a:p>
            <a:pPr>
              <a:lnSpc>
                <a:spcPts val="2600"/>
              </a:lnSpc>
            </a:pPr>
            <a:r>
              <a:rPr lang="en-US" sz="19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matrix[yCoords[findMax(j)+1]][xCoords[findMin(i)-1]];</a:t>
            </a:r>
          </a:p>
          <a:p>
            <a:pPr>
              <a:lnSpc>
                <a:spcPts val="2600"/>
              </a:lnSpc>
            </a:pPr>
            <a:r>
              <a:rPr lang="en-US" sz="19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  <a:p>
            <a:pPr>
              <a:lnSpc>
                <a:spcPts val="2600"/>
              </a:lnSpc>
            </a:pPr>
            <a:r>
              <a:rPr lang="en-US" sz="19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sp>
        <p:nvSpPr>
          <p:cNvPr id="6" name="AutoShape 7"/>
          <p:cNvSpPr>
            <a:spLocks noChangeArrowheads="1"/>
          </p:cNvSpPr>
          <p:nvPr/>
        </p:nvSpPr>
        <p:spPr bwMode="auto">
          <a:xfrm>
            <a:off x="4419600" y="1681559"/>
            <a:ext cx="4419600" cy="737791"/>
          </a:xfrm>
          <a:prstGeom prst="wedgeRoundRectCallout">
            <a:avLst>
              <a:gd name="adj1" fmla="val 277"/>
              <a:gd name="adj2" fmla="val 181262"/>
              <a:gd name="adj3" fmla="val 16667"/>
            </a:avLst>
          </a:prstGeom>
          <a:solidFill>
            <a:srgbClr val="9F8471"/>
          </a:solidFill>
          <a:ln w="635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 lIns="72000" tIns="0" rIns="72000" bIns="0">
            <a:spAutoFit/>
          </a:bodyPr>
          <a:lstStyle/>
          <a:p>
            <a:pPr algn="ctr" eaLnBrk="0" hangingPunct="0">
              <a:lnSpc>
                <a:spcPts val="26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 smtClean="0">
                <a:solidFill>
                  <a:srgbClr val="F7FFE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onsolas" pitchFamily="49" charset="0"/>
              </a:rPr>
              <a:t>What shall we do if we get at this line </a:t>
            </a: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IndexOutOfBoundsException</a:t>
            </a:r>
            <a:r>
              <a:rPr lang="en-US" sz="2000" b="1" noProof="1" smtClean="0">
                <a:solidFill>
                  <a:srgbClr val="F7FFE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onsolas" pitchFamily="49" charset="0"/>
              </a:rPr>
              <a:t>?</a:t>
            </a:r>
          </a:p>
        </p:txBody>
      </p:sp>
      <p:sp>
        <p:nvSpPr>
          <p:cNvPr id="7" name="AutoShape 7"/>
          <p:cNvSpPr>
            <a:spLocks noChangeArrowheads="1"/>
          </p:cNvSpPr>
          <p:nvPr/>
        </p:nvSpPr>
        <p:spPr bwMode="auto">
          <a:xfrm>
            <a:off x="2667000" y="4229100"/>
            <a:ext cx="5867400" cy="737791"/>
          </a:xfrm>
          <a:prstGeom prst="wedgeRoundRectCallout">
            <a:avLst>
              <a:gd name="adj1" fmla="val -35815"/>
              <a:gd name="adj2" fmla="val -75650"/>
              <a:gd name="adj3" fmla="val 16667"/>
            </a:avLst>
          </a:prstGeom>
          <a:solidFill>
            <a:srgbClr val="9F8471"/>
          </a:solidFill>
          <a:ln w="635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 lIns="72000" tIns="0" rIns="72000" bIns="0">
            <a:spAutoFit/>
          </a:bodyPr>
          <a:lstStyle/>
          <a:p>
            <a:pPr algn="ctr" eaLnBrk="0" hangingPunct="0">
              <a:lnSpc>
                <a:spcPts val="26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 smtClean="0">
                <a:solidFill>
                  <a:srgbClr val="F7FFE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onsolas" pitchFamily="49" charset="0"/>
              </a:rPr>
              <a:t>There are 10 potential sources of </a:t>
            </a: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IndexOutOfBoundsException</a:t>
            </a:r>
            <a:r>
              <a:rPr lang="en-US" sz="2000" b="1" noProof="1" smtClean="0">
                <a:solidFill>
                  <a:srgbClr val="F7FFE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onsolas" pitchFamily="49" charset="0"/>
              </a:rPr>
              <a:t> in this expression!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 dirty="0" smtClean="0"/>
              <a:t>Simplifying Complex Expressions</a:t>
            </a:r>
            <a:endParaRPr lang="en-US" sz="3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63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83474" y="1371600"/>
            <a:ext cx="7977052" cy="4760278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6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for (int i = 0; i &lt; xCoords.length; i++) {</a:t>
            </a:r>
          </a:p>
          <a:p>
            <a:pPr>
              <a:lnSpc>
                <a:spcPts val="26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for (int j = 0; j &lt; yCoords.length; j++) {</a:t>
            </a:r>
          </a:p>
          <a:p>
            <a:pPr>
              <a:lnSpc>
                <a:spcPts val="26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int maxStartIndex = findMax(i) + 1;</a:t>
            </a:r>
          </a:p>
          <a:p>
            <a:pPr>
              <a:lnSpc>
                <a:spcPts val="26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int minStartIndex = findMin(i) - 1;</a:t>
            </a:r>
          </a:p>
          <a:p>
            <a:pPr>
              <a:lnSpc>
                <a:spcPts val="26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int minXcoord = xCoords[minStartIndex];</a:t>
            </a:r>
          </a:p>
          <a:p>
            <a:pPr>
              <a:lnSpc>
                <a:spcPts val="26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int maxXcoord = xCoords[maxStartIndex];</a:t>
            </a:r>
          </a:p>
          <a:p>
            <a:pPr>
              <a:lnSpc>
                <a:spcPts val="26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int minYcoord = yCoords[minStartIndex];</a:t>
            </a:r>
          </a:p>
          <a:p>
            <a:pPr>
              <a:lnSpc>
                <a:spcPts val="26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int maxYcoord = yCoords[maxStartIndex];</a:t>
            </a:r>
          </a:p>
          <a:p>
            <a:pPr>
              <a:lnSpc>
                <a:spcPts val="26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int newValue = </a:t>
            </a:r>
          </a:p>
          <a:p>
            <a:pPr>
              <a:lnSpc>
                <a:spcPts val="26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matrix[maxXcoord][minYcoord] *</a:t>
            </a:r>
          </a:p>
          <a:p>
            <a:pPr>
              <a:lnSpc>
                <a:spcPts val="26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matrix[maxYcoord][minXcoord];</a:t>
            </a:r>
          </a:p>
          <a:p>
            <a:pPr>
              <a:lnSpc>
                <a:spcPts val="26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matrix[i][j] = newValue;</a:t>
            </a:r>
          </a:p>
          <a:p>
            <a:pPr>
              <a:lnSpc>
                <a:spcPts val="26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  <a:p>
            <a:pPr>
              <a:lnSpc>
                <a:spcPts val="26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pic>
        <p:nvPicPr>
          <p:cNvPr id="27650" name="Picture 2" descr="http://assets.zoomza.com/images/thumbs/categories/myspace_layouts/Clean%20&amp;%20Simple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4274" y="4862622"/>
            <a:ext cx="1702526" cy="1385777"/>
          </a:xfrm>
          <a:prstGeom prst="roundRect">
            <a:avLst>
              <a:gd name="adj" fmla="val 7120"/>
            </a:avLst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981200"/>
            <a:ext cx="8229600" cy="685800"/>
          </a:xfrm>
        </p:spPr>
        <p:txBody>
          <a:bodyPr/>
          <a:lstStyle/>
          <a:p>
            <a:r>
              <a:rPr lang="en-US" dirty="0" smtClean="0"/>
              <a:t>Using Constants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2743200"/>
            <a:ext cx="7429500" cy="533400"/>
          </a:xfrm>
        </p:spPr>
        <p:txBody>
          <a:bodyPr/>
          <a:lstStyle/>
          <a:p>
            <a:r>
              <a:rPr lang="en-US" dirty="0" smtClean="0"/>
              <a:t>When and How to Use Constants?</a:t>
            </a:r>
            <a:endParaRPr lang="en-US" dirty="0"/>
          </a:p>
        </p:txBody>
      </p:sp>
      <p:pic>
        <p:nvPicPr>
          <p:cNvPr id="50178" name="Picture 2" descr="http://plus.maths.org/issue49/features/wilson/pi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191000"/>
            <a:ext cx="2535171" cy="1905000"/>
          </a:xfrm>
          <a:prstGeom prst="rect">
            <a:avLst/>
          </a:prstGeom>
          <a:noFill/>
        </p:spPr>
      </p:pic>
      <p:pic>
        <p:nvPicPr>
          <p:cNvPr id="50182" name="Picture 6" descr="http://user.chollian.net/~badang25/bmk/bmk522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4191000"/>
            <a:ext cx="4656667" cy="190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700" dirty="0" smtClean="0"/>
              <a:t>Avoid Magic Numbers and Strings</a:t>
            </a:r>
            <a:endParaRPr lang="en-US" sz="3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magic number</a:t>
            </a:r>
            <a:r>
              <a:rPr lang="en-US" dirty="0" smtClean="0"/>
              <a:t> or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value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Magic numbers / values are all literals different than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0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1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-1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null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""</a:t>
            </a:r>
            <a:r>
              <a:rPr lang="en-US" dirty="0" smtClean="0"/>
              <a:t> (empty string)</a:t>
            </a:r>
          </a:p>
          <a:p>
            <a:r>
              <a:rPr lang="en-US" dirty="0" smtClean="0"/>
              <a:t>Avoid using magic numbers / values</a:t>
            </a:r>
          </a:p>
          <a:p>
            <a:pPr lvl="1"/>
            <a:r>
              <a:rPr lang="en-US" dirty="0" smtClean="0"/>
              <a:t>They are hard to maintain</a:t>
            </a:r>
          </a:p>
          <a:p>
            <a:pPr lvl="2"/>
            <a:r>
              <a:rPr lang="en-US" dirty="0" smtClean="0"/>
              <a:t>When change occurs, you need to modify all occurrences of the magic number / constant</a:t>
            </a:r>
          </a:p>
          <a:p>
            <a:pPr lvl="1"/>
            <a:r>
              <a:rPr lang="en-US" dirty="0" smtClean="0"/>
              <a:t>Their meaning is not obvious</a:t>
            </a:r>
          </a:p>
          <a:p>
            <a:pPr lvl="2"/>
            <a:r>
              <a:rPr lang="en-US" dirty="0" smtClean="0"/>
              <a:t>Example: what does the number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1024</a:t>
            </a:r>
            <a:r>
              <a:rPr lang="en-US" dirty="0" smtClean="0"/>
              <a:t> mean?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65</a:t>
            </a:fld>
            <a:endParaRPr lang="en-US" dirty="0"/>
          </a:p>
        </p:txBody>
      </p:sp>
      <p:pic>
        <p:nvPicPr>
          <p:cNvPr id="5" name="Picture 6" descr="http://www.impactmedialtd.co.uk/images/stop-sign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2781300"/>
            <a:ext cx="1295400" cy="12906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Evil Magic Numbers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66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57200" y="1230898"/>
            <a:ext cx="8229600" cy="5093702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public class GeometryUtils {</a:t>
            </a:r>
          </a:p>
          <a:p>
            <a:pPr>
              <a:lnSpc>
                <a:spcPts val="2400"/>
              </a:lnSpc>
              <a:spcBef>
                <a:spcPts val="600"/>
              </a:spcBef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static double calcCircleArea(double radius) {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double area = 3.14159206 * radius * radius;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return area;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  <a:p>
            <a:pPr>
              <a:lnSpc>
                <a:spcPts val="2400"/>
              </a:lnSpc>
              <a:spcBef>
                <a:spcPts val="1200"/>
              </a:spcBef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static double calcCirclePerimeter(double radius) {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double perimeter = 6.28318412 * radius;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return perimeter;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  <a:p>
            <a:pPr>
              <a:lnSpc>
                <a:spcPts val="2400"/>
              </a:lnSpc>
              <a:spcBef>
                <a:spcPts val="1200"/>
              </a:spcBef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static double calcElipseArea(</a:t>
            </a:r>
          </a:p>
          <a:p>
            <a:pPr>
              <a:lnSpc>
                <a:spcPts val="2400"/>
              </a:lnSpc>
              <a:spcBef>
                <a:spcPts val="0"/>
              </a:spcBef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double axis1, double axis2) {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double area = 3.14159206 * axis1 * axis2;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return area;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746375" y="1929398"/>
            <a:ext cx="1381125" cy="400110"/>
          </a:xfrm>
          <a:prstGeom prst="rect">
            <a:avLst/>
          </a:prstGeom>
          <a:solidFill>
            <a:schemeClr val="accent5">
              <a:lumMod val="40000"/>
              <a:lumOff val="60000"/>
              <a:alpha val="10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none">
            <a:noAutofit/>
          </a:bodyPr>
          <a:lstStyle/>
          <a:p>
            <a:pPr>
              <a:lnSpc>
                <a:spcPts val="2400"/>
              </a:lnSpc>
            </a:pPr>
            <a:endParaRPr lang="en-US" sz="1800" b="1" noProof="1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3362325" y="3313698"/>
            <a:ext cx="1400175" cy="400110"/>
          </a:xfrm>
          <a:prstGeom prst="rect">
            <a:avLst/>
          </a:prstGeom>
          <a:solidFill>
            <a:schemeClr val="accent5">
              <a:lumMod val="40000"/>
              <a:lumOff val="60000"/>
              <a:alpha val="10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none">
            <a:noAutofit/>
          </a:bodyPr>
          <a:lstStyle/>
          <a:p>
            <a:pPr>
              <a:lnSpc>
                <a:spcPts val="2400"/>
              </a:lnSpc>
            </a:pPr>
            <a:endParaRPr lang="en-US" sz="1800" b="1" noProof="1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746375" y="4990098"/>
            <a:ext cx="1381125" cy="400110"/>
          </a:xfrm>
          <a:prstGeom prst="rect">
            <a:avLst/>
          </a:prstGeom>
          <a:solidFill>
            <a:schemeClr val="accent5">
              <a:lumMod val="40000"/>
              <a:lumOff val="60000"/>
              <a:alpha val="10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none">
            <a:noAutofit/>
          </a:bodyPr>
          <a:lstStyle/>
          <a:p>
            <a:pPr>
              <a:lnSpc>
                <a:spcPts val="2400"/>
              </a:lnSpc>
            </a:pPr>
            <a:endParaRPr lang="en-US" sz="1800" b="1" noProof="1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</a:endParaRPr>
          </a:p>
        </p:txBody>
      </p:sp>
      <p:pic>
        <p:nvPicPr>
          <p:cNvPr id="24578" name="Picture 2" descr="http://atomicpoet.files.wordpress.com/2009/03/evil-inside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2154" y="1327277"/>
            <a:ext cx="1168446" cy="1073023"/>
          </a:xfrm>
          <a:prstGeom prst="roundRect">
            <a:avLst>
              <a:gd name="adj" fmla="val 4985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152400"/>
            <a:ext cx="7010400" cy="914400"/>
          </a:xfrm>
        </p:spPr>
        <p:txBody>
          <a:bodyPr/>
          <a:lstStyle/>
          <a:p>
            <a:r>
              <a:rPr lang="en-US" dirty="0" smtClean="0"/>
              <a:t>Turning Magic</a:t>
            </a:r>
            <a:br>
              <a:rPr lang="en-US" dirty="0" smtClean="0"/>
            </a:br>
            <a:r>
              <a:rPr lang="en-US" dirty="0" smtClean="0"/>
              <a:t>Numbers into Constants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67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33400" y="1409700"/>
            <a:ext cx="8077200" cy="5029200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noAutofit/>
          </a:bodyPr>
          <a:lstStyle/>
          <a:p>
            <a:r>
              <a:rPr lang="en-US" sz="19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public class GeometryUtils {</a:t>
            </a:r>
          </a:p>
          <a:p>
            <a:r>
              <a:rPr lang="en-US" sz="19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static final double PI = 3.14159206;</a:t>
            </a:r>
          </a:p>
          <a:p>
            <a:pPr>
              <a:spcBef>
                <a:spcPts val="600"/>
              </a:spcBef>
            </a:pPr>
            <a:r>
              <a:rPr lang="en-US" sz="19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static double calcCircleArea(double radius) {</a:t>
            </a:r>
          </a:p>
          <a:p>
            <a:r>
              <a:rPr lang="en-US" sz="19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double area = PI * radius * radius;</a:t>
            </a:r>
          </a:p>
          <a:p>
            <a:r>
              <a:rPr lang="en-US" sz="19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return area;</a:t>
            </a:r>
          </a:p>
          <a:p>
            <a:r>
              <a:rPr lang="en-US" sz="19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  <a:p>
            <a:pPr>
              <a:spcBef>
                <a:spcPts val="600"/>
              </a:spcBef>
            </a:pPr>
            <a:r>
              <a:rPr lang="en-US" sz="19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static double calcCirclePerimeter(double radius) {</a:t>
            </a:r>
          </a:p>
          <a:p>
            <a:r>
              <a:rPr lang="en-US" sz="19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double perimeter = 2 * PI * radius;</a:t>
            </a:r>
          </a:p>
          <a:p>
            <a:r>
              <a:rPr lang="en-US" sz="19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return perimeter;</a:t>
            </a:r>
          </a:p>
          <a:p>
            <a:r>
              <a:rPr lang="en-US" sz="19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  <a:p>
            <a:pPr>
              <a:spcBef>
                <a:spcPts val="600"/>
              </a:spcBef>
            </a:pPr>
            <a:r>
              <a:rPr lang="en-US" sz="19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static double calcElipseArea(</a:t>
            </a:r>
          </a:p>
          <a:p>
            <a:pPr>
              <a:spcBef>
                <a:spcPts val="0"/>
              </a:spcBef>
            </a:pPr>
            <a:r>
              <a:rPr lang="en-US" sz="1900" b="1" noProof="1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</a:t>
            </a:r>
            <a:r>
              <a:rPr lang="en-US" sz="19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double axis1, double axis2) {</a:t>
            </a:r>
          </a:p>
          <a:p>
            <a:r>
              <a:rPr lang="en-US" sz="19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double area = PI * axis1 * axis2;</a:t>
            </a:r>
          </a:p>
          <a:p>
            <a:r>
              <a:rPr lang="en-US" sz="19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return area;</a:t>
            </a:r>
          </a:p>
          <a:p>
            <a:r>
              <a:rPr lang="en-US" sz="19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  <a:p>
            <a:r>
              <a:rPr lang="en-US" sz="19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pic>
        <p:nvPicPr>
          <p:cNvPr id="23554" name="Picture 2" descr="http://www.e-potpourri.com/wp-content/uploads/2008/06/constant-garden-desktop-audio-appointments-manager-detail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7900" y="5156200"/>
            <a:ext cx="1371600" cy="1371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1" descr="C:\Trash\stream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29200"/>
            <a:ext cx="5867400" cy="1143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6031" y="1894367"/>
            <a:ext cx="4875567" cy="1219200"/>
          </a:xfrm>
        </p:spPr>
        <p:txBody>
          <a:bodyPr/>
          <a:lstStyle/>
          <a:p>
            <a:pPr algn="r">
              <a:lnSpc>
                <a:spcPts val="5000"/>
              </a:lnSpc>
            </a:pPr>
            <a:r>
              <a:rPr lang="en-US" dirty="0" smtClean="0"/>
              <a:t>Using Control Constructs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3418367"/>
            <a:ext cx="4859866" cy="838200"/>
          </a:xfrm>
        </p:spPr>
        <p:txBody>
          <a:bodyPr/>
          <a:lstStyle/>
          <a:p>
            <a:pPr algn="r"/>
            <a:r>
              <a:rPr lang="en-US" dirty="0" smtClean="0"/>
              <a:t>Using Conditional Statements and Loops Correctly</a:t>
            </a:r>
            <a:endParaRPr lang="en-US" dirty="0"/>
          </a:p>
        </p:txBody>
      </p:sp>
      <p:pic>
        <p:nvPicPr>
          <p:cNvPr id="44034" name="Picture 2" descr="http://oma.od.nih.gov/ms/records/recdisp/images/flowchart-blank.gif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3791" y="1208567"/>
            <a:ext cx="3033009" cy="47439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Conditional Statements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 smtClean="0"/>
              <a:t>Always use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{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}</a:t>
            </a:r>
            <a:r>
              <a:rPr lang="en-US" dirty="0" smtClean="0"/>
              <a:t> for the conditional statements body, even when it is a single line:</a:t>
            </a:r>
          </a:p>
          <a:p>
            <a:pPr>
              <a:spcBef>
                <a:spcPts val="1200"/>
              </a:spcBef>
            </a:pPr>
            <a:endParaRPr lang="en-US" dirty="0" smtClean="0"/>
          </a:p>
          <a:p>
            <a:pPr>
              <a:spcBef>
                <a:spcPts val="1200"/>
              </a:spcBef>
            </a:pPr>
            <a:endParaRPr lang="en-US" dirty="0" smtClean="0"/>
          </a:p>
          <a:p>
            <a:pPr>
              <a:spcBef>
                <a:spcPts val="1200"/>
              </a:spcBef>
            </a:pPr>
            <a:r>
              <a:rPr lang="en-US" dirty="0" smtClean="0"/>
              <a:t>Why omitting the brackets could be harmful?</a:t>
            </a:r>
          </a:p>
          <a:p>
            <a:pPr lvl="1">
              <a:spcBef>
                <a:spcPts val="1200"/>
              </a:spcBef>
            </a:pPr>
            <a:endParaRPr lang="en-US" dirty="0" smtClean="0"/>
          </a:p>
          <a:p>
            <a:pPr lvl="1">
              <a:spcBef>
                <a:spcPts val="1200"/>
              </a:spcBef>
            </a:pPr>
            <a:endParaRPr lang="en-US" dirty="0" smtClean="0"/>
          </a:p>
          <a:p>
            <a:pPr lvl="1">
              <a:spcBef>
                <a:spcPts val="1800"/>
              </a:spcBef>
            </a:pPr>
            <a:r>
              <a:rPr lang="en-US" dirty="0" smtClean="0"/>
              <a:t>This is misleading code + misleading formatting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69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09600" y="2311400"/>
            <a:ext cx="7848600" cy="1200329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if (condition) {</a:t>
            </a:r>
          </a:p>
          <a:p>
            <a:pPr>
              <a:lnSpc>
                <a:spcPct val="1200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doSometing();</a:t>
            </a:r>
          </a:p>
          <a:p>
            <a:pPr>
              <a:lnSpc>
                <a:spcPct val="1200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609600" y="4419600"/>
            <a:ext cx="7848600" cy="1323439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if (condition)</a:t>
            </a:r>
          </a:p>
          <a:p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doSomething();</a:t>
            </a:r>
          </a:p>
          <a:p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doAnotherThing();</a:t>
            </a:r>
          </a:p>
          <a:p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doDifferentThing();</a:t>
            </a:r>
          </a:p>
        </p:txBody>
      </p:sp>
      <p:pic>
        <p:nvPicPr>
          <p:cNvPr id="7" name="Picture 3" descr="http://ts4.mm.bing.net/images/thumbnail.aspx?q=1335231651531&amp;id=bd29de2236c1e91f9ccab37fa353e830&amp;url=http%3a%2f%2fwww.webdesign.org%2fimg_articles%2f8231%2fIf-Else-Statements.jpg"/>
          <p:cNvPicPr>
            <a:picLocks noChangeAspect="1" noChangeArrowheads="1"/>
          </p:cNvPicPr>
          <p:nvPr/>
        </p:nvPicPr>
        <p:blipFill>
          <a:blip r:embed="rId2" cstate="screen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1084" y="2328068"/>
            <a:ext cx="1716318" cy="1126332"/>
          </a:xfrm>
          <a:prstGeom prst="roundRect">
            <a:avLst>
              <a:gd name="adj" fmla="val 26107"/>
            </a:avLst>
          </a:prstGeom>
          <a:ln>
            <a:noFill/>
          </a:ln>
          <a:effectLst>
            <a:softEdge rad="112500"/>
          </a:effectLst>
        </p:spPr>
      </p:pic>
      <p:pic>
        <p:nvPicPr>
          <p:cNvPr id="21506" name="Picture 2" descr="http://msds.chem.ox.ac.uk/glossary/harmful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9307" y="4572000"/>
            <a:ext cx="1031912" cy="1044730"/>
          </a:xfrm>
          <a:prstGeom prst="rect">
            <a:avLst/>
          </a:prstGeom>
          <a:noFill/>
          <a:effectLst>
            <a:softEdge rad="127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Simple Conditions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 not use complex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if</a:t>
            </a:r>
            <a:r>
              <a:rPr lang="en-US" dirty="0" smtClean="0"/>
              <a:t> conditions</a:t>
            </a:r>
          </a:p>
          <a:p>
            <a:pPr lvl="1"/>
            <a:r>
              <a:rPr lang="en-US" dirty="0" smtClean="0"/>
              <a:t>You can always simplify them by introducing boolean variables or boolean methods</a:t>
            </a:r>
          </a:p>
          <a:p>
            <a:pPr lvl="1"/>
            <a:r>
              <a:rPr lang="en-US" dirty="0" smtClean="0"/>
              <a:t>Incorrect example: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>
              <a:spcBef>
                <a:spcPts val="1800"/>
              </a:spcBef>
            </a:pPr>
            <a:r>
              <a:rPr lang="en-US" dirty="0" smtClean="0"/>
              <a:t>Complex boolean expressions are harmful</a:t>
            </a:r>
          </a:p>
          <a:p>
            <a:pPr lvl="1"/>
            <a:r>
              <a:rPr lang="en-US" dirty="0" smtClean="0"/>
              <a:t>How you will find the problem if you get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IndexOutOfBoundseException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70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762000" y="3477161"/>
            <a:ext cx="7543800" cy="1323439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if (x &gt; 0 &amp;&amp; y &gt; 0 &amp;&amp; x &lt; width-1 &amp;&amp; y &lt; height-1 &amp;&amp;</a:t>
            </a:r>
          </a:p>
          <a:p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matrix[x, y] == 0 &amp;&amp; matrix[x-1, y] == 0 &amp;&amp;</a:t>
            </a:r>
          </a:p>
          <a:p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matrix[x+1, y] == 0 &amp;&amp; matrix[x, y-1] == 0 &amp;&amp;</a:t>
            </a:r>
          </a:p>
          <a:p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matrix[x, y+1] == 0 &amp;&amp; !visited[x, y]) { … 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Simplifying Boolean Conditions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last example can be easily refactored into self-documenting code: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Now the code is:</a:t>
            </a:r>
          </a:p>
          <a:p>
            <a:pPr lvl="1"/>
            <a:r>
              <a:rPr lang="en-US" dirty="0" smtClean="0"/>
              <a:t>Easy to read – the logic of the condition is clear</a:t>
            </a:r>
          </a:p>
          <a:p>
            <a:pPr lvl="1"/>
            <a:r>
              <a:rPr lang="en-US" dirty="0" smtClean="0"/>
              <a:t>Easy to debug – breakpoint can be put at the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if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71</a:t>
            </a:fld>
            <a:endParaRPr lang="en-US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33400" y="2325231"/>
            <a:ext cx="8077200" cy="2246769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boolean inRange = </a:t>
            </a:r>
          </a:p>
          <a:p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x &gt; 0 &amp;&amp; y &gt; 0 &amp;&amp; x &lt; width-1 &amp;&amp; y &lt; height-1;</a:t>
            </a:r>
          </a:p>
          <a:p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boolean emptyCellAndNeighbours =</a:t>
            </a:r>
          </a:p>
          <a:p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matrix[x, y] == 0 &amp;&amp; matrix[x-1, y] == 0 &amp;&amp;</a:t>
            </a:r>
          </a:p>
          <a:p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matrix[x+1, y] == 0 &amp;&amp; matrix[x, y-1] == 0 &amp;&amp;</a:t>
            </a:r>
          </a:p>
          <a:p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matrix[x, y+1] == 0;</a:t>
            </a:r>
          </a:p>
          <a:p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if (inRange &amp;&amp; emptyCellAndNeighbours &amp;&amp; !visited[x, y])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Avoid Deep Nesting of Blocks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3600"/>
              </a:lnSpc>
            </a:pPr>
            <a:r>
              <a:rPr lang="en-US" dirty="0" smtClean="0"/>
              <a:t>Deep nesting of conditional statements and loops makes the code unclear</a:t>
            </a:r>
          </a:p>
          <a:p>
            <a:pPr lvl="1">
              <a:lnSpc>
                <a:spcPts val="3600"/>
              </a:lnSpc>
            </a:pPr>
            <a:r>
              <a:rPr lang="en-US" dirty="0" smtClean="0"/>
              <a:t>Deep nesting ≈ 3-4 or more levels of nesting</a:t>
            </a:r>
          </a:p>
          <a:p>
            <a:pPr lvl="1">
              <a:lnSpc>
                <a:spcPts val="3600"/>
              </a:lnSpc>
            </a:pPr>
            <a:r>
              <a:rPr lang="en-US" dirty="0" smtClean="0"/>
              <a:t>Deeply nested code is complex and hard to read and understand</a:t>
            </a:r>
          </a:p>
          <a:p>
            <a:pPr lvl="1">
              <a:lnSpc>
                <a:spcPts val="3600"/>
              </a:lnSpc>
            </a:pPr>
            <a:r>
              <a:rPr lang="en-US" dirty="0" smtClean="0"/>
              <a:t>Usually you can extract portions of the code in separate methods</a:t>
            </a:r>
          </a:p>
          <a:p>
            <a:pPr lvl="2">
              <a:lnSpc>
                <a:spcPts val="3600"/>
              </a:lnSpc>
            </a:pPr>
            <a:r>
              <a:rPr lang="en-US" dirty="0" smtClean="0"/>
              <a:t>This simplifies the logic of the code</a:t>
            </a:r>
          </a:p>
          <a:p>
            <a:pPr lvl="2">
              <a:lnSpc>
                <a:spcPts val="3600"/>
              </a:lnSpc>
            </a:pPr>
            <a:r>
              <a:rPr lang="en-US" dirty="0" smtClean="0"/>
              <a:t>Using good method name makes the code self-documenting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72</a:t>
            </a:fld>
            <a:endParaRPr lang="en-US" dirty="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Deep Nesting – Example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73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09600" y="1107068"/>
            <a:ext cx="7848600" cy="5369932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95000"/>
              </a:lnSpc>
            </a:pPr>
            <a:r>
              <a:rPr lang="en-US" sz="19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if (maxElem != Integer.MAX_VALUE) {</a:t>
            </a:r>
          </a:p>
          <a:p>
            <a:pPr>
              <a:lnSpc>
                <a:spcPct val="95000"/>
              </a:lnSpc>
            </a:pPr>
            <a:r>
              <a:rPr lang="en-US" sz="19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if (arr[i] &lt; arr[i + 1]) {</a:t>
            </a:r>
          </a:p>
          <a:p>
            <a:pPr>
              <a:lnSpc>
                <a:spcPct val="95000"/>
              </a:lnSpc>
            </a:pPr>
            <a:r>
              <a:rPr lang="en-US" sz="19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if (arr[i + 1] &lt; arr[i + 2]) {</a:t>
            </a:r>
          </a:p>
          <a:p>
            <a:pPr>
              <a:lnSpc>
                <a:spcPct val="95000"/>
              </a:lnSpc>
            </a:pPr>
            <a:r>
              <a:rPr lang="en-US" sz="19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if (arr[i + 2] &lt; arr[i + 3]) {</a:t>
            </a:r>
          </a:p>
          <a:p>
            <a:pPr>
              <a:lnSpc>
                <a:spcPct val="95000"/>
              </a:lnSpc>
            </a:pPr>
            <a:r>
              <a:rPr lang="en-US" sz="19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maxElem = arr[i + 3];</a:t>
            </a:r>
          </a:p>
          <a:p>
            <a:pPr>
              <a:lnSpc>
                <a:spcPct val="95000"/>
              </a:lnSpc>
            </a:pPr>
            <a:r>
              <a:rPr lang="en-US" sz="19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}</a:t>
            </a:r>
          </a:p>
          <a:p>
            <a:pPr>
              <a:lnSpc>
                <a:spcPct val="95000"/>
              </a:lnSpc>
            </a:pPr>
            <a:r>
              <a:rPr lang="en-US" sz="19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else {</a:t>
            </a:r>
          </a:p>
          <a:p>
            <a:pPr>
              <a:lnSpc>
                <a:spcPct val="95000"/>
              </a:lnSpc>
            </a:pPr>
            <a:r>
              <a:rPr lang="en-US" sz="19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maxElem = arr[i + 2];</a:t>
            </a:r>
          </a:p>
          <a:p>
            <a:pPr>
              <a:lnSpc>
                <a:spcPct val="95000"/>
              </a:lnSpc>
            </a:pPr>
            <a:r>
              <a:rPr lang="en-US" sz="19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}</a:t>
            </a:r>
          </a:p>
          <a:p>
            <a:pPr>
              <a:lnSpc>
                <a:spcPct val="95000"/>
              </a:lnSpc>
            </a:pPr>
            <a:r>
              <a:rPr lang="en-US" sz="19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}</a:t>
            </a:r>
          </a:p>
          <a:p>
            <a:pPr>
              <a:lnSpc>
                <a:spcPct val="95000"/>
              </a:lnSpc>
            </a:pPr>
            <a:r>
              <a:rPr lang="en-US" sz="19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else {</a:t>
            </a:r>
          </a:p>
          <a:p>
            <a:pPr>
              <a:lnSpc>
                <a:spcPct val="95000"/>
              </a:lnSpc>
            </a:pPr>
            <a:r>
              <a:rPr lang="en-US" sz="19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if (arr[i + 1] &lt; arr[i + 3]) {</a:t>
            </a:r>
          </a:p>
          <a:p>
            <a:pPr>
              <a:lnSpc>
                <a:spcPct val="95000"/>
              </a:lnSpc>
            </a:pPr>
            <a:r>
              <a:rPr lang="en-US" sz="19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maxElem = arr[i + 3];</a:t>
            </a:r>
          </a:p>
          <a:p>
            <a:pPr>
              <a:lnSpc>
                <a:spcPct val="95000"/>
              </a:lnSpc>
            </a:pPr>
            <a:r>
              <a:rPr lang="en-US" sz="19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}</a:t>
            </a:r>
          </a:p>
          <a:p>
            <a:pPr>
              <a:lnSpc>
                <a:spcPct val="95000"/>
              </a:lnSpc>
            </a:pPr>
            <a:r>
              <a:rPr lang="en-US" sz="19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else {</a:t>
            </a:r>
          </a:p>
          <a:p>
            <a:pPr>
              <a:lnSpc>
                <a:spcPct val="95000"/>
              </a:lnSpc>
            </a:pPr>
            <a:r>
              <a:rPr lang="en-US" sz="19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maxElem = arr[i + 1];</a:t>
            </a:r>
          </a:p>
          <a:p>
            <a:pPr>
              <a:lnSpc>
                <a:spcPct val="95000"/>
              </a:lnSpc>
            </a:pPr>
            <a:r>
              <a:rPr lang="en-US" sz="19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}</a:t>
            </a:r>
          </a:p>
          <a:p>
            <a:pPr>
              <a:lnSpc>
                <a:spcPct val="95000"/>
              </a:lnSpc>
            </a:pPr>
            <a:r>
              <a:rPr lang="en-US" sz="19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}</a:t>
            </a:r>
          </a:p>
          <a:p>
            <a:pPr>
              <a:lnSpc>
                <a:spcPct val="95000"/>
              </a:lnSpc>
            </a:pPr>
            <a:r>
              <a:rPr lang="en-US" sz="19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98790" y="6096000"/>
            <a:ext cx="27594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i="1" dirty="0" smtClean="0"/>
              <a:t>(continues on the next slide)</a:t>
            </a:r>
            <a:endParaRPr lang="en-US" sz="1800" i="1" dirty="0"/>
          </a:p>
        </p:txBody>
      </p:sp>
      <p:pic>
        <p:nvPicPr>
          <p:cNvPr id="17410" name="Picture 2" descr="http://www.apartmenttherapy.com/images/uploads/6-19-top-ten-nesting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990600"/>
            <a:ext cx="2762693" cy="18776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Deep Nesting – Example (2)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74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09600" y="1066800"/>
            <a:ext cx="7848600" cy="5369932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95000"/>
              </a:lnSpc>
            </a:pPr>
            <a:r>
              <a:rPr lang="en-US" sz="19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else {</a:t>
            </a:r>
          </a:p>
          <a:p>
            <a:pPr>
              <a:lnSpc>
                <a:spcPct val="95000"/>
              </a:lnSpc>
            </a:pPr>
            <a:r>
              <a:rPr lang="en-US" sz="19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if (arr[i] &lt; arr[i + 2]) {</a:t>
            </a:r>
          </a:p>
          <a:p>
            <a:pPr>
              <a:lnSpc>
                <a:spcPct val="95000"/>
              </a:lnSpc>
            </a:pPr>
            <a:r>
              <a:rPr lang="en-US" sz="19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if (arr[i + 2] &lt; arr[i + 3]) {</a:t>
            </a:r>
          </a:p>
          <a:p>
            <a:pPr>
              <a:lnSpc>
                <a:spcPct val="95000"/>
              </a:lnSpc>
            </a:pPr>
            <a:r>
              <a:rPr lang="en-US" sz="19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maxElem = arr[i + 3];</a:t>
            </a:r>
          </a:p>
          <a:p>
            <a:pPr>
              <a:lnSpc>
                <a:spcPct val="95000"/>
              </a:lnSpc>
            </a:pPr>
            <a:r>
              <a:rPr lang="en-US" sz="19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}</a:t>
            </a:r>
          </a:p>
          <a:p>
            <a:pPr>
              <a:lnSpc>
                <a:spcPct val="95000"/>
              </a:lnSpc>
            </a:pPr>
            <a:r>
              <a:rPr lang="en-US" sz="19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else {</a:t>
            </a:r>
          </a:p>
          <a:p>
            <a:pPr>
              <a:lnSpc>
                <a:spcPct val="95000"/>
              </a:lnSpc>
            </a:pPr>
            <a:r>
              <a:rPr lang="en-US" sz="19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maxElem = arr[i + 2];</a:t>
            </a:r>
          </a:p>
          <a:p>
            <a:pPr>
              <a:lnSpc>
                <a:spcPct val="95000"/>
              </a:lnSpc>
            </a:pPr>
            <a:r>
              <a:rPr lang="en-US" sz="19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}</a:t>
            </a:r>
          </a:p>
          <a:p>
            <a:pPr>
              <a:lnSpc>
                <a:spcPct val="95000"/>
              </a:lnSpc>
            </a:pPr>
            <a:r>
              <a:rPr lang="en-US" sz="19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}</a:t>
            </a:r>
          </a:p>
          <a:p>
            <a:pPr>
              <a:lnSpc>
                <a:spcPct val="95000"/>
              </a:lnSpc>
            </a:pPr>
            <a:r>
              <a:rPr lang="en-US" sz="19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else {</a:t>
            </a:r>
          </a:p>
          <a:p>
            <a:pPr>
              <a:lnSpc>
                <a:spcPct val="95000"/>
              </a:lnSpc>
            </a:pPr>
            <a:r>
              <a:rPr lang="en-US" sz="19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if (arr[i] &lt; arr[i + 3]) {</a:t>
            </a:r>
          </a:p>
          <a:p>
            <a:pPr>
              <a:lnSpc>
                <a:spcPct val="95000"/>
              </a:lnSpc>
            </a:pPr>
            <a:r>
              <a:rPr lang="en-US" sz="19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maxElem = arr[i + 3];</a:t>
            </a:r>
          </a:p>
          <a:p>
            <a:pPr>
              <a:lnSpc>
                <a:spcPct val="95000"/>
              </a:lnSpc>
            </a:pPr>
            <a:r>
              <a:rPr lang="en-US" sz="19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}</a:t>
            </a:r>
          </a:p>
          <a:p>
            <a:pPr>
              <a:lnSpc>
                <a:spcPct val="95000"/>
              </a:lnSpc>
            </a:pPr>
            <a:r>
              <a:rPr lang="en-US" sz="19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else {</a:t>
            </a:r>
          </a:p>
          <a:p>
            <a:pPr>
              <a:lnSpc>
                <a:spcPct val="95000"/>
              </a:lnSpc>
            </a:pPr>
            <a:r>
              <a:rPr lang="en-US" sz="19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maxElem = arr[i];</a:t>
            </a:r>
          </a:p>
          <a:p>
            <a:pPr>
              <a:lnSpc>
                <a:spcPct val="95000"/>
              </a:lnSpc>
            </a:pPr>
            <a:r>
              <a:rPr lang="en-US" sz="19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}</a:t>
            </a:r>
          </a:p>
          <a:p>
            <a:pPr>
              <a:lnSpc>
                <a:spcPct val="95000"/>
              </a:lnSpc>
            </a:pPr>
            <a:r>
              <a:rPr lang="en-US" sz="19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}</a:t>
            </a:r>
          </a:p>
          <a:p>
            <a:pPr>
              <a:lnSpc>
                <a:spcPct val="95000"/>
              </a:lnSpc>
            </a:pPr>
            <a:r>
              <a:rPr lang="en-US" sz="19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  <a:p>
            <a:pPr>
              <a:lnSpc>
                <a:spcPct val="95000"/>
              </a:lnSpc>
            </a:pPr>
            <a:r>
              <a:rPr lang="en-US" sz="19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pic>
        <p:nvPicPr>
          <p:cNvPr id="16386" name="Picture 2" descr="http://www.apartmenttherapy.com/images/uploads/6-19-top-ten-nesting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2000" y="990600"/>
            <a:ext cx="2711450" cy="1600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700" dirty="0" smtClean="0"/>
              <a:t>Avoiding Deep Nesting – Example</a:t>
            </a:r>
            <a:endParaRPr lang="en-US" sz="37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75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09600" y="1066800"/>
            <a:ext cx="7848600" cy="5369932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95000"/>
              </a:lnSpc>
            </a:pPr>
            <a:r>
              <a:rPr lang="en-US" sz="19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private static int max(int i, int j) {</a:t>
            </a:r>
          </a:p>
          <a:p>
            <a:pPr>
              <a:lnSpc>
                <a:spcPct val="95000"/>
              </a:lnSpc>
            </a:pPr>
            <a:r>
              <a:rPr lang="en-US" sz="19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if (i &lt; j) {</a:t>
            </a:r>
          </a:p>
          <a:p>
            <a:pPr>
              <a:lnSpc>
                <a:spcPct val="95000"/>
              </a:lnSpc>
            </a:pPr>
            <a:r>
              <a:rPr lang="en-US" sz="19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return j;</a:t>
            </a:r>
          </a:p>
          <a:p>
            <a:pPr>
              <a:lnSpc>
                <a:spcPct val="95000"/>
              </a:lnSpc>
            </a:pPr>
            <a:r>
              <a:rPr lang="en-US" sz="19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  <a:p>
            <a:pPr>
              <a:lnSpc>
                <a:spcPct val="95000"/>
              </a:lnSpc>
            </a:pPr>
            <a:r>
              <a:rPr lang="en-US" sz="19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else {</a:t>
            </a:r>
          </a:p>
          <a:p>
            <a:pPr>
              <a:lnSpc>
                <a:spcPct val="95000"/>
              </a:lnSpc>
            </a:pPr>
            <a:r>
              <a:rPr lang="en-US" sz="19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return i;</a:t>
            </a:r>
          </a:p>
          <a:p>
            <a:pPr>
              <a:lnSpc>
                <a:spcPct val="95000"/>
              </a:lnSpc>
            </a:pPr>
            <a:r>
              <a:rPr lang="en-US" sz="19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  <a:p>
            <a:pPr>
              <a:lnSpc>
                <a:spcPct val="95000"/>
              </a:lnSpc>
            </a:pPr>
            <a:r>
              <a:rPr lang="en-US" sz="19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  <a:p>
            <a:pPr>
              <a:lnSpc>
                <a:spcPct val="95000"/>
              </a:lnSpc>
            </a:pPr>
            <a:endParaRPr lang="en-US" sz="1900" b="1" noProof="1" smtClean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</a:endParaRPr>
          </a:p>
          <a:p>
            <a:pPr>
              <a:lnSpc>
                <a:spcPct val="95000"/>
              </a:lnSpc>
            </a:pPr>
            <a:r>
              <a:rPr lang="en-US" sz="19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private static int max(int i, int j, int k) {</a:t>
            </a:r>
          </a:p>
          <a:p>
            <a:pPr>
              <a:lnSpc>
                <a:spcPct val="95000"/>
              </a:lnSpc>
            </a:pPr>
            <a:r>
              <a:rPr lang="en-US" sz="19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if (i &lt; j) {</a:t>
            </a:r>
          </a:p>
          <a:p>
            <a:pPr>
              <a:lnSpc>
                <a:spcPct val="95000"/>
              </a:lnSpc>
            </a:pPr>
            <a:r>
              <a:rPr lang="en-US" sz="19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int maxElem = max(j, k);</a:t>
            </a:r>
          </a:p>
          <a:p>
            <a:pPr>
              <a:lnSpc>
                <a:spcPct val="95000"/>
              </a:lnSpc>
            </a:pPr>
            <a:r>
              <a:rPr lang="en-US" sz="19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return maxElem;</a:t>
            </a:r>
          </a:p>
          <a:p>
            <a:pPr>
              <a:lnSpc>
                <a:spcPct val="95000"/>
              </a:lnSpc>
            </a:pPr>
            <a:r>
              <a:rPr lang="en-US" sz="19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  <a:p>
            <a:pPr>
              <a:lnSpc>
                <a:spcPct val="95000"/>
              </a:lnSpc>
            </a:pPr>
            <a:r>
              <a:rPr lang="en-US" sz="19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else {</a:t>
            </a:r>
          </a:p>
          <a:p>
            <a:pPr>
              <a:lnSpc>
                <a:spcPct val="95000"/>
              </a:lnSpc>
            </a:pPr>
            <a:r>
              <a:rPr lang="en-US" sz="19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int maxElem = max(i, k);</a:t>
            </a:r>
          </a:p>
          <a:p>
            <a:pPr>
              <a:lnSpc>
                <a:spcPct val="95000"/>
              </a:lnSpc>
            </a:pPr>
            <a:r>
              <a:rPr lang="en-US" sz="19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return maxElem;</a:t>
            </a:r>
          </a:p>
          <a:p>
            <a:pPr>
              <a:lnSpc>
                <a:spcPct val="95000"/>
              </a:lnSpc>
            </a:pPr>
            <a:r>
              <a:rPr lang="en-US" sz="19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  <a:p>
            <a:pPr>
              <a:lnSpc>
                <a:spcPct val="95000"/>
              </a:lnSpc>
            </a:pPr>
            <a:r>
              <a:rPr lang="en-US" sz="19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98790" y="6019800"/>
            <a:ext cx="27594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i="1" dirty="0" smtClean="0"/>
              <a:t>(continues on the next slide)</a:t>
            </a:r>
            <a:endParaRPr lang="en-US" sz="1800" i="1" dirty="0"/>
          </a:p>
        </p:txBody>
      </p:sp>
      <p:pic>
        <p:nvPicPr>
          <p:cNvPr id="15362" name="Picture 2" descr="http://www.apartmenttherapy.com/images/uploads/6-19-top-ten-nesting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676400"/>
            <a:ext cx="2874537" cy="1524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700" dirty="0" smtClean="0"/>
              <a:t>Avoiding Deep Nesting – Example</a:t>
            </a:r>
            <a:endParaRPr lang="en-US" sz="37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76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09600" y="1160651"/>
            <a:ext cx="7848600" cy="5062924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1900" b="1" noProof="1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private static int findMax(int[] arr, int i) {</a:t>
            </a:r>
          </a:p>
          <a:p>
            <a:r>
              <a:rPr lang="en-US" sz="1900" b="1" noProof="1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if (arr[i] &lt; arr[i + 1]) {</a:t>
            </a:r>
          </a:p>
          <a:p>
            <a:r>
              <a:rPr lang="en-US" sz="1900" b="1" noProof="1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int maxElem = </a:t>
            </a:r>
            <a:endParaRPr lang="en-US" sz="1900" b="1" noProof="1" smtClean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</a:endParaRPr>
          </a:p>
          <a:p>
            <a:r>
              <a:rPr lang="en-US" sz="1900" b="1" noProof="1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</a:t>
            </a:r>
            <a:r>
              <a:rPr lang="en-US" sz="19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max(arr[i </a:t>
            </a:r>
            <a:r>
              <a:rPr lang="en-US" sz="1900" b="1" noProof="1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+ 1], arr[i + 2], arr[i + 3]);</a:t>
            </a:r>
          </a:p>
          <a:p>
            <a:r>
              <a:rPr lang="en-US" sz="1900" b="1" noProof="1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return maxElem;</a:t>
            </a:r>
          </a:p>
          <a:p>
            <a:r>
              <a:rPr lang="en-US" sz="1900" b="1" noProof="1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  <a:p>
            <a:r>
              <a:rPr lang="en-US" sz="1900" b="1" noProof="1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else {</a:t>
            </a:r>
          </a:p>
          <a:p>
            <a:r>
              <a:rPr lang="en-US" sz="1900" b="1" noProof="1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int maxElem = Max(arr[i], arr[i + 2], arr[i + 3]);</a:t>
            </a:r>
          </a:p>
          <a:p>
            <a:r>
              <a:rPr lang="en-US" sz="1900" b="1" noProof="1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return maxElem;</a:t>
            </a:r>
          </a:p>
          <a:p>
            <a:r>
              <a:rPr lang="en-US" sz="1900" b="1" noProof="1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  <a:p>
            <a:r>
              <a:rPr lang="en-US" sz="19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  <a:p>
            <a:endParaRPr lang="en-US" sz="1900" b="1" noProof="1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</a:endParaRPr>
          </a:p>
          <a:p>
            <a:r>
              <a:rPr lang="en-US" sz="19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…</a:t>
            </a:r>
            <a:endParaRPr lang="en-US" sz="1900" b="1" noProof="1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</a:endParaRPr>
          </a:p>
          <a:p>
            <a:endParaRPr lang="en-US" sz="1900" b="1" noProof="1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</a:endParaRPr>
          </a:p>
          <a:p>
            <a:r>
              <a:rPr lang="en-US" sz="1900" b="1" noProof="1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if (maxElem != Integer.MAX_VALUE) {</a:t>
            </a:r>
          </a:p>
          <a:p>
            <a:r>
              <a:rPr lang="en-US" sz="1900" b="1" noProof="1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maxElem = FindMax(arr, i);</a:t>
            </a:r>
          </a:p>
          <a:p>
            <a:r>
              <a:rPr lang="en-US" sz="1900" b="1" noProof="1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pic>
        <p:nvPicPr>
          <p:cNvPr id="14338" name="Picture 2" descr="http://s3.amazonaws.com/atimg/1350402/03cleaning04182010_rect540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4495800"/>
            <a:ext cx="1981200" cy="1556658"/>
          </a:xfrm>
          <a:prstGeom prst="roundRect">
            <a:avLst>
              <a:gd name="adj" fmla="val 7788"/>
            </a:avLst>
          </a:prstGeom>
          <a:noFill/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1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9850" y="762000"/>
            <a:ext cx="3886200" cy="2590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886200"/>
            <a:ext cx="8229600" cy="1295400"/>
          </a:xfrm>
        </p:spPr>
        <p:txBody>
          <a:bodyPr/>
          <a:lstStyle/>
          <a:p>
            <a:pPr>
              <a:lnSpc>
                <a:spcPts val="5200"/>
              </a:lnSpc>
            </a:pPr>
            <a:r>
              <a:rPr lang="en-US" dirty="0" smtClean="0"/>
              <a:t>Comments and Code Documentation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5334000"/>
            <a:ext cx="8382000" cy="609600"/>
          </a:xfrm>
        </p:spPr>
        <p:txBody>
          <a:bodyPr/>
          <a:lstStyle/>
          <a:p>
            <a:r>
              <a:rPr lang="en-US" dirty="0" smtClean="0"/>
              <a:t>The Concept of Self-Documenting Code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Self-Documenting Code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Effective comments do not repeat the code</a:t>
            </a:r>
          </a:p>
          <a:p>
            <a:pPr lvl="1"/>
            <a:r>
              <a:rPr lang="en-US" dirty="0" smtClean="0"/>
              <a:t>They explain it at higher level and reveal non-obvious details</a:t>
            </a:r>
          </a:p>
          <a:p>
            <a:r>
              <a:rPr lang="en-US" dirty="0" smtClean="0"/>
              <a:t>Self-documenting code fundamental principles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78</a:t>
            </a:fld>
            <a:endParaRPr lang="en-US" dirty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09600" y="3505200"/>
            <a:ext cx="7848600" cy="643423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144000" tIns="108000" rIns="144000" bIns="72000">
            <a:spAutoFit/>
          </a:bodyPr>
          <a:lstStyle/>
          <a:p>
            <a:pPr eaLnBrk="0" hangingPunct="0">
              <a:lnSpc>
                <a:spcPts val="36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3100" b="1" noProof="1" smtClean="0">
                <a:solidFill>
                  <a:srgbClr val="FFF0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onsolas" pitchFamily="49" charset="0"/>
              </a:rPr>
              <a:t>The best documentation is the code itself. 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609600" y="5715000"/>
            <a:ext cx="7848600" cy="643423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144000" tIns="108000" rIns="144000" bIns="72000">
            <a:spAutoFit/>
          </a:bodyPr>
          <a:lstStyle/>
          <a:p>
            <a:pPr eaLnBrk="0" hangingPunct="0">
              <a:lnSpc>
                <a:spcPts val="36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3100" b="1" noProof="1" smtClean="0">
                <a:solidFill>
                  <a:srgbClr val="FFF0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onsolas" pitchFamily="49" charset="0"/>
              </a:rPr>
              <a:t>Do not document bad code, rewrite it!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609600" y="4381312"/>
            <a:ext cx="7848600" cy="1105088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144000" tIns="108000" rIns="144000" bIns="72000">
            <a:spAutoFit/>
          </a:bodyPr>
          <a:lstStyle/>
          <a:p>
            <a:pPr eaLnBrk="0" hangingPunct="0">
              <a:lnSpc>
                <a:spcPts val="36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3100" b="1" noProof="1" smtClean="0">
                <a:solidFill>
                  <a:srgbClr val="FFF0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onsolas" pitchFamily="49" charset="0"/>
              </a:rPr>
              <a:t>Make the code self-explainable and self-documenting, easy-to-read and understand.</a:t>
            </a:r>
            <a:r>
              <a:rPr lang="en-US" sz="3100" b="1" noProof="1" smtClean="0">
                <a:solidFill>
                  <a:srgbClr val="FFF0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onsolas" pitchFamily="49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Bad Comments – Example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79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09600" y="1014710"/>
            <a:ext cx="7924800" cy="5386090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public static List&lt;Integer&gt; findPrimes(int start, int end) {</a:t>
            </a:r>
          </a:p>
          <a:p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// Create new list of integers</a:t>
            </a:r>
          </a:p>
          <a:p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List&lt;Integer&gt; primesList = new ArrayList&lt;Integer&gt;();</a:t>
            </a:r>
          </a:p>
          <a:p>
            <a:pPr>
              <a:spcBef>
                <a:spcPts val="600"/>
              </a:spcBef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// Perform a loop from start to end</a:t>
            </a:r>
          </a:p>
          <a:p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for (int num = start; num &lt;= end; num++) {</a:t>
            </a:r>
          </a:p>
          <a:p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// Declare boolean variable, initially true</a:t>
            </a:r>
          </a:p>
          <a:p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boolean prime = true;</a:t>
            </a:r>
          </a:p>
          <a:p>
            <a:pPr>
              <a:spcBef>
                <a:spcPts val="600"/>
              </a:spcBef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// Perform loop from 2 to sqrt(num)</a:t>
            </a:r>
          </a:p>
          <a:p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for (int div = 2; div &lt;= Math.sqrt(num); div++) {</a:t>
            </a:r>
          </a:p>
          <a:p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// Check if div divides num with no remainder </a:t>
            </a:r>
          </a:p>
          <a:p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if (num % div == 0) {</a:t>
            </a:r>
          </a:p>
          <a:p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// We found a divider -&gt; the number is not prime</a:t>
            </a:r>
          </a:p>
          <a:p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prime = false;</a:t>
            </a:r>
          </a:p>
          <a:p>
            <a:pPr>
              <a:spcBef>
                <a:spcPts val="600"/>
              </a:spcBef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// Exit from the loop</a:t>
            </a:r>
          </a:p>
          <a:p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break;</a:t>
            </a:r>
          </a:p>
          <a:p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}</a:t>
            </a:r>
          </a:p>
          <a:p>
            <a:pPr>
              <a:spcBef>
                <a:spcPts val="600"/>
              </a:spcBef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// </a:t>
            </a:r>
            <a:r>
              <a:rPr lang="en-US" sz="1800" b="1" noProof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Continue with the next loop value</a:t>
            </a:r>
          </a:p>
          <a:p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}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74990" y="6034418"/>
            <a:ext cx="27594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i="1" dirty="0" smtClean="0"/>
              <a:t>(continues on the next slide)</a:t>
            </a:r>
            <a:endParaRPr lang="en-US" sz="1800" i="1" dirty="0"/>
          </a:p>
        </p:txBody>
      </p:sp>
      <p:pic>
        <p:nvPicPr>
          <p:cNvPr id="7170" name="Picture 2" descr="http://bp1.blogger.com/_nWpwm6lhWUs/R7yQGWEGTKI/AAAAAAAABm4/FEDdNFFKGXc/s320/Unhappy+face+Stop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2762" y="1993900"/>
            <a:ext cx="1350296" cy="13081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Bad Comments </a:t>
            </a:r>
            <a:r>
              <a:rPr lang="en-US" smtClean="0"/>
              <a:t>– Example (2)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80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09600" y="1328678"/>
            <a:ext cx="7924800" cy="2862322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1800" b="1" noProof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// Check if the number is prime</a:t>
            </a:r>
          </a:p>
          <a:p>
            <a:r>
              <a:rPr lang="en-US" sz="1800" b="1" noProof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if (prime) {</a:t>
            </a:r>
          </a:p>
          <a:p>
            <a:r>
              <a:rPr lang="en-US" sz="1800" b="1" noProof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// Add the number to the list of primes</a:t>
            </a:r>
          </a:p>
          <a:p>
            <a:r>
              <a:rPr lang="en-US" sz="1800" b="1" noProof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</a:t>
            </a: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primesList.add(num</a:t>
            </a:r>
            <a:r>
              <a:rPr lang="en-US" sz="1800" b="1" noProof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);</a:t>
            </a:r>
          </a:p>
          <a:p>
            <a:r>
              <a:rPr lang="en-US" sz="1800" b="1" noProof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}</a:t>
            </a:r>
          </a:p>
          <a:p>
            <a:r>
              <a:rPr lang="en-US" sz="1800" b="1" noProof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  <a:p>
            <a:endParaRPr lang="en-US" sz="1800" b="1" noProof="1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</a:endParaRPr>
          </a:p>
          <a:p>
            <a:r>
              <a:rPr lang="en-US" sz="1800" b="1" noProof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// Return the list of primes</a:t>
            </a:r>
          </a:p>
          <a:p>
            <a:r>
              <a:rPr lang="en-US" sz="1800" b="1" noProof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return primesList;</a:t>
            </a:r>
          </a:p>
          <a:p>
            <a:r>
              <a:rPr lang="en-US" sz="1800" b="1" noProof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pic>
        <p:nvPicPr>
          <p:cNvPr id="6" name="Picture 2" descr="http://www.clker.com/cliparts/9/a/1/2/1197115377134296375stefann_urinating_while_standing_is_forbidden.svg.h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3733800"/>
            <a:ext cx="2438400" cy="2438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Self-Documenting Code – Example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81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33400" y="1453985"/>
            <a:ext cx="8077200" cy="4358116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1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public static List&lt;Integer&gt; findPrimes(</a:t>
            </a:r>
          </a:p>
          <a:p>
            <a:pPr>
              <a:lnSpc>
                <a:spcPct val="120000"/>
              </a:lnSpc>
            </a:pPr>
            <a:r>
              <a:rPr lang="en-US" sz="2100" b="1" noProof="1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</a:t>
            </a:r>
            <a:r>
              <a:rPr lang="en-US" sz="21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int start, int end) {</a:t>
            </a:r>
          </a:p>
          <a:p>
            <a:pPr>
              <a:lnSpc>
                <a:spcPct val="120000"/>
              </a:lnSpc>
            </a:pPr>
            <a:r>
              <a:rPr lang="en-US" sz="21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List&lt;Integer&gt; primesList = new ArrayList&lt;Integer&gt;();</a:t>
            </a:r>
          </a:p>
          <a:p>
            <a:pPr>
              <a:lnSpc>
                <a:spcPct val="120000"/>
              </a:lnSpc>
            </a:pPr>
            <a:r>
              <a:rPr lang="en-US" sz="21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for (int num = start; num &lt;= end; num++) {</a:t>
            </a:r>
          </a:p>
          <a:p>
            <a:pPr>
              <a:lnSpc>
                <a:spcPct val="120000"/>
              </a:lnSpc>
            </a:pPr>
            <a:r>
              <a:rPr lang="en-US" sz="21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boolean isPrime = isPrime(num);</a:t>
            </a:r>
          </a:p>
          <a:p>
            <a:pPr>
              <a:lnSpc>
                <a:spcPct val="120000"/>
              </a:lnSpc>
            </a:pPr>
            <a:r>
              <a:rPr lang="en-US" sz="21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if (isPrime) {</a:t>
            </a:r>
          </a:p>
          <a:p>
            <a:pPr>
              <a:lnSpc>
                <a:spcPct val="120000"/>
              </a:lnSpc>
            </a:pPr>
            <a:r>
              <a:rPr lang="en-US" sz="21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primesList.add(num);</a:t>
            </a:r>
          </a:p>
          <a:p>
            <a:pPr>
              <a:lnSpc>
                <a:spcPct val="120000"/>
              </a:lnSpc>
            </a:pPr>
            <a:r>
              <a:rPr lang="en-US" sz="21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}</a:t>
            </a:r>
          </a:p>
          <a:p>
            <a:pPr>
              <a:lnSpc>
                <a:spcPct val="120000"/>
              </a:lnSpc>
            </a:pPr>
            <a:r>
              <a:rPr lang="en-US" sz="21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  <a:p>
            <a:pPr>
              <a:lnSpc>
                <a:spcPct val="120000"/>
              </a:lnSpc>
            </a:pPr>
            <a:r>
              <a:rPr lang="en-US" sz="21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return primesList;</a:t>
            </a:r>
          </a:p>
          <a:p>
            <a:pPr>
              <a:lnSpc>
                <a:spcPct val="120000"/>
              </a:lnSpc>
            </a:pPr>
            <a:r>
              <a:rPr lang="en-US" sz="21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829300" y="5410200"/>
            <a:ext cx="27594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i="1" dirty="0" smtClean="0"/>
              <a:t>(continues on the next slide)</a:t>
            </a:r>
            <a:endParaRPr lang="en-US" sz="1800" i="1" dirty="0"/>
          </a:p>
        </p:txBody>
      </p:sp>
      <p:sp>
        <p:nvSpPr>
          <p:cNvPr id="7" name="AutoShape 7"/>
          <p:cNvSpPr>
            <a:spLocks noChangeArrowheads="1"/>
          </p:cNvSpPr>
          <p:nvPr/>
        </p:nvSpPr>
        <p:spPr bwMode="auto">
          <a:xfrm>
            <a:off x="4495800" y="4114800"/>
            <a:ext cx="4114800" cy="896699"/>
          </a:xfrm>
          <a:prstGeom prst="wedgeRoundRectCallout">
            <a:avLst>
              <a:gd name="adj1" fmla="val -51165"/>
              <a:gd name="adj2" fmla="val -95916"/>
              <a:gd name="adj3" fmla="val 16667"/>
            </a:avLst>
          </a:prstGeom>
          <a:solidFill>
            <a:srgbClr val="9F8471"/>
          </a:solidFill>
          <a:ln w="635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lnSpc>
                <a:spcPts val="28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200" b="1" noProof="1" smtClean="0">
                <a:solidFill>
                  <a:srgbClr val="F7FFE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onsolas" pitchFamily="49" charset="0"/>
              </a:rPr>
              <a:t>Good code does not need comments. It is self-explaining.</a:t>
            </a:r>
          </a:p>
        </p:txBody>
      </p:sp>
      <p:pic>
        <p:nvPicPr>
          <p:cNvPr id="5122" name="Picture 2" descr="http://www.ajolive.com/images/icons/128x128/accept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2667000"/>
            <a:ext cx="1371600" cy="1371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86600" cy="914400"/>
          </a:xfrm>
        </p:spPr>
        <p:txBody>
          <a:bodyPr/>
          <a:lstStyle/>
          <a:p>
            <a:r>
              <a:rPr lang="en-US" sz="3600" dirty="0" smtClean="0"/>
              <a:t>Self-Documenting Code – Example (2)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82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33400" y="1630423"/>
            <a:ext cx="8077200" cy="4093428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6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private static boolean isPrime(int num) {</a:t>
            </a:r>
          </a:p>
          <a:p>
            <a:pPr>
              <a:lnSpc>
                <a:spcPts val="26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boolean isPrime = true;</a:t>
            </a:r>
          </a:p>
          <a:p>
            <a:pPr>
              <a:lnSpc>
                <a:spcPts val="26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int maxDivider = (int) Math.sqrt(num);</a:t>
            </a:r>
          </a:p>
          <a:p>
            <a:pPr>
              <a:lnSpc>
                <a:spcPts val="26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for (int div = 2; div &lt;= maxDivider; div++) {</a:t>
            </a:r>
          </a:p>
          <a:p>
            <a:pPr>
              <a:lnSpc>
                <a:spcPts val="26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if (num % div == 0) {</a:t>
            </a:r>
          </a:p>
          <a:p>
            <a:pPr>
              <a:lnSpc>
                <a:spcPts val="26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// Found a divider -&gt; the number is not prime</a:t>
            </a:r>
          </a:p>
          <a:p>
            <a:pPr>
              <a:lnSpc>
                <a:spcPts val="26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isPrime = false;</a:t>
            </a:r>
          </a:p>
          <a:p>
            <a:pPr>
              <a:lnSpc>
                <a:spcPts val="26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break;</a:t>
            </a:r>
          </a:p>
          <a:p>
            <a:pPr>
              <a:lnSpc>
                <a:spcPts val="26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}</a:t>
            </a:r>
          </a:p>
          <a:p>
            <a:pPr>
              <a:lnSpc>
                <a:spcPts val="26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  <a:p>
            <a:pPr>
              <a:lnSpc>
                <a:spcPts val="26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return isPrime;</a:t>
            </a:r>
          </a:p>
          <a:p>
            <a:pPr>
              <a:lnSpc>
                <a:spcPts val="26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sp>
        <p:nvSpPr>
          <p:cNvPr id="6" name="AutoShape 7"/>
          <p:cNvSpPr>
            <a:spLocks noChangeArrowheads="1"/>
          </p:cNvSpPr>
          <p:nvPr/>
        </p:nvSpPr>
        <p:spPr bwMode="auto">
          <a:xfrm>
            <a:off x="3429000" y="5181600"/>
            <a:ext cx="4648200" cy="896699"/>
          </a:xfrm>
          <a:prstGeom prst="wedgeRoundRectCallout">
            <a:avLst>
              <a:gd name="adj1" fmla="val -55673"/>
              <a:gd name="adj2" fmla="val -54842"/>
              <a:gd name="adj3" fmla="val 16667"/>
            </a:avLst>
          </a:prstGeom>
          <a:solidFill>
            <a:srgbClr val="9F8471"/>
          </a:solidFill>
          <a:ln w="635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lnSpc>
                <a:spcPts val="28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200" b="1" noProof="1" smtClean="0">
                <a:solidFill>
                  <a:srgbClr val="F7FFE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onsolas" pitchFamily="49" charset="0"/>
              </a:rPr>
              <a:t>Good methods have good name and are easy to read and understand.</a:t>
            </a:r>
          </a:p>
        </p:txBody>
      </p:sp>
      <p:sp>
        <p:nvSpPr>
          <p:cNvPr id="7" name="AutoShape 7"/>
          <p:cNvSpPr>
            <a:spLocks noChangeArrowheads="1"/>
          </p:cNvSpPr>
          <p:nvPr/>
        </p:nvSpPr>
        <p:spPr bwMode="auto">
          <a:xfrm>
            <a:off x="3429000" y="4038600"/>
            <a:ext cx="4648200" cy="896699"/>
          </a:xfrm>
          <a:prstGeom prst="wedgeRoundRectCallout">
            <a:avLst>
              <a:gd name="adj1" fmla="val -40304"/>
              <a:gd name="adj2" fmla="val -85293"/>
              <a:gd name="adj3" fmla="val 16667"/>
            </a:avLst>
          </a:prstGeom>
          <a:solidFill>
            <a:srgbClr val="9F8471"/>
          </a:solidFill>
          <a:ln w="635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lnSpc>
                <a:spcPts val="28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200" b="1" noProof="1" smtClean="0">
                <a:solidFill>
                  <a:srgbClr val="F7FFE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onsolas" pitchFamily="49" charset="0"/>
              </a:rPr>
              <a:t>This comment explain non-obvious details. It does not repeat the code.</a:t>
            </a:r>
          </a:p>
        </p:txBody>
      </p:sp>
      <p:pic>
        <p:nvPicPr>
          <p:cNvPr id="4098" name="Picture 2" descr="http://dryicons.com/images/icon_sets/colorful_stickers_icons_set/png/256x256/accept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1782823"/>
            <a:ext cx="1219200" cy="1219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0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55207" y="4648200"/>
            <a:ext cx="6480175" cy="7366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dirty="0" smtClean="0"/>
              <a:t>Good Comments</a:t>
            </a:r>
            <a:endParaRPr lang="bg-BG" dirty="0"/>
          </a:p>
        </p:txBody>
      </p:sp>
      <p:sp>
        <p:nvSpPr>
          <p:cNvPr id="726019" name="Rectangle 3"/>
          <p:cNvSpPr>
            <a:spLocks noChangeArrowheads="1"/>
          </p:cNvSpPr>
          <p:nvPr/>
        </p:nvSpPr>
        <p:spPr bwMode="auto">
          <a:xfrm>
            <a:off x="373640" y="5569070"/>
            <a:ext cx="8236960" cy="450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Good Comments are Always Built-In the Code!</a:t>
            </a:r>
            <a:endParaRPr lang="bg-BG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 descr="kateric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6114" y="838200"/>
            <a:ext cx="3658486" cy="3511670"/>
          </a:xfrm>
          <a:prstGeom prst="roundRect">
            <a:avLst>
              <a:gd name="adj" fmla="val 5621"/>
            </a:avLst>
          </a:prstGeom>
          <a:noFill/>
          <a:ln w="6350">
            <a:solidFill>
              <a:srgbClr val="0000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631687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Resources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28600" y="3200400"/>
            <a:ext cx="8686800" cy="609600"/>
          </a:xfrm>
        </p:spPr>
        <p:txBody>
          <a:bodyPr/>
          <a:lstStyle/>
          <a:p>
            <a:pPr>
              <a:lnSpc>
                <a:spcPts val="3300"/>
              </a:lnSpc>
              <a:spcBef>
                <a:spcPts val="300"/>
              </a:spcBef>
            </a:pPr>
            <a:r>
              <a:rPr lang="en-US" sz="3000" dirty="0" smtClean="0"/>
              <a:t>The bible of high-quality software construction:</a:t>
            </a:r>
            <a:endParaRPr lang="en-US" sz="2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84</a:t>
            </a:fld>
            <a:endParaRPr 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2724150" y="3981450"/>
            <a:ext cx="6038850" cy="22098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ts val="4000"/>
              </a:lnSpc>
              <a:spcBef>
                <a:spcPts val="600"/>
              </a:spcBef>
              <a:spcAft>
                <a:spcPts val="600"/>
              </a:spcAft>
              <a:buClr>
                <a:schemeClr val="accent5">
                  <a:lumMod val="40000"/>
                  <a:lumOff val="60000"/>
                </a:schemeClr>
              </a:buClr>
              <a:buSzPct val="70000"/>
              <a:buFontTx/>
              <a:buNone/>
              <a:tabLst>
                <a:tab pos="282575" algn="l"/>
              </a:tabLst>
              <a:defRPr/>
            </a:pPr>
            <a:r>
              <a:rPr kumimoji="0" lang="en-US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Code Complete, 2</a:t>
            </a:r>
            <a:r>
              <a:rPr kumimoji="0" lang="en-US" sz="3000" b="1" i="0" u="none" strike="noStrike" kern="1200" cap="none" spc="0" normalizeH="0" baseline="30000" noProof="0" dirty="0" smtClean="0">
                <a:ln>
                  <a:noFill/>
                </a:ln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nd</a:t>
            </a:r>
            <a:r>
              <a:rPr kumimoji="0" lang="en-US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edition, Steve McConnell, Microsoft Press, 2004, ISBN </a:t>
            </a:r>
            <a:r>
              <a:rPr kumimoji="0" lang="bg-BG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0735619670</a:t>
            </a:r>
            <a:r>
              <a:rPr kumimoji="0" lang="en-US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bg-BG" sz="30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2"/>
              </a:rPr>
              <a:t>http://www.cc2e.com</a:t>
            </a:r>
            <a:endParaRPr kumimoji="0" lang="bg-BG" sz="3000" b="1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Picture 4" descr="cc2e-cover-small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50" y="3962400"/>
            <a:ext cx="1784350" cy="22494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228600" y="1066800"/>
            <a:ext cx="8686800" cy="1828800"/>
          </a:xfrm>
          <a:prstGeom prst="rect">
            <a:avLst/>
          </a:prstGeom>
        </p:spPr>
        <p:txBody>
          <a:bodyPr/>
          <a:lstStyle/>
          <a:p>
            <a:pPr marL="282575" marR="0" lvl="0" indent="-282575" algn="l" defTabSz="914400" rtl="0" eaLnBrk="0" fontAlgn="base" latinLnBrk="0" hangingPunct="0">
              <a:spcBef>
                <a:spcPts val="300"/>
              </a:spcBef>
              <a:spcAft>
                <a:spcPts val="600"/>
              </a:spcAft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Wingdings 2" pitchFamily="18" charset="2"/>
              <a:buChar char=""/>
              <a:tabLst>
                <a:tab pos="282575" algn="l"/>
              </a:tabLst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The "High-quality programming code construction" course at Telerik Academy:</a:t>
            </a:r>
          </a:p>
          <a:p>
            <a:pPr marL="739775" lvl="1" indent="-282575" eaLnBrk="0" hangingPunct="0">
              <a:spcBef>
                <a:spcPts val="300"/>
              </a:spcBef>
              <a:spcAft>
                <a:spcPts val="600"/>
              </a:spcAft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Wingdings 2" pitchFamily="18" charset="2"/>
              <a:buChar char=""/>
              <a:tabLst>
                <a:tab pos="282575" algn="l"/>
              </a:tabLst>
            </a:pPr>
            <a:r>
              <a:rPr lang="en-US" sz="3000" b="1" dirty="0" smtClean="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hlinkClick r:id="rId4"/>
              </a:rPr>
              <a:t>http://codecourse.telerik.com</a:t>
            </a:r>
            <a:endParaRPr kumimoji="0" lang="en-US" sz="3000" b="1" i="0" u="none" strike="noStrike" kern="1200" cap="none" spc="0" normalizeH="0" baseline="0" noProof="0" dirty="0" smtClean="0">
              <a:ln>
                <a:noFill/>
              </a:ln>
              <a:solidFill>
                <a:srgbClr val="EBFFD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828800" y="228600"/>
            <a:ext cx="7239000" cy="914400"/>
          </a:xfrm>
        </p:spPr>
        <p:txBody>
          <a:bodyPr/>
          <a:lstStyle/>
          <a:p>
            <a:r>
              <a:rPr lang="en-US" dirty="0" smtClean="0"/>
              <a:t>High-Quality Programming Code Construction (for Java)</a:t>
            </a:r>
            <a:endParaRPr lang="en-US" dirty="0"/>
          </a:p>
        </p:txBody>
      </p:sp>
      <p:pic>
        <p:nvPicPr>
          <p:cNvPr id="4" name="Picture 4" descr="cc2e-cover-small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86677" y="4913679"/>
            <a:ext cx="1233791" cy="1554577"/>
          </a:xfrm>
          <a:prstGeom prst="rect">
            <a:avLst/>
          </a:prstGeom>
          <a:noFill/>
          <a:ln>
            <a:solidFill>
              <a:schemeClr val="accent5">
                <a:lumMod val="20000"/>
                <a:lumOff val="80000"/>
              </a:schemeClr>
            </a:solidFill>
          </a:ln>
        </p:spPr>
      </p:pic>
      <p:pic>
        <p:nvPicPr>
          <p:cNvPr id="5124" name="Picture 4" descr="https://www.informit.com/ShowCover.aspx?isbn=032160501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0212" y="4910088"/>
            <a:ext cx="1143728" cy="1553182"/>
          </a:xfrm>
          <a:prstGeom prst="rect">
            <a:avLst/>
          </a:prstGeom>
          <a:noFill/>
          <a:ln>
            <a:solidFill>
              <a:schemeClr val="accent5">
                <a:lumMod val="20000"/>
                <a:lumOff val="80000"/>
              </a:schemeClr>
            </a:solidFill>
          </a:ln>
        </p:spPr>
      </p:pic>
      <p:pic>
        <p:nvPicPr>
          <p:cNvPr id="6" name="Picture 2" descr="http://jczeus.com/refac_cpp%20Files/refac_big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1596" y="4898681"/>
            <a:ext cx="1198324" cy="1578969"/>
          </a:xfrm>
          <a:prstGeom prst="rect">
            <a:avLst/>
          </a:prstGeom>
          <a:noFill/>
          <a:ln>
            <a:solidFill>
              <a:schemeClr val="accent5">
                <a:lumMod val="20000"/>
                <a:lumOff val="80000"/>
              </a:schemeClr>
            </a:solidFill>
          </a:ln>
        </p:spPr>
      </p:pic>
      <p:pic>
        <p:nvPicPr>
          <p:cNvPr id="5126" name="Picture 6" descr="http://www.kriso.ee/covers/large/978032/9780321146533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4884" y="4910087"/>
            <a:ext cx="1256488" cy="1575534"/>
          </a:xfrm>
          <a:prstGeom prst="rect">
            <a:avLst/>
          </a:prstGeom>
          <a:noFill/>
          <a:ln>
            <a:solidFill>
              <a:schemeClr val="accent5">
                <a:lumMod val="20000"/>
                <a:lumOff val="80000"/>
              </a:schemeClr>
            </a:solidFill>
          </a:ln>
        </p:spPr>
      </p:pic>
      <p:pic>
        <p:nvPicPr>
          <p:cNvPr id="5128" name="Picture 8" descr="http://images.bestwebbuys.com/muze/bookmed/12/9781556155512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0832" y="4910087"/>
            <a:ext cx="1305452" cy="1582367"/>
          </a:xfrm>
          <a:prstGeom prst="rect">
            <a:avLst/>
          </a:prstGeom>
          <a:noFill/>
          <a:ln>
            <a:solidFill>
              <a:schemeClr val="accent5">
                <a:lumMod val="20000"/>
                <a:lumOff val="80000"/>
              </a:schemeClr>
            </a:solidFill>
          </a:ln>
        </p:spPr>
      </p:pic>
      <p:pic>
        <p:nvPicPr>
          <p:cNvPr id="5130" name="Picture 10" descr="http://gotoknow.org/file/thawatchai/Mythical_man-month.jp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485" y="4902739"/>
            <a:ext cx="1049766" cy="1598629"/>
          </a:xfrm>
          <a:prstGeom prst="rect">
            <a:avLst/>
          </a:prstGeom>
          <a:noFill/>
          <a:ln>
            <a:solidFill>
              <a:schemeClr val="accent5">
                <a:lumMod val="20000"/>
                <a:lumOff val="80000"/>
              </a:schemeClr>
            </a:solidFill>
          </a:ln>
        </p:spPr>
      </p:pic>
      <p:pic>
        <p:nvPicPr>
          <p:cNvPr id="5132" name="Picture 12" descr="http://www.spamzapper.us/spamzapperimages/questions2.jp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524000"/>
            <a:ext cx="6096000" cy="1219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/>
          <p:cNvSpPr txBox="1"/>
          <p:nvPr/>
        </p:nvSpPr>
        <p:spPr>
          <a:xfrm rot="12627025" flipH="1">
            <a:off x="897718" y="3841010"/>
            <a:ext cx="584096" cy="62616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3600" dirty="0" smtClean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</a:rPr>
              <a:t>?</a:t>
            </a:r>
            <a:endParaRPr lang="en-US" sz="3600" dirty="0">
              <a:solidFill>
                <a:schemeClr val="tx2">
                  <a:lumMod val="40000"/>
                  <a:lumOff val="60000"/>
                </a:schemeClr>
              </a:solidFill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 rot="4601035" flipH="1">
            <a:off x="7115742" y="3871586"/>
            <a:ext cx="584096" cy="9243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5600" dirty="0" smtClean="0">
                <a:solidFill>
                  <a:schemeClr val="tx2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</a:rPr>
              <a:t>?</a:t>
            </a:r>
            <a:endParaRPr lang="en-US" sz="5600" dirty="0">
              <a:solidFill>
                <a:schemeClr val="tx2">
                  <a:lumMod val="75000"/>
                </a:schemeClr>
              </a:solidFill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 rot="17281693" flipH="1">
            <a:off x="7875719" y="2610966"/>
            <a:ext cx="859648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8000" b="1" dirty="0" smtClean="0">
                <a:solidFill>
                  <a:srgbClr val="FF831D"/>
                </a:solidFill>
                <a:effectLst>
                  <a:reflection blurRad="6350" stA="55000" endA="300" endPos="45500" dir="5400000" sy="-100000" algn="bl" rotWithShape="0"/>
                </a:effectLst>
              </a:rPr>
              <a:t>?</a:t>
            </a:r>
            <a:endParaRPr lang="en-US" sz="8000" b="1" dirty="0">
              <a:solidFill>
                <a:srgbClr val="FF831D"/>
              </a:solidFill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 rot="17278624" flipH="1">
            <a:off x="3831277" y="3715344"/>
            <a:ext cx="859648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6000" b="1" dirty="0" smtClean="0">
                <a:solidFill>
                  <a:srgbClr val="FFBF8B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itchFamily="18" charset="0"/>
              </a:rPr>
              <a:t>?</a:t>
            </a:r>
            <a:endParaRPr lang="en-US" sz="6000" b="1" dirty="0">
              <a:solidFill>
                <a:srgbClr val="FFBF8B"/>
              </a:solidFill>
              <a:effectLst>
                <a:reflection blurRad="6350" stA="55000" endA="300" endPos="45500" dir="5400000" sy="-100000" algn="bl" rotWithShape="0"/>
              </a:effectLst>
              <a:latin typeface="Cambria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 rot="9535351" flipH="1">
            <a:off x="277886" y="2056094"/>
            <a:ext cx="949687" cy="140141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isometricOffAxis1Righ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8800" dirty="0" smtClean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</a:rPr>
              <a:t>?</a:t>
            </a:r>
            <a:endParaRPr lang="en-US" sz="8800" dirty="0">
              <a:solidFill>
                <a:schemeClr val="accent5">
                  <a:lumMod val="60000"/>
                  <a:lumOff val="40000"/>
                </a:schemeClr>
              </a:solidFill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lerik-PowerPoint-Theme">
  <a:themeElements>
    <a:clrScheme name="Telerik Colors Theme">
      <a:dk1>
        <a:sysClr val="windowText" lastClr="000000"/>
      </a:dk1>
      <a:lt1>
        <a:srgbClr val="CCFF66"/>
      </a:lt1>
      <a:dk2>
        <a:srgbClr val="30356E"/>
      </a:dk2>
      <a:lt2>
        <a:srgbClr val="CCFF33"/>
      </a:lt2>
      <a:accent1>
        <a:srgbClr val="CC4757"/>
      </a:accent1>
      <a:accent2>
        <a:srgbClr val="FF6F61"/>
      </a:accent2>
      <a:accent3>
        <a:srgbClr val="FF953E"/>
      </a:accent3>
      <a:accent4>
        <a:srgbClr val="F8BD52"/>
      </a:accent4>
      <a:accent5>
        <a:srgbClr val="46A6BD"/>
      </a:accent5>
      <a:accent6>
        <a:srgbClr val="5488BC"/>
      </a:accent6>
      <a:hlink>
        <a:srgbClr val="76B200"/>
      </a:hlink>
      <a:folHlink>
        <a:srgbClr val="FFCF3E"/>
      </a:folHlink>
    </a:clrScheme>
    <a:fontScheme name="Deluxe">
      <a:majorFont>
        <a:latin typeface="Corbel"/>
        <a:ea typeface=""/>
        <a:cs typeface=""/>
        <a:font script="Jpan" typeface="HGｺﾞｼｯｸM"/>
        <a:font script="Hang" typeface="HY엽서L"/>
        <a:font script="Hans" typeface="华文新魏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新魏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Deluxe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280000"/>
              </a:schemeClr>
            </a:gs>
            <a:gs pos="14000">
              <a:schemeClr val="phClr">
                <a:tint val="37000"/>
                <a:satMod val="250000"/>
              </a:schemeClr>
            </a:gs>
            <a:gs pos="45000">
              <a:schemeClr val="phClr">
                <a:tint val="53000"/>
                <a:satMod val="220000"/>
              </a:schemeClr>
            </a:gs>
            <a:gs pos="65000">
              <a:schemeClr val="phClr">
                <a:tint val="53000"/>
                <a:satMod val="220000"/>
              </a:schemeClr>
            </a:gs>
            <a:gs pos="86000">
              <a:schemeClr val="phClr">
                <a:tint val="42000"/>
                <a:satMod val="240000"/>
              </a:schemeClr>
            </a:gs>
            <a:gs pos="100000">
              <a:schemeClr val="phClr">
                <a:tint val="20000"/>
                <a:satMod val="23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0000">
              <a:schemeClr val="phClr">
                <a:satMod val="150000"/>
              </a:schemeClr>
            </a:gs>
            <a:gs pos="100000">
              <a:schemeClr val="phClr">
                <a:tint val="75000"/>
                <a:satMod val="20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atMod val="14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prstMaterial="powder">
            <a:bevelT w="152400"/>
            <a:contourClr>
              <a:schemeClr val="phClr"/>
            </a:contourClr>
          </a:sp3d>
        </a:effectStyle>
        <a:effectStyle>
          <a:effectLst>
            <a:reflection blurRad="12700" stA="26000" endPos="28000" dist="38100" dir="5400000" sy="-100000"/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prstMaterial="powder">
            <a:bevelT w="190500" h="1016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3000"/>
                <a:satMod val="1550000"/>
              </a:schemeClr>
            </a:gs>
            <a:gs pos="1000">
              <a:schemeClr val="phClr">
                <a:tint val="48000"/>
                <a:satMod val="1550000"/>
              </a:schemeClr>
            </a:gs>
            <a:gs pos="90000">
              <a:schemeClr val="phClr">
                <a:shade val="18000"/>
                <a:satMod val="275000"/>
              </a:schemeClr>
            </a:gs>
          </a:gsLst>
          <a:path path="circle">
            <a:fillToRect r="210000" b="300000"/>
          </a:path>
        </a:gradFill>
        <a:gradFill rotWithShape="1">
          <a:gsLst>
            <a:gs pos="5000">
              <a:schemeClr val="phClr">
                <a:tint val="38000"/>
                <a:satMod val="1800000"/>
              </a:schemeClr>
            </a:gs>
            <a:gs pos="5000">
              <a:schemeClr val="phClr">
                <a:tint val="40000"/>
                <a:satMod val="1800000"/>
              </a:schemeClr>
            </a:gs>
            <a:gs pos="90000">
              <a:schemeClr val="phClr">
                <a:shade val="18000"/>
                <a:satMod val="275000"/>
              </a:schemeClr>
            </a:gs>
          </a:gsLst>
          <a:path path="circle">
            <a:fillToRect l="20000" t="30000" r="135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Telerik-PowerPoint-Theme</Template>
  <TotalTime>12526</TotalTime>
  <Words>5596</Words>
  <Application>Microsoft Office PowerPoint</Application>
  <PresentationFormat>On-screen Show (4:3)</PresentationFormat>
  <Paragraphs>967</Paragraphs>
  <Slides>85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85</vt:i4>
      </vt:variant>
    </vt:vector>
  </HeadingPairs>
  <TitlesOfParts>
    <vt:vector size="86" baseType="lpstr">
      <vt:lpstr>Telerik-PowerPoint-Theme</vt:lpstr>
      <vt:lpstr>High-Quality Programming Code Construction</vt:lpstr>
      <vt:lpstr>Happy World Toilet Day</vt:lpstr>
      <vt:lpstr>Table of Contents</vt:lpstr>
      <vt:lpstr>What is High-Quality Programming Code?</vt:lpstr>
      <vt:lpstr>Why the Code Quality Is Important?</vt:lpstr>
      <vt:lpstr>Why the Code Quality Is Important? (2)</vt:lpstr>
      <vt:lpstr>What is High-Quality Programming Code?</vt:lpstr>
      <vt:lpstr>Naming Identifiers</vt:lpstr>
      <vt:lpstr>Use Meaningful Names</vt:lpstr>
      <vt:lpstr>General Naming Guidelines</vt:lpstr>
      <vt:lpstr>The Length of Names</vt:lpstr>
      <vt:lpstr>Naming Methods</vt:lpstr>
      <vt:lpstr>Single Purpose of All Methods</vt:lpstr>
      <vt:lpstr>Naming Variables</vt:lpstr>
      <vt:lpstr>Naming Variables – Example</vt:lpstr>
      <vt:lpstr>Temporary Variables</vt:lpstr>
      <vt:lpstr>The Length of Variable Names</vt:lpstr>
      <vt:lpstr>Naming Constants</vt:lpstr>
      <vt:lpstr>Code Formatting</vt:lpstr>
      <vt:lpstr>Why Code Needs Formatting?</vt:lpstr>
      <vt:lpstr>Code Formatting Fundamentals</vt:lpstr>
      <vt:lpstr>Methods and Blocks Indentation</vt:lpstr>
      <vt:lpstr>Good and Bad Formatting</vt:lpstr>
      <vt:lpstr>Breaking Long Lines</vt:lpstr>
      <vt:lpstr>Incorrect Ways To Break Long Lines</vt:lpstr>
      <vt:lpstr>Code Alignment</vt:lpstr>
      <vt:lpstr>High-Quality Classes</vt:lpstr>
      <vt:lpstr>High-Quality Classes: Abstraction</vt:lpstr>
      <vt:lpstr>Good Abstraction – Example</vt:lpstr>
      <vt:lpstr>Bad Abstraction – Example</vt:lpstr>
      <vt:lpstr>Encapsulation</vt:lpstr>
      <vt:lpstr>High-Quality Methods</vt:lpstr>
      <vt:lpstr>Why We Need Methods?</vt:lpstr>
      <vt:lpstr>Using Methods: Fundamentals</vt:lpstr>
      <vt:lpstr>Good Methods – Examples</vt:lpstr>
      <vt:lpstr>Wrong Methods – Examples</vt:lpstr>
      <vt:lpstr>Methods Length</vt:lpstr>
      <vt:lpstr>Defensive Programming</vt:lpstr>
      <vt:lpstr>Principles of Defensive Programming</vt:lpstr>
      <vt:lpstr>Defensive Programming – Example</vt:lpstr>
      <vt:lpstr>Exceptions – Best Practices</vt:lpstr>
      <vt:lpstr>Coffee Break</vt:lpstr>
      <vt:lpstr>Cohesion and Coupling</vt:lpstr>
      <vt:lpstr>Strong Cohesion</vt:lpstr>
      <vt:lpstr>Strong and Weak Cohesion</vt:lpstr>
      <vt:lpstr>Strong Cohesion</vt:lpstr>
      <vt:lpstr>Weak Cohesion</vt:lpstr>
      <vt:lpstr>Loose Coupling</vt:lpstr>
      <vt:lpstr>Loose and Tight Coupling</vt:lpstr>
      <vt:lpstr>Loose Coupling – Example</vt:lpstr>
      <vt:lpstr>Tight Coupling – Example</vt:lpstr>
      <vt:lpstr>Spaghetti Code</vt:lpstr>
      <vt:lpstr>Using Variables</vt:lpstr>
      <vt:lpstr>Single Purpose</vt:lpstr>
      <vt:lpstr>Retuning Result from a Method</vt:lpstr>
      <vt:lpstr>Variable Scope</vt:lpstr>
      <vt:lpstr>Exceeded Scope – Example</vt:lpstr>
      <vt:lpstr>Variable Span and Lifetime</vt:lpstr>
      <vt:lpstr>Unneeded Large Variable Span and Lifetime</vt:lpstr>
      <vt:lpstr>Reduced Variable Span and Lifetime</vt:lpstr>
      <vt:lpstr>Using Expressions</vt:lpstr>
      <vt:lpstr>Avoid Complex Expressions</vt:lpstr>
      <vt:lpstr>Simplifying Complex Expressions</vt:lpstr>
      <vt:lpstr>Using Constants</vt:lpstr>
      <vt:lpstr>Avoid Magic Numbers and Strings</vt:lpstr>
      <vt:lpstr>The Evil Magic Numbers</vt:lpstr>
      <vt:lpstr>Turning Magic Numbers into Constants</vt:lpstr>
      <vt:lpstr>Using Control Constructs</vt:lpstr>
      <vt:lpstr>Using Conditional Statements</vt:lpstr>
      <vt:lpstr>Use Simple Conditions</vt:lpstr>
      <vt:lpstr>Simplifying Boolean Conditions</vt:lpstr>
      <vt:lpstr>Avoid Deep Nesting of Blocks</vt:lpstr>
      <vt:lpstr>Deep Nesting – Example</vt:lpstr>
      <vt:lpstr>Deep Nesting – Example (2)</vt:lpstr>
      <vt:lpstr>Avoiding Deep Nesting – Example</vt:lpstr>
      <vt:lpstr>Avoiding Deep Nesting – Example</vt:lpstr>
      <vt:lpstr>Comments and Code Documentation</vt:lpstr>
      <vt:lpstr>Self-Documenting Code</vt:lpstr>
      <vt:lpstr>Bad Comments – Example</vt:lpstr>
      <vt:lpstr>Bad Comments – Example (2)</vt:lpstr>
      <vt:lpstr>Self-Documenting Code – Example</vt:lpstr>
      <vt:lpstr>Self-Documenting Code – Example (2)</vt:lpstr>
      <vt:lpstr>Good Comments</vt:lpstr>
      <vt:lpstr>Resources</vt:lpstr>
      <vt:lpstr>High-Quality Programming Code Construction (for Java)</vt:lpstr>
    </vt:vector>
  </TitlesOfParts>
  <Company>Telerik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High-Quality Programming Code Construction</dc:title>
  <dc:subject/>
  <dc:creator>Svetlin Nakov</dc:creator>
  <cp:keywords/>
  <dc:description>© Telerik Academy, 2010
http://academy.telerik.com</dc:description>
  <cp:lastModifiedBy>Svetlin Nakov</cp:lastModifiedBy>
  <cp:revision>972</cp:revision>
  <dcterms:created xsi:type="dcterms:W3CDTF">2007-12-08T16:03:35Z</dcterms:created>
  <dcterms:modified xsi:type="dcterms:W3CDTF">2010-11-19T07:41:26Z</dcterms:modified>
</cp:coreProperties>
</file>