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66"/>
  </p:notesMasterIdLst>
  <p:handoutMasterIdLst>
    <p:handoutMasterId r:id="rId167"/>
  </p:handoutMasterIdLst>
  <p:sldIdLst>
    <p:sldId id="320" r:id="rId2"/>
    <p:sldId id="321" r:id="rId3"/>
    <p:sldId id="326" r:id="rId4"/>
    <p:sldId id="322" r:id="rId5"/>
    <p:sldId id="339" r:id="rId6"/>
    <p:sldId id="368" r:id="rId7"/>
    <p:sldId id="352" r:id="rId8"/>
    <p:sldId id="351" r:id="rId9"/>
    <p:sldId id="525" r:id="rId10"/>
    <p:sldId id="524" r:id="rId11"/>
    <p:sldId id="328" r:id="rId12"/>
    <p:sldId id="340" r:id="rId13"/>
    <p:sldId id="370" r:id="rId14"/>
    <p:sldId id="380" r:id="rId15"/>
    <p:sldId id="357" r:id="rId16"/>
    <p:sldId id="354" r:id="rId17"/>
    <p:sldId id="353" r:id="rId18"/>
    <p:sldId id="358" r:id="rId19"/>
    <p:sldId id="362" r:id="rId20"/>
    <p:sldId id="384" r:id="rId21"/>
    <p:sldId id="360" r:id="rId22"/>
    <p:sldId id="359" r:id="rId23"/>
    <p:sldId id="367" r:id="rId24"/>
    <p:sldId id="372" r:id="rId25"/>
    <p:sldId id="373" r:id="rId26"/>
    <p:sldId id="366" r:id="rId27"/>
    <p:sldId id="364" r:id="rId28"/>
    <p:sldId id="385" r:id="rId29"/>
    <p:sldId id="379" r:id="rId30"/>
    <p:sldId id="363" r:id="rId31"/>
    <p:sldId id="387" r:id="rId32"/>
    <p:sldId id="383" r:id="rId33"/>
    <p:sldId id="523" r:id="rId34"/>
    <p:sldId id="381" r:id="rId35"/>
    <p:sldId id="389" r:id="rId36"/>
    <p:sldId id="386" r:id="rId37"/>
    <p:sldId id="388" r:id="rId38"/>
    <p:sldId id="378" r:id="rId39"/>
    <p:sldId id="529" r:id="rId40"/>
    <p:sldId id="374" r:id="rId41"/>
    <p:sldId id="376" r:id="rId42"/>
    <p:sldId id="375" r:id="rId43"/>
    <p:sldId id="356" r:id="rId44"/>
    <p:sldId id="530" r:id="rId45"/>
    <p:sldId id="341" r:id="rId46"/>
    <p:sldId id="396" r:id="rId47"/>
    <p:sldId id="395" r:id="rId48"/>
    <p:sldId id="393" r:id="rId49"/>
    <p:sldId id="397" r:id="rId50"/>
    <p:sldId id="392" r:id="rId51"/>
    <p:sldId id="394" r:id="rId52"/>
    <p:sldId id="400" r:id="rId53"/>
    <p:sldId id="546" r:id="rId54"/>
    <p:sldId id="399" r:id="rId55"/>
    <p:sldId id="398" r:id="rId56"/>
    <p:sldId id="401" r:id="rId57"/>
    <p:sldId id="403" r:id="rId58"/>
    <p:sldId id="402" r:id="rId59"/>
    <p:sldId id="405" r:id="rId60"/>
    <p:sldId id="391" r:id="rId61"/>
    <p:sldId id="408" r:id="rId62"/>
    <p:sldId id="496" r:id="rId63"/>
    <p:sldId id="506" r:id="rId64"/>
    <p:sldId id="505" r:id="rId65"/>
    <p:sldId id="507" r:id="rId66"/>
    <p:sldId id="499" r:id="rId67"/>
    <p:sldId id="509" r:id="rId68"/>
    <p:sldId id="510" r:id="rId69"/>
    <p:sldId id="498" r:id="rId70"/>
    <p:sldId id="512" r:id="rId71"/>
    <p:sldId id="514" r:id="rId72"/>
    <p:sldId id="515" r:id="rId73"/>
    <p:sldId id="517" r:id="rId74"/>
    <p:sldId id="518" r:id="rId75"/>
    <p:sldId id="516" r:id="rId76"/>
    <p:sldId id="519" r:id="rId77"/>
    <p:sldId id="520" r:id="rId78"/>
    <p:sldId id="521" r:id="rId79"/>
    <p:sldId id="330" r:id="rId80"/>
    <p:sldId id="346" r:id="rId81"/>
    <p:sldId id="418" r:id="rId82"/>
    <p:sldId id="412" r:id="rId83"/>
    <p:sldId id="410" r:id="rId84"/>
    <p:sldId id="411" r:id="rId85"/>
    <p:sldId id="531" r:id="rId86"/>
    <p:sldId id="417" r:id="rId87"/>
    <p:sldId id="416" r:id="rId88"/>
    <p:sldId id="419" r:id="rId89"/>
    <p:sldId id="420" r:id="rId90"/>
    <p:sldId id="421" r:id="rId91"/>
    <p:sldId id="422" r:id="rId92"/>
    <p:sldId id="423" r:id="rId93"/>
    <p:sldId id="415" r:id="rId94"/>
    <p:sldId id="414" r:id="rId95"/>
    <p:sldId id="425" r:id="rId96"/>
    <p:sldId id="426" r:id="rId97"/>
    <p:sldId id="532" r:id="rId98"/>
    <p:sldId id="424" r:id="rId99"/>
    <p:sldId id="409" r:id="rId100"/>
    <p:sldId id="428" r:id="rId101"/>
    <p:sldId id="430" r:id="rId102"/>
    <p:sldId id="431" r:id="rId103"/>
    <p:sldId id="433" r:id="rId104"/>
    <p:sldId id="434" r:id="rId105"/>
    <p:sldId id="432" r:id="rId106"/>
    <p:sldId id="435" r:id="rId107"/>
    <p:sldId id="331" r:id="rId108"/>
    <p:sldId id="347" r:id="rId109"/>
    <p:sldId id="441" r:id="rId110"/>
    <p:sldId id="440" r:id="rId111"/>
    <p:sldId id="439" r:id="rId112"/>
    <p:sldId id="438" r:id="rId113"/>
    <p:sldId id="533" r:id="rId114"/>
    <p:sldId id="445" r:id="rId115"/>
    <p:sldId id="446" r:id="rId116"/>
    <p:sldId id="444" r:id="rId117"/>
    <p:sldId id="443" r:id="rId118"/>
    <p:sldId id="332" r:id="rId119"/>
    <p:sldId id="348" r:id="rId120"/>
    <p:sldId id="450" r:id="rId121"/>
    <p:sldId id="333" r:id="rId122"/>
    <p:sldId id="349" r:id="rId123"/>
    <p:sldId id="453" r:id="rId124"/>
    <p:sldId id="534" r:id="rId125"/>
    <p:sldId id="452" r:id="rId126"/>
    <p:sldId id="451" r:id="rId127"/>
    <p:sldId id="535" r:id="rId128"/>
    <p:sldId id="536" r:id="rId129"/>
    <p:sldId id="464" r:id="rId130"/>
    <p:sldId id="465" r:id="rId131"/>
    <p:sldId id="457" r:id="rId132"/>
    <p:sldId id="537" r:id="rId133"/>
    <p:sldId id="538" r:id="rId134"/>
    <p:sldId id="539" r:id="rId135"/>
    <p:sldId id="540" r:id="rId136"/>
    <p:sldId id="468" r:id="rId137"/>
    <p:sldId id="470" r:id="rId138"/>
    <p:sldId id="471" r:id="rId139"/>
    <p:sldId id="463" r:id="rId140"/>
    <p:sldId id="526" r:id="rId141"/>
    <p:sldId id="335" r:id="rId142"/>
    <p:sldId id="473" r:id="rId143"/>
    <p:sldId id="472" r:id="rId144"/>
    <p:sldId id="541" r:id="rId145"/>
    <p:sldId id="477" r:id="rId146"/>
    <p:sldId id="479" r:id="rId147"/>
    <p:sldId id="480" r:id="rId148"/>
    <p:sldId id="390" r:id="rId149"/>
    <p:sldId id="336" r:id="rId150"/>
    <p:sldId id="344" r:id="rId151"/>
    <p:sldId id="484" r:id="rId152"/>
    <p:sldId id="483" r:id="rId153"/>
    <p:sldId id="485" r:id="rId154"/>
    <p:sldId id="542" r:id="rId155"/>
    <p:sldId id="543" r:id="rId156"/>
    <p:sldId id="337" r:id="rId157"/>
    <p:sldId id="345" r:id="rId158"/>
    <p:sldId id="489" r:id="rId159"/>
    <p:sldId id="490" r:id="rId160"/>
    <p:sldId id="491" r:id="rId161"/>
    <p:sldId id="492" r:id="rId162"/>
    <p:sldId id="493" r:id="rId163"/>
    <p:sldId id="544" r:id="rId164"/>
    <p:sldId id="545" r:id="rId16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7EA"/>
    <a:srgbClr val="FFC3BD"/>
    <a:srgbClr val="FFF0CD"/>
    <a:srgbClr val="FFF5CD"/>
    <a:srgbClr val="FFFAD6"/>
    <a:srgbClr val="E8FFC8"/>
    <a:srgbClr val="FAF7C8"/>
    <a:srgbClr val="FAF8C8"/>
    <a:srgbClr val="F5FFC2"/>
    <a:srgbClr val="EBF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3" autoAdjust="0"/>
    <p:restoredTop sz="94660" autoAdjust="0"/>
  </p:normalViewPr>
  <p:slideViewPr>
    <p:cSldViewPr>
      <p:cViewPr>
        <p:scale>
          <a:sx n="90" d="100"/>
          <a:sy n="90" d="100"/>
        </p:scale>
        <p:origin x="-42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98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3BF7C7B5-275F-4D1F-9AB4-9255447DBC73}" type="datetimeFigureOut">
              <a:rPr lang="en-US"/>
              <a:pPr/>
              <a:t>22-Jul-10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3DADE544-1278-4EDA-8870-0A169B9A6D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10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9B46F231-FB2B-4655-A644-E2477325E686}" type="datetimeFigureOut">
              <a:rPr lang="en-US"/>
              <a:pPr/>
              <a:t>22-Jul-10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7388" y="4416425"/>
            <a:ext cx="5507037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6FB4F6EA-423E-42DF-9292-215E7D886C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67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rik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rik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ctrTitle" hasCustomPrompt="1"/>
          </p:nvPr>
        </p:nvSpPr>
        <p:spPr>
          <a:xfrm>
            <a:off x="457200" y="1524000"/>
            <a:ext cx="8229600" cy="1524000"/>
          </a:xfrm>
          <a:prstGeom prst="rect">
            <a:avLst/>
          </a:prstGeom>
        </p:spPr>
        <p:txBody>
          <a:bodyPr tIns="0" bIns="0" anchor="b" anchorCtr="0"/>
          <a:lstStyle>
            <a:lvl1pPr algn="r">
              <a:lnSpc>
                <a:spcPts val="5400"/>
              </a:lnSpc>
              <a:defRPr sz="5400" cap="none" baseline="0">
                <a:solidFill>
                  <a:srgbClr val="D4FF5B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0000" endPos="50000" dist="12700" dir="5400000" sy="-100000" algn="bl" rotWithShape="0"/>
                </a:effectLst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457200" y="3240880"/>
            <a:ext cx="8229600" cy="569120"/>
          </a:xfrm>
          <a:prstGeom prst="rect">
            <a:avLst/>
          </a:prstGeom>
        </p:spPr>
        <p:txBody>
          <a:bodyPr lIns="90000" tIns="0" rIns="90000" bIns="0" anchor="ctr" anchorCtr="0"/>
          <a:lstStyle>
            <a:lvl1pPr marL="0" indent="0" algn="r">
              <a:buNone/>
              <a:defRPr sz="2800">
                <a:solidFill>
                  <a:srgbClr val="FAF8C8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Presentation Subtitle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67000" y="4114800"/>
            <a:ext cx="6248400" cy="0"/>
          </a:xfrm>
          <a:prstGeom prst="line">
            <a:avLst/>
          </a:prstGeom>
          <a:ln w="38100" cap="rnd">
            <a:solidFill>
              <a:schemeClr val="accent5">
                <a:lumMod val="20000"/>
                <a:lumOff val="8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224046"/>
            <a:ext cx="3352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dirty="0" smtClean="0">
                <a:solidFill>
                  <a:srgbClr val="DE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57446"/>
            <a:ext cx="209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Telerik Corporation</a:t>
            </a:r>
            <a:endParaRPr lang="en-US" sz="1800" b="1" dirty="0">
              <a:solidFill>
                <a:srgbClr val="0EFE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062246"/>
            <a:ext cx="170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www.telerik.com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67000" y="4114800"/>
            <a:ext cx="6248400" cy="0"/>
          </a:xfrm>
          <a:prstGeom prst="line">
            <a:avLst/>
          </a:prstGeom>
          <a:ln w="38100" cap="rnd">
            <a:solidFill>
              <a:schemeClr val="accent5">
                <a:lumMod val="20000"/>
                <a:lumOff val="8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762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en-US" sz="4000" b="1" kern="1200" baseline="0" dirty="0">
                <a:ln w="500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066800"/>
            <a:ext cx="8686800" cy="5638800"/>
          </a:xfrm>
          <a:prstGeom prst="rect">
            <a:avLst/>
          </a:prstGeom>
        </p:spPr>
        <p:txBody>
          <a:bodyPr/>
          <a:lstStyle>
            <a:lvl1pPr marL="282575" indent="-282575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tabLst>
                <a:tab pos="282575" algn="l"/>
              </a:tabLst>
              <a:defRPr sz="3200">
                <a:solidFill>
                  <a:srgbClr val="EBFFD2"/>
                </a:solidFill>
              </a:defRPr>
            </a:lvl1pPr>
            <a:lvl2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defRPr sz="30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defRPr sz="2800">
                <a:solidFill>
                  <a:srgbClr val="F5FFC2"/>
                </a:solidFill>
              </a:defRPr>
            </a:lvl3pPr>
            <a:lvl4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defRPr sz="26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553200"/>
            <a:ext cx="457200" cy="228600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/>
            </a:lvl1pPr>
          </a:lstStyle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09600" y="2743201"/>
            <a:ext cx="7924800" cy="685800"/>
          </a:xfrm>
          <a:prstGeom prst="rect">
            <a:avLst/>
          </a:prstGeom>
        </p:spPr>
        <p:txBody>
          <a:bodyPr tIns="0" bIns="0" anchor="ctr" anchorCtr="0"/>
          <a:lstStyle>
            <a:lvl1pPr algn="ctr">
              <a:lnSpc>
                <a:spcPts val="5000"/>
              </a:lnSpc>
              <a:defRPr sz="50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0000" endPos="50000" dist="12700" dir="5400000" sy="-100000" algn="bl" rotWithShape="0"/>
                </a:effectLst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09600" y="3469480"/>
            <a:ext cx="7924800" cy="5691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800" b="1" kern="1200" baseline="0" dirty="0">
                <a:solidFill>
                  <a:srgbClr val="FAF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Section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rce 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762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066800"/>
            <a:ext cx="8686800" cy="579646"/>
          </a:xfrm>
          <a:prstGeom prst="rect">
            <a:avLst/>
          </a:prstGeom>
        </p:spPr>
        <p:txBody>
          <a:bodyPr>
            <a:spAutoFit/>
          </a:bodyPr>
          <a:lstStyle>
            <a:lvl1pPr marL="319088" marR="0" indent="-319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buFont typeface="Wingdings 2" pitchFamily="18" charset="2"/>
              <a:buChar char=""/>
              <a:tabLst/>
              <a:defRPr sz="3000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defRPr sz="30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defRPr sz="2800">
                <a:solidFill>
                  <a:schemeClr val="tx1">
                    <a:lumMod val="40000"/>
                    <a:lumOff val="60000"/>
                  </a:schemeClr>
                </a:solidFill>
              </a:defRPr>
            </a:lvl3pPr>
            <a:lvl4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defRPr sz="26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5pPr>
          </a:lstStyle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buFont typeface="Wingdings 2" pitchFamily="18" charset="2"/>
              <a:buChar char="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FF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828800"/>
            <a:ext cx="8153400" cy="47089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smtClean="0">
                <a:solidFill>
                  <a:srgbClr val="8CF4F2"/>
                </a:solidFill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noProof="1" smtClean="0"/>
              <a:t>Source code box</a:t>
            </a:r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524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en-US" sz="4000" b="1" kern="1200" baseline="0" dirty="0">
                <a:ln w="500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2438400"/>
            <a:ext cx="6400800" cy="2097345"/>
          </a:xfrm>
          <a:prstGeom prst="rect">
            <a:avLst/>
          </a:prstGeom>
        </p:spPr>
        <p:txBody>
          <a:bodyPr anchor="ctr" anchorCtr="0"/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8000" b="1" kern="1200" dirty="0" smtClean="0">
                <a:solidFill>
                  <a:srgbClr val="E8FF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Questions?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295400" y="2438400"/>
            <a:ext cx="6400800" cy="2097345"/>
          </a:xfrm>
          <a:prstGeom prst="rect">
            <a:avLst/>
          </a:prstGeom>
        </p:spPr>
        <p:txBody>
          <a:bodyPr anchor="ctr" anchorCtr="0"/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8000" b="1" kern="1200" dirty="0" smtClean="0">
                <a:solidFill>
                  <a:srgbClr val="E8FF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ctrTitle" hasCustomPrompt="1"/>
          </p:nvPr>
        </p:nvSpPr>
        <p:spPr>
          <a:xfrm>
            <a:off x="457200" y="1524000"/>
            <a:ext cx="8229600" cy="1524000"/>
          </a:xfrm>
          <a:prstGeom prst="rect">
            <a:avLst/>
          </a:prstGeom>
        </p:spPr>
        <p:txBody>
          <a:bodyPr tIns="0" bIns="0" anchor="b" anchorCtr="0"/>
          <a:lstStyle>
            <a:lvl1pPr algn="r">
              <a:lnSpc>
                <a:spcPts val="5400"/>
              </a:lnSpc>
              <a:defRPr sz="5400" cap="none" baseline="0">
                <a:solidFill>
                  <a:srgbClr val="D4FF5B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457200" y="3240880"/>
            <a:ext cx="8229600" cy="5691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2800">
                <a:solidFill>
                  <a:srgbClr val="FAF8C8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Presentation Subtitle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667000" y="4114800"/>
            <a:ext cx="6248400" cy="0"/>
          </a:xfrm>
          <a:prstGeom prst="line">
            <a:avLst/>
          </a:prstGeom>
          <a:ln w="38100" cap="rnd">
            <a:solidFill>
              <a:schemeClr val="accent5">
                <a:lumMod val="20000"/>
                <a:lumOff val="8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224046"/>
            <a:ext cx="3352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dirty="0" smtClean="0">
                <a:solidFill>
                  <a:srgbClr val="DE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57446"/>
            <a:ext cx="209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Telerik Corporation</a:t>
            </a:r>
            <a:endParaRPr lang="en-US" sz="1800" b="1" dirty="0">
              <a:solidFill>
                <a:srgbClr val="0EFE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062246"/>
            <a:ext cx="170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www.telerik.com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urce 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762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066800"/>
            <a:ext cx="8686800" cy="579646"/>
          </a:xfrm>
          <a:prstGeom prst="rect">
            <a:avLst/>
          </a:prstGeom>
        </p:spPr>
        <p:txBody>
          <a:bodyPr>
            <a:spAutoFit/>
          </a:bodyPr>
          <a:lstStyle>
            <a:lvl1pPr marL="282575" indent="-282575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None/>
              <a:tabLst>
                <a:tab pos="282575" algn="l"/>
              </a:tabLst>
              <a:defRPr sz="3000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defRPr sz="30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defRPr sz="2800">
                <a:solidFill>
                  <a:schemeClr val="tx1">
                    <a:lumMod val="40000"/>
                    <a:lumOff val="60000"/>
                  </a:schemeClr>
                </a:solidFill>
              </a:defRPr>
            </a:lvl3pPr>
            <a:lvl4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defRPr sz="26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Example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1828800"/>
            <a:ext cx="8382000" cy="4524315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1800" smtClean="0">
                <a:solidFill>
                  <a:srgbClr val="8CF4F2"/>
                </a:solidFill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noProof="1" smtClean="0"/>
              <a:t>Source code box</a:t>
            </a:r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524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95400" y="2438400"/>
            <a:ext cx="6400800" cy="2097345"/>
          </a:xfrm>
          <a:prstGeom prst="rect">
            <a:avLst/>
          </a:prstGeom>
        </p:spPr>
        <p:txBody>
          <a:bodyPr anchor="ctr" anchorCtr="0"/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8000" b="1" kern="1200" dirty="0" smtClean="0">
                <a:solidFill>
                  <a:srgbClr val="E8FF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83000">
              <a:schemeClr val="bg1"/>
            </a:gs>
          </a:gsLst>
          <a:path path="circle">
            <a:fillToRect l="20000" t="30000" r="13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411366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  <a:lumOff val="1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609600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65000"/>
                  <a:lumOff val="3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 descr="telerik_logo_new-(white).png"/>
          <p:cNvPicPr>
            <a:picLocks noChangeAspect="1"/>
          </p:cNvPicPr>
          <p:nvPr/>
        </p:nvPicPr>
        <p:blipFill>
          <a:blip r:embed="rId11" cstate="print">
            <a:lum bright="-20000"/>
          </a:blip>
          <a:srcRect/>
          <a:stretch>
            <a:fillRect/>
          </a:stretch>
        </p:blipFill>
        <p:spPr bwMode="auto">
          <a:xfrm>
            <a:off x="152400" y="304800"/>
            <a:ext cx="1600200" cy="3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53200"/>
            <a:ext cx="457200" cy="228600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/>
            </a:lvl1pPr>
          </a:lstStyle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lowchart: Document 6"/>
          <p:cNvSpPr/>
          <p:nvPr userDrawn="1"/>
        </p:nvSpPr>
        <p:spPr>
          <a:xfrm rot="10800000">
            <a:off x="1" y="411366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  <a:lumOff val="1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owchart: Document 7"/>
          <p:cNvSpPr/>
          <p:nvPr userDrawn="1"/>
        </p:nvSpPr>
        <p:spPr>
          <a:xfrm rot="10800000">
            <a:off x="1" y="609600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65000"/>
                  <a:lumOff val="3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0" descr="telerik_logo_new-(white).png"/>
          <p:cNvPicPr>
            <a:picLocks noChangeAspect="1"/>
          </p:cNvPicPr>
          <p:nvPr userDrawn="1"/>
        </p:nvPicPr>
        <p:blipFill>
          <a:blip r:embed="rId11" cstate="screen">
            <a:lum bright="-20000"/>
          </a:blip>
          <a:srcRect/>
          <a:stretch>
            <a:fillRect/>
          </a:stretch>
        </p:blipFill>
        <p:spPr bwMode="auto">
          <a:xfrm>
            <a:off x="152400" y="304800"/>
            <a:ext cx="1600200" cy="3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01" r:id="rId7"/>
    <p:sldLayoutId id="2147483703" r:id="rId8"/>
    <p:sldLayoutId id="214748370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 b="1" kern="1200" baseline="0">
          <a:ln w="500"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9pPr>
    </p:titleStyle>
    <p:bodyStyle>
      <a:lvl1pPr marL="319088" indent="-319088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40000"/>
            <a:lumOff val="60000"/>
          </a:schemeClr>
        </a:buClr>
        <a:buSzPct val="70000"/>
        <a:buFont typeface="Wingdings 2" pitchFamily="18" charset="2"/>
        <a:buChar char=""/>
        <a:defRPr sz="32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0238" indent="-273050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60000"/>
            <a:lumOff val="40000"/>
          </a:schemeClr>
        </a:buClr>
        <a:buFont typeface="Wingdings 2" pitchFamily="18" charset="2"/>
        <a:buChar char=""/>
        <a:defRPr sz="30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22338" indent="-27305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</a:schemeClr>
        </a:buClr>
        <a:buFont typeface="Wingdings 2" pitchFamily="18" charset="2"/>
        <a:buChar char=""/>
        <a:defRPr sz="28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87450" indent="-228600" algn="l" rtl="0" eaLnBrk="1" fontAlgn="base" hangingPunct="1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6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25575" indent="-228600" algn="l" rtl="0" eaLnBrk="1" fontAlgn="base" hangingPunct="1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4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elerik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ms229042.aspx" TargetMode="Externa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hyperlink" Target="http://www.cc2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decourse.telerik.com/" TargetMode="External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2.jpeg"/><Relationship Id="rId7" Type="http://schemas.openxmlformats.org/officeDocument/2006/relationships/image" Target="../media/image95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36b93480.aspx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05800" cy="1524000"/>
          </a:xfrm>
        </p:spPr>
        <p:txBody>
          <a:bodyPr/>
          <a:lstStyle/>
          <a:p>
            <a:r>
              <a:rPr lang="en-US" dirty="0" smtClean="0"/>
              <a:t>High-Quality Programming Code 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Revealing the Secrets of Self-Documenting Code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5224046"/>
            <a:ext cx="3352800" cy="954107"/>
          </a:xfrm>
        </p:spPr>
        <p:txBody>
          <a:bodyPr/>
          <a:lstStyle/>
          <a:p>
            <a:r>
              <a:rPr lang="en-US" dirty="0"/>
              <a:t>Svetlin Nakov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5757446"/>
            <a:ext cx="2090957" cy="646331"/>
          </a:xfrm>
        </p:spPr>
        <p:txBody>
          <a:bodyPr/>
          <a:lstStyle/>
          <a:p>
            <a:r>
              <a:rPr lang="en-US" dirty="0"/>
              <a:t>Telerik Corporation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www.telerik.com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57200" y="4231480"/>
            <a:ext cx="8229600" cy="569120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F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 C# Developers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AF8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0226" name="Picture 2" descr="http://degreedirectory.org/cimages/multimages/2/technolog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90875" y="4953000"/>
            <a:ext cx="5572125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Conventions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700"/>
              </a:lnSpc>
              <a:spcBef>
                <a:spcPts val="300"/>
              </a:spcBef>
            </a:pPr>
            <a:r>
              <a:rPr lang="en-US" sz="3000" dirty="0" smtClean="0"/>
              <a:t>Microsoft has official code conventions called</a:t>
            </a:r>
          </a:p>
          <a:p>
            <a:pPr lvl="1">
              <a:lnSpc>
                <a:spcPts val="3700"/>
              </a:lnSpc>
              <a:spcBef>
                <a:spcPts val="300"/>
              </a:spcBef>
            </a:pPr>
            <a:r>
              <a:rPr lang="en-US" sz="2800" dirty="0" smtClean="0"/>
              <a:t>Design Guidelines for Developing Class Libraries: </a:t>
            </a:r>
            <a:r>
              <a:rPr lang="en-US" sz="2500" dirty="0" smtClean="0">
                <a:hlinkClick r:id="rId2"/>
              </a:rPr>
              <a:t>http://msdn.microsoft.com/en-us/library/ms229042.aspx</a:t>
            </a:r>
            <a:endParaRPr lang="en-US" sz="2500" dirty="0" smtClean="0"/>
          </a:p>
          <a:p>
            <a:pPr>
              <a:lnSpc>
                <a:spcPts val="3700"/>
              </a:lnSpc>
              <a:spcBef>
                <a:spcPts val="300"/>
              </a:spcBef>
            </a:pPr>
            <a:r>
              <a:rPr lang="en-US" dirty="0" smtClean="0"/>
              <a:t>Large organizations follow strict conventions</a:t>
            </a:r>
          </a:p>
          <a:p>
            <a:pPr lvl="1">
              <a:lnSpc>
                <a:spcPts val="3700"/>
              </a:lnSpc>
              <a:spcBef>
                <a:spcPts val="300"/>
              </a:spcBef>
            </a:pPr>
            <a:r>
              <a:rPr lang="en-US" sz="2800" dirty="0" smtClean="0"/>
              <a:t>Code conventions can vary in different teams</a:t>
            </a:r>
          </a:p>
          <a:p>
            <a:pPr lvl="1">
              <a:lnSpc>
                <a:spcPts val="3700"/>
              </a:lnSpc>
              <a:spcBef>
                <a:spcPts val="300"/>
              </a:spcBef>
            </a:pPr>
            <a:r>
              <a:rPr lang="en-US" sz="2800" dirty="0" smtClean="0"/>
              <a:t>Most conventions developers follow the official Microsoft's recommendations but extend them</a:t>
            </a:r>
          </a:p>
          <a:p>
            <a:pPr>
              <a:lnSpc>
                <a:spcPts val="3700"/>
              </a:lnSpc>
              <a:spcBef>
                <a:spcPts val="300"/>
              </a:spcBef>
            </a:pPr>
            <a:r>
              <a:rPr lang="en-US" sz="3000" dirty="0" smtClean="0"/>
              <a:t>High-quality code goes beyond code conventions</a:t>
            </a:r>
          </a:p>
          <a:p>
            <a:pPr lvl="1">
              <a:lnSpc>
                <a:spcPts val="3700"/>
              </a:lnSpc>
              <a:spcBef>
                <a:spcPts val="300"/>
              </a:spcBef>
            </a:pPr>
            <a:r>
              <a:rPr lang="en-US" sz="2800" dirty="0" smtClean="0"/>
              <a:t>Software quality is not just a set of conventions – its is a way of thinking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Non-Acceptable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en-US" dirty="0" smtClean="0"/>
              <a:t>Method in a class is coupled to static fields in external class</a:t>
            </a:r>
          </a:p>
          <a:p>
            <a:pPr lvl="1">
              <a:lnSpc>
                <a:spcPts val="3700"/>
              </a:lnSpc>
            </a:pPr>
            <a:r>
              <a:rPr lang="en-US" dirty="0" smtClean="0"/>
              <a:t>Avoid it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consider refactoring</a:t>
            </a:r>
          </a:p>
          <a:p>
            <a:pPr>
              <a:lnSpc>
                <a:spcPts val="3700"/>
              </a:lnSpc>
            </a:pPr>
            <a:r>
              <a:rPr lang="en-US" dirty="0" smtClean="0"/>
              <a:t>Methods take as input data some fields that could be passed as parameters</a:t>
            </a:r>
          </a:p>
          <a:p>
            <a:pPr lvl="1">
              <a:lnSpc>
                <a:spcPts val="3700"/>
              </a:lnSpc>
            </a:pPr>
            <a:r>
              <a:rPr lang="en-US" dirty="0" smtClean="0"/>
              <a:t>Check the intent of the method</a:t>
            </a:r>
          </a:p>
          <a:p>
            <a:pPr lvl="2">
              <a:lnSpc>
                <a:spcPts val="3700"/>
              </a:lnSpc>
            </a:pPr>
            <a:r>
              <a:rPr lang="en-US" dirty="0" smtClean="0"/>
              <a:t>Is it designed to process internal class data or is utility method</a:t>
            </a:r>
          </a:p>
          <a:p>
            <a:pPr>
              <a:lnSpc>
                <a:spcPts val="3700"/>
              </a:lnSpc>
            </a:pPr>
            <a:r>
              <a:rPr lang="en-US" dirty="0" smtClean="0"/>
              <a:t>Method is defined public without being part of the public class's interface </a:t>
            </a:r>
            <a:r>
              <a:rPr lang="en-US" dirty="0" smtClean="0">
                <a:sym typeface="Wingdings" pitchFamily="2" charset="2"/>
              </a:rPr>
              <a:t> possible coupling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dirty="0" smtClean="0"/>
              <a:t>Put most important parameters first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First put the main input parameters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Put non-important optional parameters last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Example:</a:t>
            </a:r>
          </a:p>
          <a:p>
            <a:pPr lvl="1">
              <a:lnSpc>
                <a:spcPts val="3400"/>
              </a:lnSpc>
            </a:pPr>
            <a:endParaRPr lang="en-US" dirty="0" smtClean="0"/>
          </a:p>
          <a:p>
            <a:pPr lvl="1">
              <a:lnSpc>
                <a:spcPts val="3400"/>
              </a:lnSpc>
              <a:spcBef>
                <a:spcPts val="3000"/>
              </a:spcBef>
            </a:pPr>
            <a:r>
              <a:rPr lang="en-US" dirty="0" smtClean="0"/>
              <a:t>Incorrect 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3352800"/>
            <a:ext cx="7924800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RegisterUser(string username, string password, Date accountExpirationDate, Role[] roles)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4800600"/>
            <a:ext cx="7924800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RegisterUser(Role[] roles, string password, string username, Date accountExpirationDate,)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5715000"/>
            <a:ext cx="7924800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RegisterUser(string password, Date accountExpirationDate, Role[] roles, string username)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Parameters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dirty="0" smtClean="0"/>
              <a:t>Do not modify the input parameters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Use new variable instead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Incorrect example:</a:t>
            </a:r>
          </a:p>
          <a:p>
            <a:pPr lvl="1">
              <a:lnSpc>
                <a:spcPts val="3400"/>
              </a:lnSpc>
            </a:pPr>
            <a:endParaRPr lang="en-US" dirty="0" smtClean="0"/>
          </a:p>
          <a:p>
            <a:pPr lvl="1">
              <a:lnSpc>
                <a:spcPts val="3400"/>
              </a:lnSpc>
            </a:pPr>
            <a:endParaRPr lang="en-US" dirty="0" smtClean="0"/>
          </a:p>
          <a:p>
            <a:pPr lvl="1">
              <a:lnSpc>
                <a:spcPts val="3400"/>
              </a:lnSpc>
            </a:pPr>
            <a:endParaRPr lang="en-US" dirty="0" smtClean="0"/>
          </a:p>
          <a:p>
            <a:pPr lvl="1">
              <a:lnSpc>
                <a:spcPts val="3400"/>
              </a:lnSpc>
              <a:spcBef>
                <a:spcPts val="0"/>
              </a:spcBef>
            </a:pPr>
            <a:r>
              <a:rPr lang="en-US" dirty="0" smtClean="0"/>
              <a:t>Correct 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2688024"/>
            <a:ext cx="7772400" cy="150297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bool CheckLogin(string username, string password)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username = username.ToLower();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… // Check the username / password here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4974024"/>
            <a:ext cx="7772400" cy="150297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bool CheckLogin(string username, string password)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string usernameLowercase = username.ToLower();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… // Check the username / password here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Parameters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parameters consistently</a:t>
            </a:r>
          </a:p>
          <a:p>
            <a:pPr lvl="1"/>
            <a:r>
              <a:rPr lang="en-US" dirty="0" smtClean="0"/>
              <a:t>Use the same names and the same order in all methods</a:t>
            </a:r>
          </a:p>
          <a:p>
            <a:pPr lvl="1"/>
            <a:r>
              <a:rPr lang="en-US" dirty="0" smtClean="0"/>
              <a:t>Incorrect example:</a:t>
            </a:r>
          </a:p>
          <a:p>
            <a:pPr lvl="1"/>
            <a:endParaRPr lang="en-US" dirty="0" smtClean="0"/>
          </a:p>
          <a:p>
            <a:pPr lvl="1">
              <a:spcBef>
                <a:spcPts val="3600"/>
              </a:spcBef>
            </a:pPr>
            <a:r>
              <a:rPr lang="en-US" dirty="0" smtClean="0"/>
              <a:t>Output parameters should be put last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3481626"/>
            <a:ext cx="8305800" cy="86177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EncryptFile(Stream input, Stream output, string key);</a:t>
            </a:r>
          </a:p>
          <a:p>
            <a:pPr>
              <a:spcBef>
                <a:spcPts val="1200"/>
              </a:spcBef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DecryptFile(string key, Stream output, Stream input);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5159514"/>
            <a:ext cx="8305800" cy="78669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FindCustomersAndIncomes(Region region, out Customer[] customers, out decimal[] incomes)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Entire Object or Its Fields?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When should we pass an object containing few values and when these values separately?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Sometime we pass an object and use only a single field of it</a:t>
            </a:r>
            <a:r>
              <a:rPr lang="bg-BG" dirty="0" smtClean="0"/>
              <a:t> – </a:t>
            </a:r>
            <a:r>
              <a:rPr lang="en-US" dirty="0" smtClean="0"/>
              <a:t>it is a good practice?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Examples:</a:t>
            </a:r>
          </a:p>
          <a:p>
            <a:pPr lvl="1">
              <a:lnSpc>
                <a:spcPts val="3600"/>
              </a:lnSpc>
            </a:pPr>
            <a:endParaRPr lang="en-US" dirty="0" smtClean="0"/>
          </a:p>
          <a:p>
            <a:pPr lvl="1">
              <a:lnSpc>
                <a:spcPts val="3600"/>
              </a:lnSpc>
            </a:pPr>
            <a:endParaRPr lang="en-US" dirty="0" smtClean="0"/>
          </a:p>
          <a:p>
            <a:pPr lvl="1">
              <a:lnSpc>
                <a:spcPts val="3600"/>
              </a:lnSpc>
            </a:pPr>
            <a:r>
              <a:rPr lang="en-US" dirty="0" smtClean="0"/>
              <a:t>Look at the method's level of abstraction</a:t>
            </a:r>
          </a:p>
          <a:p>
            <a:pPr lvl="2">
              <a:lnSpc>
                <a:spcPts val="3600"/>
              </a:lnSpc>
            </a:pPr>
            <a:r>
              <a:rPr lang="en-US" dirty="0" smtClean="0"/>
              <a:t>Is it intended to operate with employees of with rates and months?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the first is incorrect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3886200"/>
            <a:ext cx="83058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CalculateSalary(Employee employee, int months);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4476690"/>
            <a:ext cx="83058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CalculateSalary(double rate, int months);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How Much Parameters Methods Should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/>
          <a:lstStyle/>
          <a:p>
            <a:r>
              <a:rPr lang="en-US" dirty="0" smtClean="0"/>
              <a:t>Limit the number of method parameters to 7 (+/-2)</a:t>
            </a:r>
          </a:p>
          <a:p>
            <a:pPr lvl="1"/>
            <a:r>
              <a:rPr lang="en-US" dirty="0" smtClean="0"/>
              <a:t>7 is a magic number in psychology</a:t>
            </a:r>
          </a:p>
          <a:p>
            <a:pPr lvl="1"/>
            <a:r>
              <a:rPr lang="en-US" dirty="0" smtClean="0"/>
              <a:t>Human brain cannot process more than 7 (+/-2) things in the same time</a:t>
            </a:r>
          </a:p>
          <a:p>
            <a:pPr lvl="1"/>
            <a:r>
              <a:rPr lang="en-US" dirty="0" smtClean="0"/>
              <a:t>If the parameters need to be too much reconsider the method intent </a:t>
            </a:r>
            <a:r>
              <a:rPr lang="en-US" dirty="0" smtClean="0">
                <a:sym typeface="Wingdings" pitchFamily="2" charset="2"/>
              </a:rPr>
              <a:t> does it have clear intent?</a:t>
            </a:r>
            <a:endParaRPr lang="en-US" dirty="0" smtClean="0"/>
          </a:p>
          <a:p>
            <a:pPr lvl="2"/>
            <a:r>
              <a:rPr lang="en-US" dirty="0" smtClean="0"/>
              <a:t>Consider putting few parameters in a new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n-US" dirty="0" smtClean="0"/>
              <a:t>How long should a method be?</a:t>
            </a:r>
          </a:p>
          <a:p>
            <a:pPr lvl="1">
              <a:lnSpc>
                <a:spcPts val="3500"/>
              </a:lnSpc>
            </a:pPr>
            <a:r>
              <a:rPr lang="en-US" dirty="0" smtClean="0"/>
              <a:t>There is no specific restriction</a:t>
            </a:r>
          </a:p>
          <a:p>
            <a:pPr lvl="1">
              <a:lnSpc>
                <a:spcPts val="3500"/>
              </a:lnSpc>
            </a:pPr>
            <a:r>
              <a:rPr lang="en-US" dirty="0" smtClean="0"/>
              <a:t>Avoid methods longer than one screen (30 lines)</a:t>
            </a:r>
          </a:p>
          <a:p>
            <a:pPr lvl="1">
              <a:lnSpc>
                <a:spcPts val="3500"/>
              </a:lnSpc>
            </a:pPr>
            <a:r>
              <a:rPr lang="en-US" dirty="0" smtClean="0"/>
              <a:t>Long methods are not always bad</a:t>
            </a:r>
          </a:p>
          <a:p>
            <a:pPr lvl="2">
              <a:lnSpc>
                <a:spcPts val="3500"/>
              </a:lnSpc>
            </a:pPr>
            <a:r>
              <a:rPr lang="en-US" dirty="0" smtClean="0"/>
              <a:t>Be sure you have a good reason for their length</a:t>
            </a:r>
          </a:p>
          <a:p>
            <a:pPr lvl="1">
              <a:lnSpc>
                <a:spcPts val="3500"/>
              </a:lnSpc>
            </a:pPr>
            <a:r>
              <a:rPr lang="en-US" dirty="0" smtClean="0"/>
              <a:t>Cohesion and coupling are more important than the method length!</a:t>
            </a:r>
          </a:p>
          <a:p>
            <a:pPr lvl="1">
              <a:lnSpc>
                <a:spcPts val="3500"/>
              </a:lnSpc>
            </a:pPr>
            <a:r>
              <a:rPr lang="en-US" dirty="0" smtClean="0"/>
              <a:t>Long methods often contain portions that could be extracted as separate methods with good name and clear intent </a:t>
            </a:r>
            <a:r>
              <a:rPr lang="en-US" dirty="0" smtClean="0">
                <a:sym typeface="Wingdings" pitchFamily="2" charset="2"/>
              </a:rPr>
              <a:t> check this!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8400"/>
            <a:ext cx="8229600" cy="685800"/>
          </a:xfrm>
        </p:spPr>
        <p:txBody>
          <a:bodyPr/>
          <a:lstStyle/>
          <a:p>
            <a:r>
              <a:rPr lang="en-US" dirty="0" smtClean="0"/>
              <a:t>Using Variables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200400"/>
            <a:ext cx="7429500" cy="533400"/>
          </a:xfrm>
        </p:spPr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pic>
        <p:nvPicPr>
          <p:cNvPr id="65538" name="Picture 2" descr="http://www.dwelle.de/image/0,,2615891_1,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38800" y="4210246"/>
            <a:ext cx="2971800" cy="2190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Retuning Result from a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en-US" dirty="0" smtClean="0"/>
              <a:t>Always assign the result of a method in some variable before returning it. Benefits:</a:t>
            </a:r>
          </a:p>
          <a:p>
            <a:pPr lvl="1"/>
            <a:r>
              <a:rPr lang="en-US" dirty="0" smtClean="0"/>
              <a:t>Improved code readability</a:t>
            </a:r>
          </a:p>
          <a:p>
            <a:pPr lvl="2"/>
            <a:r>
              <a:rPr lang="en-US" dirty="0" smtClean="0"/>
              <a:t>The returned value has self-documenting name</a:t>
            </a:r>
          </a:p>
          <a:p>
            <a:pPr lvl="1"/>
            <a:r>
              <a:rPr lang="en-US" dirty="0" smtClean="0"/>
              <a:t>Simplified debugging</a:t>
            </a:r>
          </a:p>
          <a:p>
            <a:pPr lvl="1"/>
            <a:r>
              <a:rPr lang="en-US" dirty="0" smtClean="0"/>
              <a:t>Example:</a:t>
            </a:r>
          </a:p>
          <a:p>
            <a:pPr lvl="1"/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Incorrect 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6000690"/>
            <a:ext cx="76962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 days * hoursPerDay * ratePerHour;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4629090"/>
            <a:ext cx="7696200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salary = days * hoursPerDay * ratePerHour;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 salary;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648200" y="3581401"/>
            <a:ext cx="2667000" cy="896699"/>
          </a:xfrm>
          <a:prstGeom prst="wedgeRoundRectCallout">
            <a:avLst>
              <a:gd name="adj1" fmla="val -139594"/>
              <a:gd name="adj2" fmla="val 8041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The intent of the formula is obvious.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191000" y="5048250"/>
            <a:ext cx="4648200" cy="896699"/>
          </a:xfrm>
          <a:prstGeom prst="wedgeRoundRectCallout">
            <a:avLst>
              <a:gd name="adj1" fmla="val -79928"/>
              <a:gd name="adj2" fmla="val -36432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We can put a breakpoint at this line and check if the result is correct.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 smtClean="0"/>
              <a:t>Initialize all variables before their first usage</a:t>
            </a:r>
          </a:p>
          <a:p>
            <a:pPr lvl="1">
              <a:lnSpc>
                <a:spcPts val="3500"/>
              </a:lnSpc>
            </a:pPr>
            <a:r>
              <a:rPr lang="en-US" dirty="0" smtClean="0"/>
              <a:t>Class variables (fields) are automatically initialized with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dirty="0" smtClean="0"/>
              <a:t> /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en-US" dirty="0" smtClean="0"/>
              <a:t> by the C# compiler</a:t>
            </a:r>
          </a:p>
          <a:p>
            <a:pPr lvl="2">
              <a:lnSpc>
                <a:spcPts val="3500"/>
              </a:lnSpc>
            </a:pPr>
            <a:r>
              <a:rPr lang="en-US" dirty="0" smtClean="0"/>
              <a:t>You still get a warning message</a:t>
            </a:r>
          </a:p>
          <a:p>
            <a:pPr lvl="1">
              <a:lnSpc>
                <a:spcPts val="3500"/>
              </a:lnSpc>
            </a:pPr>
            <a:r>
              <a:rPr lang="en-US" dirty="0" smtClean="0"/>
              <a:t>Local variables should be manually initialized</a:t>
            </a:r>
          </a:p>
          <a:p>
            <a:pPr lvl="2">
              <a:lnSpc>
                <a:spcPts val="3500"/>
              </a:lnSpc>
            </a:pPr>
            <a:r>
              <a:rPr lang="en-US" dirty="0" smtClean="0"/>
              <a:t>This C# code will result in compilation error:</a:t>
            </a:r>
          </a:p>
          <a:p>
            <a:pPr lvl="1">
              <a:lnSpc>
                <a:spcPts val="3500"/>
              </a:lnSpc>
            </a:pPr>
            <a:endParaRPr lang="en-US" dirty="0" smtClean="0"/>
          </a:p>
          <a:p>
            <a:pPr lvl="2">
              <a:lnSpc>
                <a:spcPts val="3500"/>
              </a:lnSpc>
              <a:spcBef>
                <a:spcPts val="1800"/>
              </a:spcBef>
            </a:pPr>
            <a:r>
              <a:rPr lang="en-US" dirty="0" smtClean="0"/>
              <a:t>We can initialize variables at their declaration: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4419600"/>
            <a:ext cx="6477000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value;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Console.WriteLine(value);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5400" y="5791200"/>
            <a:ext cx="6477000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value = 0;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Console.WriteLine(value);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962400"/>
            <a:ext cx="8229600" cy="685800"/>
          </a:xfrm>
        </p:spPr>
        <p:txBody>
          <a:bodyPr/>
          <a:lstStyle/>
          <a:p>
            <a:r>
              <a:rPr lang="en-US" dirty="0" smtClean="0"/>
              <a:t>Naming Identifiers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724400"/>
            <a:ext cx="6934200" cy="990600"/>
          </a:xfrm>
        </p:spPr>
        <p:txBody>
          <a:bodyPr/>
          <a:lstStyle/>
          <a:p>
            <a:r>
              <a:rPr lang="en-US" dirty="0" smtClean="0"/>
              <a:t>Naming Classes, Interfaces, Enumerations, Methods, Variables and Constants</a:t>
            </a:r>
            <a:endParaRPr lang="en-US" dirty="0"/>
          </a:p>
        </p:txBody>
      </p:sp>
      <p:pic>
        <p:nvPicPr>
          <p:cNvPr id="167938" name="Picture 2" descr="http://www.med.miami.edu/med/images/Guidelin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9700" y="1219200"/>
            <a:ext cx="6324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Initialized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Ensure objects cannot get into partially initialized state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Make all fields private and require valid values for all mandatory fields in all constructors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Example: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Student</a:t>
            </a:r>
            <a:r>
              <a:rPr lang="en-US" dirty="0" smtClean="0"/>
              <a:t> object is invalid unless it has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dirty="0" smtClean="0"/>
              <a:t> and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FacultyNumber</a:t>
            </a:r>
            <a:endParaRPr lang="en-US" noProof="1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4384864"/>
            <a:ext cx="7696200" cy="201593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Student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private string name, facultyNumber;</a:t>
            </a:r>
          </a:p>
          <a:p>
            <a:pPr>
              <a:spcBef>
                <a:spcPts val="600"/>
              </a:spcBef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Student(string name, string facultyNumber)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 … }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  <a:spcBef>
                <a:spcPts val="300"/>
              </a:spcBef>
            </a:pPr>
            <a:r>
              <a:rPr lang="en-US" sz="3000" dirty="0" smtClean="0"/>
              <a:t>Variable scope defines how "famous" is a variable in the program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Static</a:t>
            </a:r>
            <a:r>
              <a:rPr lang="en-US" sz="2800" dirty="0" smtClean="0"/>
              <a:t> variables are more "famous" than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instance</a:t>
            </a:r>
            <a:r>
              <a:rPr lang="en-US" sz="2800" dirty="0" smtClean="0"/>
              <a:t> variables, and they are more "famous" than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local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/>
              <a:t>Variables' visibility is directly related to their scope</a:t>
            </a:r>
          </a:p>
          <a:p>
            <a:pPr lvl="2">
              <a:lnSpc>
                <a:spcPts val="3600"/>
              </a:lnSpc>
              <a:spcBef>
                <a:spcPts val="300"/>
              </a:spcBef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internal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private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/>
              <a:t>Always try to reduce the variable's scope</a:t>
            </a:r>
          </a:p>
          <a:p>
            <a:pPr lvl="2">
              <a:lnSpc>
                <a:spcPts val="3600"/>
              </a:lnSpc>
              <a:spcBef>
                <a:spcPts val="300"/>
              </a:spcBef>
            </a:pPr>
            <a:r>
              <a:rPr lang="en-US" dirty="0" smtClean="0"/>
              <a:t>This reduces potential coupling</a:t>
            </a:r>
          </a:p>
          <a:p>
            <a:pPr lvl="2">
              <a:lnSpc>
                <a:spcPts val="3600"/>
              </a:lnSpc>
              <a:spcBef>
                <a:spcPts val="300"/>
              </a:spcBef>
            </a:pPr>
            <a:r>
              <a:rPr lang="en-US" dirty="0" smtClean="0"/>
              <a:t>Avoid public fields (exception: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readonly</a:t>
            </a:r>
            <a:r>
              <a:rPr lang="en-US" dirty="0" smtClean="0"/>
              <a:t> /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dirty="0" smtClean="0"/>
              <a:t>)</a:t>
            </a:r>
          </a:p>
          <a:p>
            <a:pPr lvl="2">
              <a:lnSpc>
                <a:spcPts val="3600"/>
              </a:lnSpc>
              <a:spcBef>
                <a:spcPts val="300"/>
              </a:spcBef>
            </a:pPr>
            <a:r>
              <a:rPr lang="en-US" dirty="0" smtClean="0"/>
              <a:t>Access all fields through properties /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Exceeded Scope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066800"/>
            <a:ext cx="8077200" cy="532453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Globals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int state = 0;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Genious 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void PrintSomething()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(Globals.state == 0)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Console.WriteLine("Hello.");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Console.WriteLine("Good bye.");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6" name="Picture 2" descr="http://www.riflescope.org.uk/wp-content/uploads/2009/07/Rifle-Scope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24600" y="990600"/>
            <a:ext cx="2362200" cy="177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Span and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3000" dirty="0" smtClean="0"/>
              <a:t>Variable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span</a:t>
            </a:r>
          </a:p>
          <a:p>
            <a:pPr lvl="1">
              <a:spcBef>
                <a:spcPts val="400"/>
              </a:spcBef>
            </a:pPr>
            <a:r>
              <a:rPr lang="en-US" sz="2800" dirty="0" smtClean="0"/>
              <a:t>The average number of lines of code (LOC) between variable usages</a:t>
            </a:r>
          </a:p>
          <a:p>
            <a:pPr>
              <a:lnSpc>
                <a:spcPts val="4000"/>
              </a:lnSpc>
            </a:pPr>
            <a:r>
              <a:rPr lang="en-US" sz="3000" dirty="0" smtClean="0"/>
              <a:t>Variable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lifetime</a:t>
            </a:r>
          </a:p>
          <a:p>
            <a:pPr lvl="1">
              <a:lnSpc>
                <a:spcPts val="4000"/>
              </a:lnSpc>
            </a:pPr>
            <a:r>
              <a:rPr lang="en-US" sz="2800" dirty="0" smtClean="0"/>
              <a:t>The number of lines of code (LOC) between the first and the last variable usage in a block</a:t>
            </a:r>
          </a:p>
          <a:p>
            <a:pPr>
              <a:spcBef>
                <a:spcPts val="400"/>
              </a:spcBef>
            </a:pPr>
            <a:r>
              <a:rPr lang="en-US" sz="3000" dirty="0" smtClean="0"/>
              <a:t>Keep variable span and lifetime as low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5257800"/>
            <a:ext cx="7772400" cy="11050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Always define and initialize variables just before their first use and never before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553200" cy="914400"/>
          </a:xfrm>
        </p:spPr>
        <p:txBody>
          <a:bodyPr/>
          <a:lstStyle/>
          <a:p>
            <a:r>
              <a:rPr lang="en-US" dirty="0" smtClean="0"/>
              <a:t>Unneeded Large Variable Span and Lifetime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100425"/>
            <a:ext cx="8077200" cy="54527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count;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int[] numbers = new int[100];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numbers.Length; i++)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numbers[i] = i;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count = 0;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numbers.Length / 2; i++)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numbers[i] = numbers[i] * numbers[i];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numbers.Length; i++)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(numbers[i] % 3 == 0)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count++;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Console.WriteLine(count);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820712" y="1195675"/>
            <a:ext cx="457200" cy="5257800"/>
          </a:xfrm>
          <a:prstGeom prst="rightBrac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6057" y="3962400"/>
            <a:ext cx="1447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span =</a:t>
            </a:r>
          </a:p>
          <a:p>
            <a:pPr algn="ctr"/>
            <a:r>
              <a:rPr lang="en-US" b="1" dirty="0" smtClean="0"/>
              <a:t>19 / 4 = </a:t>
            </a:r>
          </a:p>
          <a:p>
            <a:pPr algn="ctr"/>
            <a:r>
              <a:rPr lang="en-US" b="1" dirty="0" smtClean="0"/>
              <a:t>4.75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06056" y="2487305"/>
            <a:ext cx="1447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lifetime ("count") = 19</a:t>
            </a:r>
            <a:endParaRPr lang="en-US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0415" y="1143000"/>
            <a:ext cx="6209491" cy="536480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>
              <a:lnSpc>
                <a:spcPts val="2300"/>
              </a:lnSpc>
            </a:pPr>
            <a:endParaRPr lang="en-US" sz="2000" b="1" noProof="1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76200"/>
            <a:ext cx="4953000" cy="914400"/>
          </a:xfrm>
        </p:spPr>
        <p:txBody>
          <a:bodyPr/>
          <a:lstStyle/>
          <a:p>
            <a:r>
              <a:rPr lang="en-US" dirty="0" smtClean="0"/>
              <a:t>Reduced Variable Span and Lifetime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075521"/>
            <a:ext cx="8077200" cy="540147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int[] numbers = new int[100];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numbers.Length; i++)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numbers[i] = i;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numbers.Length / 2; i++)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numbers[i] = numbers[i] * numbers[i];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count = 0;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numbers.Length; i++)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(numbers[i] % 3 == 0)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count++;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Console.WriteLine(count);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267856" y="3829050"/>
            <a:ext cx="457200" cy="2533650"/>
          </a:xfrm>
          <a:prstGeom prst="rightBrac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5081826"/>
            <a:ext cx="190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span=</a:t>
            </a:r>
          </a:p>
          <a:p>
            <a:pPr algn="ctr"/>
            <a:r>
              <a:rPr lang="en-US" b="1" dirty="0" smtClean="0"/>
              <a:t>9 / 3 = 3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4475946"/>
            <a:ext cx="1905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lifetime </a:t>
            </a:r>
            <a:r>
              <a:rPr lang="en-US" b="1" dirty="0" smtClean="0"/>
              <a:t>= 9</a:t>
            </a:r>
            <a:endParaRPr lang="en-US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0143" y="3754877"/>
            <a:ext cx="5616103" cy="267611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>
              <a:lnSpc>
                <a:spcPts val="2300"/>
              </a:lnSpc>
            </a:pPr>
            <a:endParaRPr lang="en-US" sz="2000" b="1" noProof="1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should have single purpose</a:t>
            </a:r>
          </a:p>
          <a:p>
            <a:pPr lvl="1"/>
            <a:r>
              <a:rPr lang="en-US" dirty="0" smtClean="0"/>
              <a:t>Never use a single variable for multiple purposes!</a:t>
            </a:r>
          </a:p>
          <a:p>
            <a:pPr lvl="1"/>
            <a:r>
              <a:rPr lang="en-US" dirty="0" smtClean="0"/>
              <a:t>Economizing memory is not an excuse</a:t>
            </a:r>
          </a:p>
          <a:p>
            <a:r>
              <a:rPr lang="en-US" dirty="0" smtClean="0"/>
              <a:t>Can you choose a good name for variable that is used for several purposes?</a:t>
            </a:r>
          </a:p>
          <a:p>
            <a:pPr lvl="1"/>
            <a:r>
              <a:rPr lang="en-US" dirty="0" smtClean="0"/>
              <a:t>Example: variable used to count students of to keep the average of their grades</a:t>
            </a:r>
          </a:p>
          <a:p>
            <a:pPr lvl="1"/>
            <a:r>
              <a:rPr lang="en-US" dirty="0" smtClean="0"/>
              <a:t>Proposed name: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studentsCountOrAvgGrade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– Other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Don't define variables that are not used</a:t>
            </a:r>
          </a:p>
          <a:p>
            <a:pPr lvl="1"/>
            <a:r>
              <a:rPr lang="en-US" dirty="0" smtClean="0"/>
              <a:t>Compilers usually issues warnings</a:t>
            </a:r>
          </a:p>
          <a:p>
            <a:r>
              <a:rPr lang="en-US" dirty="0" smtClean="0"/>
              <a:t>Don't use variables with hidden purpose</a:t>
            </a:r>
          </a:p>
          <a:p>
            <a:pPr lvl="1"/>
            <a:r>
              <a:rPr lang="en-US" dirty="0" smtClean="0"/>
              <a:t>Incorrect example:</a:t>
            </a:r>
          </a:p>
          <a:p>
            <a:pPr lvl="1">
              <a:spcBef>
                <a:spcPts val="300"/>
              </a:spcBef>
            </a:pPr>
            <a:endParaRPr lang="en-US" dirty="0" smtClean="0"/>
          </a:p>
          <a:p>
            <a:pPr lvl="1">
              <a:spcBef>
                <a:spcPts val="300"/>
              </a:spcBef>
            </a:pPr>
            <a:endParaRPr lang="en-US" dirty="0" smtClean="0"/>
          </a:p>
          <a:p>
            <a:pPr lvl="1">
              <a:spcBef>
                <a:spcPts val="30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Instead use enumeration: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117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626584"/>
            <a:ext cx="7543800" cy="163121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mode = 1;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(mode == 1) …; // Read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(mode == 2) …; // Write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(mode == 3) …; // Read and write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6000690"/>
            <a:ext cx="75438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enum ResourceAccessMode { Read, Write, ReadWrite }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71600"/>
            <a:ext cx="4724400" cy="121920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dirty="0" smtClean="0"/>
              <a:t>Using Expressions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819400"/>
            <a:ext cx="4265084" cy="533400"/>
          </a:xfrm>
        </p:spPr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pic>
        <p:nvPicPr>
          <p:cNvPr id="53254" name="Picture 6" descr="http://www.oasp.ac.uk/summerprogram/uploads/images/math%20formula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81700" y="609600"/>
            <a:ext cx="2857500" cy="578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6" name="Picture 8" descr="http://www.mindbites.com/images/cat-32.jpg?1258047478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447800" y="3657600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Complex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Never use complex expressions in the code!</a:t>
            </a:r>
          </a:p>
          <a:p>
            <a:pPr lvl="1"/>
            <a:r>
              <a:rPr lang="en-US" dirty="0" smtClean="0"/>
              <a:t>Incorrect example: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Complex expressions are evil because:</a:t>
            </a:r>
          </a:p>
          <a:p>
            <a:pPr lvl="1"/>
            <a:r>
              <a:rPr lang="en-US" dirty="0" smtClean="0"/>
              <a:t>Make code hard to read and understand, hard to debug, hard to modify and hard to maintain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119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362200"/>
            <a:ext cx="8229600" cy="242630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i=0; i&lt;xCoords.length; i++) {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j=0; j&lt;yCoords.length; j++) {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matrix[i][j] = 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matrix[xCoords[findMax(i)+1]][yCoords[findMin(j)-1]] *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matrix[yCoords[findMax(j)+1]][xCoords[findMin(i)-1]];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419600" y="1681559"/>
            <a:ext cx="4419600" cy="737791"/>
          </a:xfrm>
          <a:prstGeom prst="wedgeRoundRectCallout">
            <a:avLst>
              <a:gd name="adj1" fmla="val 277"/>
              <a:gd name="adj2" fmla="val 181262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0" rIns="72000" bIns="0">
            <a:spAutoFit/>
          </a:bodyPr>
          <a:lstStyle/>
          <a:p>
            <a:pPr algn="ctr" eaLnBrk="0" hangingPunct="0">
              <a:lnSpc>
                <a:spcPts val="2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What shall we do if we get at this line </a:t>
            </a: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IndexOutOfRangeException</a:t>
            </a:r>
            <a:r>
              <a:rPr lang="en-US" sz="20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?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667000" y="4229100"/>
            <a:ext cx="5867400" cy="737791"/>
          </a:xfrm>
          <a:prstGeom prst="wedgeRoundRectCallout">
            <a:avLst>
              <a:gd name="adj1" fmla="val -35815"/>
              <a:gd name="adj2" fmla="val -75650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0" rIns="72000" bIns="0">
            <a:spAutoFit/>
          </a:bodyPr>
          <a:lstStyle/>
          <a:p>
            <a:pPr algn="ctr" eaLnBrk="0" hangingPunct="0">
              <a:lnSpc>
                <a:spcPts val="2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There are 10 potential sources of </a:t>
            </a: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IndexOutOfRangeException</a:t>
            </a:r>
            <a:r>
              <a:rPr lang="en-US" sz="20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in this expression!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Naming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Always use English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How you will feel if you read Vietnamese code with variables named in Vietnamese?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English is the only language that all software developers speak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Avoid abbreviations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Example: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scrpCnt</a:t>
            </a:r>
            <a:r>
              <a:rPr lang="en-US" dirty="0" smtClean="0"/>
              <a:t> vs.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scriptsCount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Avoid hard-to-pronounce names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Example: 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dtbgRegExPtrn</a:t>
            </a:r>
            <a:r>
              <a:rPr lang="en-US" dirty="0" smtClean="0"/>
              <a:t> vs.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dateTimeBulgarianRegExPattern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66914" name="Picture 2" descr="http://economiccrisis.us/wp-content/uploads/recommendation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91400" y="4572000"/>
            <a:ext cx="1448283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Simplifying Complex Expressions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1067249"/>
            <a:ext cx="8382000" cy="540975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xCoords.length; i++)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j = 0; j &lt; yCoords.length; j++)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maxStartIndex = findMax(i) + 1;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minStartIndex = findMin(i) - 1;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minXcoord = xCoords[minStartIndex];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maxXcoord = xCoords[maxStartIndex];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minYcoord = yCoords[minStartIndex];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maxYcoord = yCoords[maxStartIndex];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newValue = 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matrix[maxXcoord][minYcoord] *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matrix[maxYcoord][minXcoord];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matrix[i][j] = newValue;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6" name="Picture 2" descr="http://assets.zoomza.com/images/thumbs/categories/myspace_layouts/Clean%20&amp;%20Simpl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0" y="4862622"/>
            <a:ext cx="1702526" cy="1385777"/>
          </a:xfrm>
          <a:prstGeom prst="roundRect">
            <a:avLst>
              <a:gd name="adj" fmla="val 7120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229600" cy="685800"/>
          </a:xfrm>
        </p:spPr>
        <p:txBody>
          <a:bodyPr/>
          <a:lstStyle/>
          <a:p>
            <a:r>
              <a:rPr lang="en-US" dirty="0" smtClean="0"/>
              <a:t>Using Constants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43200"/>
            <a:ext cx="7429500" cy="533400"/>
          </a:xfrm>
        </p:spPr>
        <p:txBody>
          <a:bodyPr/>
          <a:lstStyle/>
          <a:p>
            <a:r>
              <a:rPr lang="en-US" dirty="0" smtClean="0"/>
              <a:t>When and How to Use Constants?</a:t>
            </a:r>
            <a:endParaRPr lang="en-US" dirty="0"/>
          </a:p>
        </p:txBody>
      </p:sp>
      <p:pic>
        <p:nvPicPr>
          <p:cNvPr id="50178" name="Picture 2" descr="http://plus.maths.org/issue49/features/wilson/p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4191000"/>
            <a:ext cx="2535171" cy="1905000"/>
          </a:xfrm>
          <a:prstGeom prst="rect">
            <a:avLst/>
          </a:prstGeom>
          <a:noFill/>
        </p:spPr>
      </p:pic>
      <p:pic>
        <p:nvPicPr>
          <p:cNvPr id="50182" name="Picture 6" descr="http://user.chollian.net/~badang25/bmk/bmk5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0" y="4191000"/>
            <a:ext cx="4656667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Avoid Magic Numbers and Strings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magic number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value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Magic numbers / values are all literals different than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-1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""</a:t>
            </a:r>
            <a:r>
              <a:rPr lang="en-US" dirty="0" smtClean="0"/>
              <a:t> (empty string)</a:t>
            </a:r>
          </a:p>
          <a:p>
            <a:r>
              <a:rPr lang="en-US" dirty="0" smtClean="0"/>
              <a:t>Avoid using magic numbers / values</a:t>
            </a:r>
          </a:p>
          <a:p>
            <a:pPr lvl="1"/>
            <a:r>
              <a:rPr lang="en-US" dirty="0" smtClean="0"/>
              <a:t>They are hard to maintain</a:t>
            </a:r>
          </a:p>
          <a:p>
            <a:pPr lvl="2"/>
            <a:r>
              <a:rPr lang="en-US" dirty="0" smtClean="0"/>
              <a:t>When change occurs, you need to modify all occurrences of the magic number / constant</a:t>
            </a:r>
          </a:p>
          <a:p>
            <a:pPr lvl="1"/>
            <a:r>
              <a:rPr lang="en-US" dirty="0" smtClean="0"/>
              <a:t>Their meaning is not obvious</a:t>
            </a:r>
          </a:p>
          <a:p>
            <a:pPr lvl="2"/>
            <a:r>
              <a:rPr lang="en-US" dirty="0" smtClean="0"/>
              <a:t>Example: what does the number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1024</a:t>
            </a:r>
            <a:r>
              <a:rPr lang="en-US" dirty="0" smtClean="0"/>
              <a:t> mean?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122</a:t>
            </a:fld>
            <a:endParaRPr lang="en-US" dirty="0"/>
          </a:p>
        </p:txBody>
      </p:sp>
      <p:pic>
        <p:nvPicPr>
          <p:cNvPr id="5" name="Picture 6" descr="http://www.impactmedialtd.co.uk/images/stop-sign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91400" y="2781300"/>
            <a:ext cx="1295400" cy="1290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Evil Magic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990600"/>
            <a:ext cx="8382000" cy="561474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GeometryUtils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double CalcCircleArea(double radius)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area = 3.14159206 * radius * radius;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area;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double CalcCirclePerimeter(double radius)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perimeter = 6.28318412 * radius;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perimeter;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double CalcElipseArea(double axis1, double axis2)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area = 3.14159206 * axis1 * axis2;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area;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76525" y="2209800"/>
            <a:ext cx="1381125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>
              <a:lnSpc>
                <a:spcPts val="2400"/>
              </a:lnSpc>
            </a:pPr>
            <a:endParaRPr lang="en-US" sz="1800" b="1" noProof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86125" y="3733800"/>
            <a:ext cx="1400175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>
              <a:lnSpc>
                <a:spcPts val="2400"/>
              </a:lnSpc>
            </a:pPr>
            <a:endParaRPr lang="en-US" sz="1800" b="1" noProof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76525" y="5257800"/>
            <a:ext cx="1381125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>
              <a:lnSpc>
                <a:spcPts val="2400"/>
              </a:lnSpc>
            </a:pPr>
            <a:endParaRPr lang="en-US" sz="1800" b="1" noProof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" name="Picture 2" descr="http://atomicpoet.files.wordpress.com/2009/03/evil-insid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91400" y="1178560"/>
            <a:ext cx="1168446" cy="1073023"/>
          </a:xfrm>
          <a:prstGeom prst="roundRect">
            <a:avLst>
              <a:gd name="adj" fmla="val 498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010400" cy="914400"/>
          </a:xfrm>
        </p:spPr>
        <p:txBody>
          <a:bodyPr/>
          <a:lstStyle/>
          <a:p>
            <a:r>
              <a:rPr lang="en-US" dirty="0" smtClean="0"/>
              <a:t>Turning Magic</a:t>
            </a:r>
            <a:br>
              <a:rPr lang="en-US" dirty="0" smtClean="0"/>
            </a:br>
            <a:r>
              <a:rPr lang="en-US" dirty="0" smtClean="0"/>
              <a:t>Numbers into Constants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1267882"/>
            <a:ext cx="8382000" cy="520911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GeometryUtils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const double PI = 3.14159206;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double CalcCircleArea(double radius)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area = PI * radius * radius;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area;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double CalcCirclePerimeter(double radius)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perimeter = 2 * PI * radius;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perimeter;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double CalcElipseArea(double axis1, double axis2)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area = PI * axis1 * axis2;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area;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23554" name="Picture 2" descr="http://www.e-potpourri.com/wp-content/uploads/2008/06/constant-garden-desktop-audio-appointments-manager-detai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39000" y="1451700"/>
            <a:ext cx="13716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Constants?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Constants should be used in the following cases:</a:t>
            </a:r>
          </a:p>
          <a:p>
            <a:pPr lvl="1"/>
            <a:r>
              <a:rPr lang="en-US" sz="2800" dirty="0" smtClean="0"/>
              <a:t>When we need to use numbers or other values and their logical meaning and value are not obvious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File names</a:t>
            </a:r>
          </a:p>
          <a:p>
            <a:pPr lvl="1">
              <a:spcBef>
                <a:spcPts val="0"/>
              </a:spcBef>
            </a:pPr>
            <a:endParaRPr lang="en-US" sz="2800" dirty="0" smtClean="0"/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Mathematical constants</a:t>
            </a:r>
          </a:p>
          <a:p>
            <a:pPr lvl="1">
              <a:spcBef>
                <a:spcPts val="0"/>
              </a:spcBef>
            </a:pPr>
            <a:endParaRPr lang="en-US" sz="2800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2800" dirty="0" smtClean="0"/>
              <a:t>Bounds and ranges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3352800"/>
            <a:ext cx="7696200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string SettingsFileName =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"ApplicationSettings.xml";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4724400"/>
            <a:ext cx="76962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double E = 2.7182818284;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5848290"/>
            <a:ext cx="76962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int READ_BUFFER_SIZE = 5 * 1024 *1024;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Avoid Constants?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 it is better to keep the magic values instead of using a constant</a:t>
            </a:r>
          </a:p>
          <a:p>
            <a:pPr lvl="1"/>
            <a:r>
              <a:rPr lang="en-US" dirty="0" smtClean="0"/>
              <a:t>Error messages and exception descriptions</a:t>
            </a:r>
          </a:p>
          <a:p>
            <a:pPr lvl="1"/>
            <a:r>
              <a:rPr lang="en-US" dirty="0" smtClean="0"/>
              <a:t>SQL commands for database operations</a:t>
            </a:r>
          </a:p>
          <a:p>
            <a:pPr lvl="1"/>
            <a:r>
              <a:rPr lang="en-US" dirty="0" smtClean="0"/>
              <a:t>Titles of GUI elements (labels, buttons, menus, dialogs, etc.)</a:t>
            </a:r>
          </a:p>
          <a:p>
            <a:r>
              <a:rPr lang="en-US" dirty="0" smtClean="0"/>
              <a:t>For internationalization purposes use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resources</a:t>
            </a:r>
            <a:r>
              <a:rPr lang="en-US" dirty="0" smtClean="0"/>
              <a:t>, not constants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126</a:t>
            </a:fld>
            <a:endParaRPr lang="en-US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Trash\stream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029200"/>
            <a:ext cx="5867400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031" y="1894367"/>
            <a:ext cx="4875567" cy="1219200"/>
          </a:xfrm>
        </p:spPr>
        <p:txBody>
          <a:bodyPr/>
          <a:lstStyle/>
          <a:p>
            <a:pPr algn="r">
              <a:lnSpc>
                <a:spcPts val="5000"/>
              </a:lnSpc>
            </a:pPr>
            <a:r>
              <a:rPr lang="en-US" dirty="0" smtClean="0"/>
              <a:t>Using Control Constructs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418367"/>
            <a:ext cx="4859866" cy="838200"/>
          </a:xfrm>
        </p:spPr>
        <p:txBody>
          <a:bodyPr/>
          <a:lstStyle/>
          <a:p>
            <a:pPr algn="r"/>
            <a:r>
              <a:rPr lang="en-US" dirty="0" smtClean="0"/>
              <a:t>Using Conditional Statements and Loops Correctly</a:t>
            </a:r>
            <a:endParaRPr lang="en-US" dirty="0"/>
          </a:p>
        </p:txBody>
      </p:sp>
      <p:pic>
        <p:nvPicPr>
          <p:cNvPr id="44034" name="Picture 2" descr="http://oma.od.nih.gov/ms/records/recdisp/images/flowchart-blank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3791" y="1208567"/>
            <a:ext cx="3033009" cy="4743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Conditional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Always use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}</a:t>
            </a:r>
            <a:r>
              <a:rPr lang="en-US" dirty="0" smtClean="0"/>
              <a:t> for the conditional statements body, even when it is a single line: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Why omitting the brackets could be harmful?</a:t>
            </a:r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 smtClean="0"/>
              <a:t>This is misleading code + misleading formatting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209800"/>
            <a:ext cx="7848600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(condition)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DoSometing();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4419600"/>
            <a:ext cx="7848600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(condition)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DoSomething();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DoAnotherThing();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DoDifferentThing();</a:t>
            </a:r>
          </a:p>
        </p:txBody>
      </p:sp>
      <p:pic>
        <p:nvPicPr>
          <p:cNvPr id="7" name="Picture 3" descr="http://ts4.mm.bing.net/images/thumbnail.aspx?q=1335231651531&amp;id=bd29de2236c1e91f9ccab37fa353e830&amp;url=http%3a%2f%2fwww.webdesign.org%2fimg_articles%2f8231%2fIf-Else-Statements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91084" y="2302668"/>
            <a:ext cx="1716318" cy="1126332"/>
          </a:xfrm>
          <a:prstGeom prst="roundRect">
            <a:avLst>
              <a:gd name="adj" fmla="val 26107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http://msds.chem.ox.ac.uk/glossary/harmfu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99307" y="4572000"/>
            <a:ext cx="1031912" cy="1044730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Simple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use complex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dirty="0" smtClean="0"/>
              <a:t> conditions</a:t>
            </a:r>
          </a:p>
          <a:p>
            <a:pPr lvl="1"/>
            <a:r>
              <a:rPr lang="en-US" dirty="0" smtClean="0"/>
              <a:t>You can always simplify them by introducing boolean variables or boolean methods</a:t>
            </a:r>
          </a:p>
          <a:p>
            <a:pPr lvl="1"/>
            <a:r>
              <a:rPr lang="en-US" dirty="0" smtClean="0"/>
              <a:t>Incorrect example: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 smtClean="0"/>
              <a:t>Complex boolean expressions are harmful</a:t>
            </a:r>
          </a:p>
          <a:p>
            <a:pPr lvl="1"/>
            <a:r>
              <a:rPr lang="en-US" dirty="0" smtClean="0"/>
              <a:t>How you will find the problem if you get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IndexOutOfRangeException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129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477161"/>
            <a:ext cx="7543800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(x &gt; 0 &amp;&amp; y &gt; 0 &amp;&amp; x &lt; Width-1 &amp;&amp; y &lt; Height-1 &amp;&amp;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matrix[x, y] == 0 &amp;&amp; matrix[x-1, y] == 0 &amp;&amp;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matrix[x+1, y] == 0 &amp;&amp; matrix[x, y-1] == 0 &amp;&amp;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matrix[x, y+1] == 0 &amp;&amp; !visited[x, y])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Meaningful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sz="3000" dirty="0" smtClean="0"/>
              <a:t>Always prefer using meaningful names</a:t>
            </a:r>
          </a:p>
          <a:p>
            <a:pPr lvl="1">
              <a:spcBef>
                <a:spcPts val="300"/>
              </a:spcBef>
            </a:pPr>
            <a:r>
              <a:rPr lang="en-US" sz="2800" dirty="0" smtClean="0"/>
              <a:t>Names should answer these questions:</a:t>
            </a:r>
          </a:p>
          <a:p>
            <a:pPr lvl="2">
              <a:spcBef>
                <a:spcPts val="300"/>
              </a:spcBef>
            </a:pPr>
            <a:r>
              <a:rPr lang="en-US" sz="2600" i="1" dirty="0" smtClean="0"/>
              <a:t>What does this class do? What is the intent of this variable? What is this variable / class used for?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dirty="0" smtClean="0"/>
              <a:t>Examples:</a:t>
            </a:r>
          </a:p>
          <a:p>
            <a:pPr lvl="2">
              <a:lnSpc>
                <a:spcPts val="3600"/>
              </a:lnSpc>
              <a:spcBef>
                <a:spcPts val="300"/>
              </a:spcBef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FactorialCalculator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studentsCount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Math.PI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configFileName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CreateReport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dirty="0" smtClean="0"/>
              <a:t>Incorrect examples: </a:t>
            </a:r>
          </a:p>
          <a:p>
            <a:pPr lvl="2">
              <a:lnSpc>
                <a:spcPts val="3600"/>
              </a:lnSpc>
              <a:spcBef>
                <a:spcPts val="300"/>
              </a:spcBef>
            </a:pP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k2</a:t>
            </a:r>
            <a:r>
              <a:rPr lang="en-US" dirty="0" smtClean="0"/>
              <a:t>,</a:t>
            </a:r>
            <a:r>
              <a:rPr lang="bg-BG" dirty="0" smtClean="0"/>
              <a:t>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bg-BG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n-US" dirty="0" smtClean="0"/>
              <a:t>,</a:t>
            </a:r>
            <a:r>
              <a:rPr lang="bg-BG" dirty="0" smtClean="0"/>
              <a:t>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junk</a:t>
            </a:r>
            <a:r>
              <a:rPr lang="en-US" dirty="0" smtClean="0"/>
              <a:t>,</a:t>
            </a:r>
            <a:r>
              <a:rPr lang="bg-BG" dirty="0" smtClean="0"/>
              <a:t>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f33</a:t>
            </a:r>
            <a:r>
              <a:rPr lang="en-US" dirty="0" smtClean="0"/>
              <a:t>,</a:t>
            </a:r>
            <a:r>
              <a:rPr lang="bg-BG" dirty="0" smtClean="0"/>
              <a:t>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KJJ</a:t>
            </a:r>
            <a:r>
              <a:rPr lang="en-US" dirty="0" smtClean="0"/>
              <a:t>,</a:t>
            </a:r>
            <a:r>
              <a:rPr lang="bg-BG" dirty="0" smtClean="0"/>
              <a:t>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button1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variable</a:t>
            </a:r>
            <a:r>
              <a:rPr lang="en-US" dirty="0" smtClean="0"/>
              <a:t>,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temp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tmp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temp_var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something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someValue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65890" name="Picture 2" descr="http://www.inspirationstones.com/grfx/photos/riverston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91375" y="1118754"/>
            <a:ext cx="1600200" cy="1091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Boolean Conditions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last example can be easily refactored into self-documenting code: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 the code is:</a:t>
            </a:r>
          </a:p>
          <a:p>
            <a:pPr lvl="1"/>
            <a:r>
              <a:rPr lang="en-US" dirty="0" smtClean="0"/>
              <a:t>Easy to read – the logic of the condition is clear</a:t>
            </a:r>
          </a:p>
          <a:p>
            <a:pPr lvl="1"/>
            <a:r>
              <a:rPr lang="en-US" dirty="0" smtClean="0"/>
              <a:t>Easy to debug – breakpoint can be put at 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130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2325231"/>
            <a:ext cx="8077200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bool inRange = 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x &gt; 0 &amp;&amp; y &gt; 0 &amp;&amp; x &lt; Width-1 &amp;&amp; y &lt; Height-1;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bool emptyCellAndNeighbours =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matrix[x, y] == 0 &amp;&amp; matrix[x-1, y] == 0 &amp;&amp;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matrix[x+1, y] == 0 &amp;&amp; matrix[x, y-1] == 0 &amp;&amp;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matrix[x, y+1] == 0;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(inRange &amp;&amp; emptyCellAndNeighbours &amp;&amp; !visited[x, y])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Deep Nesting of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 nesting of conditional statements and loops makes the code unclear</a:t>
            </a:r>
          </a:p>
          <a:p>
            <a:pPr lvl="1"/>
            <a:r>
              <a:rPr lang="en-US" dirty="0" smtClean="0"/>
              <a:t>Deeply nested code is complex and hard to read and understand</a:t>
            </a:r>
          </a:p>
          <a:p>
            <a:pPr lvl="1"/>
            <a:r>
              <a:rPr lang="en-US" dirty="0" smtClean="0"/>
              <a:t>Usually you can extract portions of the code in separate methods</a:t>
            </a:r>
          </a:p>
          <a:p>
            <a:pPr lvl="2"/>
            <a:r>
              <a:rPr lang="en-US" dirty="0" smtClean="0"/>
              <a:t>This simplifies the logic of the code</a:t>
            </a:r>
          </a:p>
          <a:p>
            <a:pPr lvl="2"/>
            <a:r>
              <a:rPr lang="en-US" dirty="0" smtClean="0"/>
              <a:t>Using good method name makes the code self-documenting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131</a:t>
            </a:fld>
            <a:endParaRPr lang="en-US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Nesting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7848600" cy="56337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(maxElem != Int32.MaxValue)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(arr[i] &lt; arr[i + 1])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(arr[i + 1] &lt; arr[i + 2])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if (arr[i + 2] &lt; arr[i + 3])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 + 3];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else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 + 2];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if (arr[i + 1] &lt; arr[i + 3])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 + 3];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else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 + 1];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6191250"/>
            <a:ext cx="275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(continues on the next slide)</a:t>
            </a:r>
            <a:endParaRPr lang="en-US" sz="1800" i="1" dirty="0"/>
          </a:p>
        </p:txBody>
      </p:sp>
      <p:pic>
        <p:nvPicPr>
          <p:cNvPr id="17410" name="Picture 2" descr="http://www.apartmenttherapy.com/images/uploads/6-19-top-ten-nest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10200" y="1295400"/>
            <a:ext cx="2762693" cy="1877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Nesting – Example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7848600" cy="542712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(arr[i] &lt; arr[i + 2])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if (arr[i + 2] &lt; arr[i + 3])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 + 3];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else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 + 2];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if (arr[i] &lt; arr[i + 3])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 + 3];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else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16386" name="Picture 2" descr="http://www.apartmenttherapy.com/images/uploads/6-19-top-ten-nest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80050" y="1295400"/>
            <a:ext cx="271145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Avoiding Deep Nesting – Example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7848600" cy="55425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int Max(int i, int j)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(i &lt; j)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j;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i;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1700"/>
              </a:lnSpc>
            </a:pPr>
            <a:endParaRPr lang="en-US" sz="1600" b="1" noProof="1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int Max(int i, int j, int k)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(i &lt; j)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maxElem = Max(j, k);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maxElem;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maxElem = Max(i, k);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maxElem;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76900" y="6134100"/>
            <a:ext cx="275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(continues on the next slide)</a:t>
            </a:r>
            <a:endParaRPr lang="en-US" sz="1800" i="1" dirty="0"/>
          </a:p>
        </p:txBody>
      </p:sp>
      <p:pic>
        <p:nvPicPr>
          <p:cNvPr id="15362" name="Picture 2" descr="http://www.apartmenttherapy.com/images/uploads/6-19-top-ten-nest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1295400"/>
            <a:ext cx="2874537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Avoiding Deep Nesting – Example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091148"/>
            <a:ext cx="7848600" cy="530696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int FindMax(int[] arr, int i)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(arr[i] &lt; arr[i + 1])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maxElem = Max(arr[i + 1], arr[i + 2], arr[i + 3]);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maxElem;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maxElem = Max(arr[i], arr[i + 2], arr[i + 3]);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maxElem;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US" sz="1800" b="1" noProof="1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(maxElem != Int32.MaxValue) 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maxElem = FindMax(arr, i);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14338" name="Picture 2" descr="http://s3.amazonaws.com/atimg/1350402/03cleaning04182010_rect5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72200" y="4555671"/>
            <a:ext cx="1981200" cy="1556658"/>
          </a:xfrm>
          <a:prstGeom prst="roundRect">
            <a:avLst>
              <a:gd name="adj" fmla="val 7788"/>
            </a:avLst>
          </a:prstGeom>
          <a:noFill/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Case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dirty="0" smtClean="0">
                <a:effectLst/>
              </a:rPr>
              <a:t>Choose the most effective ordering of cases</a:t>
            </a:r>
          </a:p>
          <a:p>
            <a:pPr lvl="1" eaLnBrk="1" hangingPunct="1"/>
            <a:r>
              <a:rPr lang="en-US" sz="2800" dirty="0" smtClean="0">
                <a:effectLst/>
              </a:rPr>
              <a:t>Put the normal (usual) case first</a:t>
            </a:r>
          </a:p>
          <a:p>
            <a:pPr lvl="1" eaLnBrk="1" hangingPunct="1"/>
            <a:r>
              <a:rPr lang="en-US" sz="2800" dirty="0" smtClean="0">
                <a:effectLst/>
              </a:rPr>
              <a:t>Order cases by frequency</a:t>
            </a:r>
          </a:p>
          <a:p>
            <a:pPr lvl="1" eaLnBrk="1" hangingPunct="1"/>
            <a:r>
              <a:rPr lang="en-US" sz="2800" dirty="0" smtClean="0">
                <a:effectLst/>
              </a:rPr>
              <a:t>Put the most unusual (exceptional) case last</a:t>
            </a:r>
          </a:p>
          <a:p>
            <a:pPr lvl="1" eaLnBrk="1" hangingPunct="1"/>
            <a:r>
              <a:rPr lang="en-US" sz="2800" dirty="0" smtClean="0">
                <a:effectLst/>
              </a:rPr>
              <a:t>Order cases alphabetically or numerically</a:t>
            </a:r>
          </a:p>
          <a:p>
            <a:pPr eaLnBrk="1" hangingPunct="1"/>
            <a:r>
              <a:rPr lang="en-US" sz="3000" dirty="0" smtClean="0">
                <a:effectLst/>
              </a:rPr>
              <a:t>Keep the actions of each case simple</a:t>
            </a:r>
          </a:p>
          <a:p>
            <a:pPr lvl="1" eaLnBrk="1" hangingPunct="1"/>
            <a:r>
              <a:rPr lang="en-US" sz="2800" dirty="0" smtClean="0">
                <a:effectLst/>
              </a:rPr>
              <a:t>Extract complex logic in separate methods</a:t>
            </a:r>
          </a:p>
          <a:p>
            <a:pPr eaLnBrk="1" hangingPunct="1"/>
            <a:r>
              <a:rPr lang="en-US" sz="3000" dirty="0" smtClean="0">
                <a:effectLst/>
              </a:rPr>
              <a:t>Use the default clause in a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onsolas" pitchFamily="49" charset="0"/>
                <a:cs typeface="Consolas" pitchFamily="49" charset="0"/>
              </a:rPr>
              <a:t>case</a:t>
            </a:r>
            <a:r>
              <a:rPr lang="en-US" sz="3000" i="1" dirty="0" smtClean="0">
                <a:effectLst/>
              </a:rPr>
              <a:t> </a:t>
            </a:r>
            <a:r>
              <a:rPr lang="en-US" sz="3000" dirty="0" smtClean="0">
                <a:effectLst/>
              </a:rPr>
              <a:t>statement or the last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onsolas" pitchFamily="49" charset="0"/>
                <a:cs typeface="Consolas" pitchFamily="49" charset="0"/>
              </a:rPr>
              <a:t>else</a:t>
            </a:r>
            <a:r>
              <a:rPr lang="en-US" sz="3000" i="1" dirty="0" smtClean="0">
                <a:effectLst/>
              </a:rPr>
              <a:t> </a:t>
            </a:r>
            <a:r>
              <a:rPr lang="en-US" sz="3000" dirty="0" smtClean="0">
                <a:effectLst/>
              </a:rPr>
              <a:t>in a chain of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onsolas" pitchFamily="49" charset="0"/>
                <a:cs typeface="Consolas" pitchFamily="49" charset="0"/>
              </a:rPr>
              <a:t>if-else</a:t>
            </a:r>
            <a:r>
              <a:rPr lang="en-US" sz="3000" dirty="0" smtClean="0">
                <a:effectLst/>
              </a:rPr>
              <a:t> to trap errors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136</a:t>
            </a:fld>
            <a:endParaRPr lang="en-US"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Case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137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7848600" cy="54784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ProcessNextChar(char ch)</a:t>
            </a:r>
          </a:p>
          <a:p>
            <a:pPr>
              <a:lnSpc>
                <a:spcPts val="21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1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switch (parseState)</a:t>
            </a:r>
          </a:p>
          <a:p>
            <a:pPr>
              <a:lnSpc>
                <a:spcPts val="21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1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InTag:</a:t>
            </a:r>
          </a:p>
          <a:p>
            <a:pPr>
              <a:lnSpc>
                <a:spcPts val="21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if (ch == "&gt;")</a:t>
            </a:r>
          </a:p>
          <a:p>
            <a:pPr>
              <a:lnSpc>
                <a:spcPts val="21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21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Console.WriteLine("Found tag: {0}", tag);</a:t>
            </a:r>
          </a:p>
          <a:p>
            <a:pPr>
              <a:lnSpc>
                <a:spcPts val="21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text = "";</a:t>
            </a:r>
          </a:p>
          <a:p>
            <a:pPr>
              <a:lnSpc>
                <a:spcPts val="21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parseState = ParseState.OutOfTag;</a:t>
            </a:r>
          </a:p>
          <a:p>
            <a:pPr>
              <a:lnSpc>
                <a:spcPts val="21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21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else</a:t>
            </a:r>
          </a:p>
          <a:p>
            <a:pPr>
              <a:lnSpc>
                <a:spcPts val="21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21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tag = tag + ch;</a:t>
            </a:r>
          </a:p>
          <a:p>
            <a:pPr>
              <a:lnSpc>
                <a:spcPts val="21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21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break;</a:t>
            </a:r>
          </a:p>
          <a:p>
            <a:pPr>
              <a:lnSpc>
                <a:spcPts val="21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OutOfTag:</a:t>
            </a:r>
          </a:p>
          <a:p>
            <a:pPr>
              <a:lnSpc>
                <a:spcPts val="21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…</a:t>
            </a:r>
          </a:p>
          <a:p>
            <a:pPr>
              <a:lnSpc>
                <a:spcPts val="21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1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44034" name="Picture 2" descr="http://blogs.suntimes.com/cornerkicks/buy-michael-jackson-bad-t-shirt1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24600" y="4167724"/>
            <a:ext cx="1911538" cy="1994951"/>
          </a:xfrm>
          <a:prstGeom prst="roundRect">
            <a:avLst>
              <a:gd name="adj" fmla="val 6099"/>
            </a:avLst>
          </a:prstGeom>
          <a:noFill/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Case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175345"/>
            <a:ext cx="7848600" cy="507305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ProcessNextChar(char ch)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switch (parseState)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InTag: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ProcessCharacterInTag(ch);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break;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OutOfTag: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ProcessCharacterOutOfTag(ch);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break;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default: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throw new Exception("Invalid parse state: " +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parseState);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43010" name="Picture 2" descr="http://www.dirty3rdstore.com/store/images/uploads/I%20Look%20Good%20Black%20Front%20Shir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24600" y="1371600"/>
            <a:ext cx="1914525" cy="1948626"/>
          </a:xfrm>
          <a:prstGeom prst="roundRect">
            <a:avLst>
              <a:gd name="adj" fmla="val 581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Choosing the correct type of loop:</a:t>
            </a:r>
          </a:p>
          <a:p>
            <a:pPr lvl="1"/>
            <a:r>
              <a:rPr lang="en-US" sz="2800" dirty="0" smtClean="0"/>
              <a:t>Use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dirty="0" smtClean="0"/>
              <a:t> loop to repeat some block of code a certain number of times</a:t>
            </a:r>
          </a:p>
          <a:p>
            <a:pPr lvl="1"/>
            <a:r>
              <a:rPr lang="en-US" sz="2800" dirty="0" smtClean="0"/>
              <a:t>Use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foreach</a:t>
            </a:r>
            <a:r>
              <a:rPr lang="en-US" sz="2800" dirty="0" smtClean="0"/>
              <a:t> loop to process each element of array or collection</a:t>
            </a:r>
          </a:p>
          <a:p>
            <a:pPr lvl="1"/>
            <a:r>
              <a:rPr lang="en-US" sz="2800" dirty="0" smtClean="0"/>
              <a:t>Use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2800" dirty="0" smtClean="0"/>
              <a:t> /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do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cs typeface="Consolas" pitchFamily="49" charset="0"/>
              </a:rPr>
              <a:t>-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2800" dirty="0" smtClean="0"/>
              <a:t> loop when you don't know how many times a block should be repeated</a:t>
            </a:r>
          </a:p>
          <a:p>
            <a:r>
              <a:rPr lang="en-US" dirty="0" smtClean="0"/>
              <a:t>Avoid deep nesting of loops</a:t>
            </a:r>
          </a:p>
          <a:p>
            <a:pPr lvl="1"/>
            <a:r>
              <a:rPr lang="en-US" dirty="0" smtClean="0"/>
              <a:t>You can extract the loop body in a new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139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Fake Meaningful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Junior developers often use meaningful names that are in fact meaningless</a:t>
            </a:r>
          </a:p>
          <a:p>
            <a:pPr lvl="1"/>
            <a:r>
              <a:rPr lang="en-US" dirty="0" smtClean="0"/>
              <a:t>Bad naming examples: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Topic6Exercise12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LoopsExercise12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Problem7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OOPLecture_LastExercise</a:t>
            </a:r>
          </a:p>
          <a:p>
            <a:pPr lvl="1"/>
            <a:r>
              <a:rPr lang="en-US" dirty="0" smtClean="0"/>
              <a:t>Yes, </a:t>
            </a:r>
            <a:r>
              <a:rPr lang="en-US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Topic6Exercise12</a:t>
            </a:r>
            <a:r>
              <a:rPr lang="en-US" dirty="0" smtClean="0"/>
              <a:t> indicates that this is solution to exercise 12, but what is it about?</a:t>
            </a:r>
          </a:p>
          <a:p>
            <a:pPr lvl="1"/>
            <a:r>
              <a:rPr lang="en-US" dirty="0" smtClean="0"/>
              <a:t>Better naming:</a:t>
            </a:r>
          </a:p>
          <a:p>
            <a:pPr lvl="2"/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MaximalNumbersSubsequence</a:t>
            </a:r>
            <a:endParaRPr lang="en-US" noProof="1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64866" name="Picture 2" descr="http://www.liverpoolmuseums.org.uk/nof/nilefile/images/hieroglyp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53200" y="5135880"/>
            <a:ext cx="2286000" cy="141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Loops: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Keep loops simple</a:t>
            </a:r>
          </a:p>
          <a:p>
            <a:pPr lvl="1" eaLnBrk="1" hangingPunct="1">
              <a:defRPr/>
            </a:pPr>
            <a:r>
              <a:rPr lang="en-US" dirty="0" smtClean="0"/>
              <a:t>This helps readers of your code</a:t>
            </a:r>
          </a:p>
          <a:p>
            <a:pPr eaLnBrk="1" hangingPunct="1">
              <a:defRPr/>
            </a:pPr>
            <a:r>
              <a:rPr lang="en-US" dirty="0" smtClean="0"/>
              <a:t>Treat the inside of the loop as it were a routine</a:t>
            </a:r>
          </a:p>
          <a:p>
            <a:pPr lvl="1" eaLnBrk="1" hangingPunct="1">
              <a:defRPr/>
            </a:pPr>
            <a:r>
              <a:rPr lang="en-US" dirty="0" smtClean="0"/>
              <a:t>Don’t make the reader look inside the loop to understand the loop control</a:t>
            </a:r>
          </a:p>
          <a:p>
            <a:pPr eaLnBrk="1" hangingPunct="1">
              <a:defRPr/>
            </a:pPr>
            <a:r>
              <a:rPr lang="en-US" dirty="0" smtClean="0"/>
              <a:t>Think of a loop as a black box: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4800600"/>
            <a:ext cx="7848600" cy="175945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 (!inputFile.EndOfFile() &amp;&amp; !hasErrors)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600"/>
              </a:lnSpc>
            </a:pPr>
            <a:endParaRPr lang="en-US" sz="1900" b="1" noProof="1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600"/>
              </a:lnSpc>
            </a:pPr>
            <a:endParaRPr lang="en-US" sz="1900" b="1" noProof="1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6800" y="5505450"/>
            <a:ext cx="6781800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>
              <a:lnSpc>
                <a:spcPts val="2600"/>
              </a:lnSpc>
            </a:pPr>
            <a:r>
              <a:rPr lang="en-US" sz="19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(black box code)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229600" cy="685800"/>
          </a:xfrm>
        </p:spPr>
        <p:txBody>
          <a:bodyPr/>
          <a:lstStyle/>
          <a:p>
            <a:r>
              <a:rPr lang="en-US" dirty="0" smtClean="0"/>
              <a:t>Defensive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2743200"/>
            <a:ext cx="6781800" cy="609600"/>
          </a:xfrm>
        </p:spPr>
        <p:txBody>
          <a:bodyPr/>
          <a:lstStyle/>
          <a:p>
            <a:r>
              <a:rPr lang="en-US" dirty="0" smtClean="0"/>
              <a:t>Using Assertions and Exceptions Correctly</a:t>
            </a:r>
            <a:endParaRPr lang="en-US" dirty="0"/>
          </a:p>
        </p:txBody>
      </p:sp>
      <p:pic>
        <p:nvPicPr>
          <p:cNvPr id="30722" name="Picture 2" descr="http://www.moog.com/images/Markets/Defense_Market_Thumbnai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3942394"/>
            <a:ext cx="3810000" cy="220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5800" y="3962400"/>
            <a:ext cx="4204758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Principles of Defensive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/>
          <a:lstStyle/>
          <a:p>
            <a:r>
              <a:rPr lang="en-US" sz="3000" dirty="0" smtClean="0"/>
              <a:t>Fundamental principle of defensive programming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Defensive programming means:</a:t>
            </a:r>
          </a:p>
          <a:p>
            <a:pPr lvl="1"/>
            <a:r>
              <a:rPr lang="en-US" sz="2800" dirty="0" smtClean="0"/>
              <a:t>To expect incorrect input and to handle it correctly</a:t>
            </a:r>
          </a:p>
          <a:p>
            <a:pPr lvl="1"/>
            <a:r>
              <a:rPr lang="en-US" sz="2800" dirty="0" smtClean="0"/>
              <a:t>To think not only about the usual execution flow, but to consider also unusual situations</a:t>
            </a:r>
          </a:p>
          <a:p>
            <a:pPr lvl="1"/>
            <a:r>
              <a:rPr lang="en-US" sz="2800" dirty="0" smtClean="0"/>
              <a:t>To ensure that incorrect input results to exception, not to incorrect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905000"/>
            <a:ext cx="7772400" cy="11050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Any public method should check its input data, preconditions and postconditions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Defensive Programming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295400"/>
            <a:ext cx="8077200" cy="515948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Substring(string str, int startIndex, int length)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(str == null)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throw new NullReferenceException("Str is null.");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(startIndex &gt;= str.Length)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throw new ArgumentException(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"Invalid startIndex:" + startIndex);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(startIndex + count &gt; str.Length)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throw new ArgumentException("Invalid length:" + length);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…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Debug.Assert(result.Length == length);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019800" y="2895600"/>
            <a:ext cx="2667000" cy="896699"/>
          </a:xfrm>
          <a:prstGeom prst="wedgeRoundRectCallout">
            <a:avLst>
              <a:gd name="adj1" fmla="val -76737"/>
              <a:gd name="adj2" fmla="val -36432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Check the input and preconditions.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752600" y="5276850"/>
            <a:ext cx="4419600" cy="499428"/>
          </a:xfrm>
          <a:prstGeom prst="wedgeRoundRectCallout">
            <a:avLst>
              <a:gd name="adj1" fmla="val -63591"/>
              <a:gd name="adj2" fmla="val 40410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Perform the method main logic.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477000" y="5334000"/>
            <a:ext cx="2209800" cy="896699"/>
          </a:xfrm>
          <a:prstGeom prst="wedgeRoundRectCallout">
            <a:avLst>
              <a:gd name="adj1" fmla="val -78461"/>
              <a:gd name="adj2" fmla="val 18804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Check the postconditions.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 –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dirty="0" smtClean="0"/>
              <a:t>Choose a good name for your exception class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Incorrect example:</a:t>
            </a:r>
          </a:p>
          <a:p>
            <a:pPr lvl="1">
              <a:lnSpc>
                <a:spcPts val="3400"/>
              </a:lnSpc>
            </a:pPr>
            <a:endParaRPr lang="en-US" dirty="0" smtClean="0"/>
          </a:p>
          <a:p>
            <a:pPr lvl="1">
              <a:lnSpc>
                <a:spcPts val="3400"/>
              </a:lnSpc>
            </a:pPr>
            <a:r>
              <a:rPr lang="en-US" dirty="0" smtClean="0"/>
              <a:t>Example:</a:t>
            </a:r>
          </a:p>
          <a:p>
            <a:pPr lvl="1">
              <a:lnSpc>
                <a:spcPts val="3400"/>
              </a:lnSpc>
            </a:pPr>
            <a:endParaRPr lang="en-US" dirty="0" smtClean="0"/>
          </a:p>
          <a:p>
            <a:pPr>
              <a:lnSpc>
                <a:spcPts val="3400"/>
              </a:lnSpc>
            </a:pPr>
            <a:r>
              <a:rPr lang="en-US" dirty="0" smtClean="0"/>
              <a:t>Use descriptive error messages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Incorrect example: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2241242"/>
            <a:ext cx="8305800" cy="42575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throw new Exception("File error!");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3422342"/>
            <a:ext cx="8305800" cy="42575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throw new FileNotFoundException("Cannot find file " + fileName);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7200" y="4648200"/>
            <a:ext cx="4419600" cy="42575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throw new Exception("Error!");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5794018"/>
            <a:ext cx="8305800" cy="75918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throw new ArgumentException("The speed should be a number " +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"between " + MIN_SPEED + " and " + MAX_SPEED + ".");</a:t>
            </a:r>
          </a:p>
        </p:txBody>
      </p:sp>
      <p:pic>
        <p:nvPicPr>
          <p:cNvPr id="10242" name="Picture 2" descr="http://www.pointbreakea.com/img/Stop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91400" y="1718932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Exceptions Handling Best Practices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  <a:spcBef>
                <a:spcPts val="300"/>
              </a:spcBef>
            </a:pPr>
            <a:r>
              <a:rPr lang="en-US" dirty="0" smtClean="0"/>
              <a:t>Catch only exceptions that you are capable to process correctly</a:t>
            </a:r>
          </a:p>
          <a:p>
            <a:pPr lvl="1">
              <a:lnSpc>
                <a:spcPts val="3500"/>
              </a:lnSpc>
              <a:spcBef>
                <a:spcPts val="300"/>
              </a:spcBef>
            </a:pPr>
            <a:r>
              <a:rPr lang="en-US" dirty="0" smtClean="0"/>
              <a:t>Do not catch all exceptions!</a:t>
            </a:r>
          </a:p>
          <a:p>
            <a:pPr lvl="1">
              <a:lnSpc>
                <a:spcPts val="3500"/>
              </a:lnSpc>
              <a:spcBef>
                <a:spcPts val="300"/>
              </a:spcBef>
            </a:pPr>
            <a:r>
              <a:rPr lang="en-US" dirty="0" smtClean="0"/>
              <a:t>Incorrect example:</a:t>
            </a:r>
          </a:p>
          <a:p>
            <a:pPr lvl="1">
              <a:lnSpc>
                <a:spcPts val="3500"/>
              </a:lnSpc>
              <a:spcBef>
                <a:spcPts val="300"/>
              </a:spcBef>
            </a:pPr>
            <a:endParaRPr lang="en-US" dirty="0" smtClean="0"/>
          </a:p>
          <a:p>
            <a:pPr lvl="1">
              <a:lnSpc>
                <a:spcPts val="3500"/>
              </a:lnSpc>
              <a:spcBef>
                <a:spcPts val="300"/>
              </a:spcBef>
            </a:pPr>
            <a:endParaRPr lang="en-US" dirty="0" smtClean="0"/>
          </a:p>
          <a:p>
            <a:pPr lvl="1">
              <a:lnSpc>
                <a:spcPts val="3500"/>
              </a:lnSpc>
              <a:spcBef>
                <a:spcPts val="300"/>
              </a:spcBef>
            </a:pPr>
            <a:endParaRPr lang="en-US" dirty="0" smtClean="0"/>
          </a:p>
          <a:p>
            <a:pPr lvl="1">
              <a:lnSpc>
                <a:spcPts val="3500"/>
              </a:lnSpc>
              <a:spcBef>
                <a:spcPts val="300"/>
              </a:spcBef>
            </a:pPr>
            <a:endParaRPr lang="en-US" dirty="0" smtClean="0"/>
          </a:p>
          <a:p>
            <a:pPr lvl="1">
              <a:lnSpc>
                <a:spcPts val="3500"/>
              </a:lnSpc>
              <a:spcBef>
                <a:spcPts val="300"/>
              </a:spcBef>
            </a:pPr>
            <a:endParaRPr lang="en-US" dirty="0" smtClean="0"/>
          </a:p>
          <a:p>
            <a:pPr lvl="1">
              <a:lnSpc>
                <a:spcPts val="3500"/>
              </a:lnSpc>
              <a:spcBef>
                <a:spcPts val="1200"/>
              </a:spcBef>
            </a:pPr>
            <a:r>
              <a:rPr lang="en-US" dirty="0" smtClean="0"/>
              <a:t>What about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OutOfMemoryException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3260070"/>
            <a:ext cx="7315200" cy="27597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try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ReadSomeFile();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catch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Console.WriteLine("File not found!");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Exceptions Handling Best Practices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  <a:spcBef>
                <a:spcPts val="300"/>
              </a:spcBef>
            </a:pPr>
            <a:r>
              <a:rPr lang="en-US" sz="3000" dirty="0" smtClean="0"/>
              <a:t>Always include the exception cause when throwing a new exception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146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288421"/>
            <a:ext cx="7924800" cy="342657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try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WithdrawMoney(account, amount);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catch (DatabaseException dbex)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throw new WithdrawException(String.Format(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"Can not withdraw the amount {0} from acoount {1}",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amount, account), dbex);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343400" y="5486400"/>
            <a:ext cx="4419600" cy="896699"/>
          </a:xfrm>
          <a:prstGeom prst="wedgeRoundRectCallout">
            <a:avLst>
              <a:gd name="adj1" fmla="val -47265"/>
              <a:gd name="adj2" fmla="val -81489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We include in the exceptions chain the original source of the problem.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5001733"/>
            <a:ext cx="609600" cy="2952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ts val="2600"/>
              </a:lnSpc>
            </a:pPr>
            <a:endParaRPr lang="en-US" sz="1800" b="1" noProof="1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Exceptions Handling Best Practices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  <a:spcBef>
                <a:spcPts val="300"/>
              </a:spcBef>
            </a:pPr>
            <a:r>
              <a:rPr lang="en-US" sz="3000" dirty="0" smtClean="0"/>
              <a:t>Throw exceptions at the corresponding level of abstraction</a:t>
            </a:r>
          </a:p>
          <a:p>
            <a:pPr lvl="1">
              <a:lnSpc>
                <a:spcPts val="3500"/>
              </a:lnSpc>
              <a:spcBef>
                <a:spcPts val="300"/>
              </a:spcBef>
            </a:pPr>
            <a:r>
              <a:rPr lang="en-US" sz="2800" dirty="0" smtClean="0"/>
              <a:t>Example: Bank account withdrawal operation could throw </a:t>
            </a:r>
            <a:r>
              <a:rPr lang="en-US" sz="28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InsufficientFundsException</a:t>
            </a:r>
            <a:r>
              <a:rPr lang="en-US" sz="2800" dirty="0" smtClean="0"/>
              <a:t> but cannot throw </a:t>
            </a:r>
            <a:r>
              <a:rPr lang="en-US" sz="28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FileAccessDeniedException</a:t>
            </a:r>
          </a:p>
          <a:p>
            <a:pPr>
              <a:lnSpc>
                <a:spcPts val="3500"/>
              </a:lnSpc>
              <a:spcBef>
                <a:spcPts val="300"/>
              </a:spcBef>
            </a:pPr>
            <a:r>
              <a:rPr lang="en-US" dirty="0" smtClean="0"/>
              <a:t>Display to the end users only messages that they could understand</a:t>
            </a:r>
          </a:p>
          <a:p>
            <a:pPr lvl="1">
              <a:lnSpc>
                <a:spcPts val="3500"/>
              </a:lnSpc>
              <a:spcBef>
                <a:spcPts val="300"/>
              </a:spcBef>
            </a:pPr>
            <a:endParaRPr lang="en-US" sz="2800" noProof="1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147</a:t>
            </a:fld>
            <a:endParaRPr lang="en-US" dirty="0"/>
          </a:p>
        </p:txBody>
      </p:sp>
      <p:pic>
        <p:nvPicPr>
          <p:cNvPr id="11266" name="Picture 2" descr="http://rds.yahoo.com/_ylt=A0WTefQUmB9LWVMAmhSjzbkF/SIG=13bbormbf/EXP=1260448148/**http%3A/www.aresluna.org/attached/pics/usability/lectures/02/errors/internetexplor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88611" y="4572001"/>
            <a:ext cx="3850589" cy="1828800"/>
          </a:xfrm>
          <a:prstGeom prst="rect">
            <a:avLst/>
          </a:prstGeom>
          <a:noFill/>
        </p:spPr>
      </p:pic>
      <p:pic>
        <p:nvPicPr>
          <p:cNvPr id="11268" name="Picture 4" descr="http://rds.yahoo.com/_ylt=A0WTefb0mB9LsyUApWujzbkF/SIG=127tvqfmg/EXP=1260448372/**http%3A/pesona.mmu.edu.my/~cscheah/tmp/exception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4572000"/>
            <a:ext cx="4191000" cy="18378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05528" y="5257800"/>
            <a:ext cx="4748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Handle disposable resources with care</a:t>
            </a:r>
          </a:p>
          <a:p>
            <a:pPr lvl="1"/>
            <a:r>
              <a:rPr lang="en-US" dirty="0" smtClean="0"/>
              <a:t>All classes implementing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IDisposable</a:t>
            </a:r>
            <a:r>
              <a:rPr lang="en-US" dirty="0" smtClean="0"/>
              <a:t> should follow 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try-finally</a:t>
            </a:r>
            <a:r>
              <a:rPr lang="en-US" dirty="0" smtClean="0"/>
              <a:t> /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using</a:t>
            </a:r>
            <a:r>
              <a:rPr lang="en-US" dirty="0" smtClean="0"/>
              <a:t> pattern: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6250" y="2971800"/>
            <a:ext cx="4495800" cy="342657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StreamReader reader = 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new StreamReader("file.txt");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try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String line = reader.ReadLine(); 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finally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reader.Close();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05450" y="2971800"/>
            <a:ext cx="3124200" cy="34290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StreamReader reader = 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new StreamReader(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"file.txt");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using (reader)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String line =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reader.ReadLine(); 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75" y="4475946"/>
            <a:ext cx="5212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==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09850" y="762000"/>
            <a:ext cx="38862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0"/>
            <a:ext cx="8229600" cy="1295400"/>
          </a:xfrm>
        </p:spPr>
        <p:txBody>
          <a:bodyPr/>
          <a:lstStyle/>
          <a:p>
            <a:pPr>
              <a:lnSpc>
                <a:spcPts val="5200"/>
              </a:lnSpc>
            </a:pPr>
            <a:r>
              <a:rPr lang="en-US" dirty="0" smtClean="0"/>
              <a:t>Comments and Code Documentation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334000"/>
            <a:ext cx="8382000" cy="609600"/>
          </a:xfrm>
        </p:spPr>
        <p:txBody>
          <a:bodyPr/>
          <a:lstStyle/>
          <a:p>
            <a:r>
              <a:rPr lang="en-US" dirty="0" smtClean="0"/>
              <a:t>The Concept of Self-Documenting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Naming types (classes, structures, etc.)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Use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PascalCase</a:t>
            </a:r>
            <a:r>
              <a:rPr lang="en-US" dirty="0" smtClean="0"/>
              <a:t> character casing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Examples:</a:t>
            </a:r>
          </a:p>
          <a:p>
            <a:pPr lvl="2">
              <a:lnSpc>
                <a:spcPts val="3600"/>
              </a:lnSpc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RecursiveFactorialCalculator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TreeSet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XmlDocument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IEnumerable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Color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TreeNode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InvalidTransactionException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MainForm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Incorrect examples: </a:t>
            </a:r>
          </a:p>
          <a:p>
            <a:pPr lvl="2">
              <a:lnSpc>
                <a:spcPts val="3600"/>
              </a:lnSpc>
            </a:pP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recursiveFactorialCalculator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recursive_factorial_calculator</a:t>
            </a:r>
            <a:r>
              <a:rPr lang="en-US" dirty="0" smtClean="0"/>
              <a:t>, 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RECURSIVE_FACTORIAL_CALCULATOR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r>
              <a:rPr lang="en-US" dirty="0" smtClean="0"/>
              <a:t>Effective comments do not repeat the code</a:t>
            </a:r>
          </a:p>
          <a:p>
            <a:pPr lvl="1"/>
            <a:r>
              <a:rPr lang="en-US" dirty="0" smtClean="0"/>
              <a:t>They explain it at higher level and reveal non-obvious details</a:t>
            </a:r>
          </a:p>
          <a:p>
            <a:r>
              <a:rPr lang="en-US" dirty="0" smtClean="0"/>
              <a:t>The best software documentation is the source code itself – keep it clean and readable</a:t>
            </a:r>
          </a:p>
          <a:p>
            <a:r>
              <a:rPr lang="en-US" dirty="0" smtClean="0"/>
              <a:t>Self-documenting code is code that is self-explainable and does not need comments</a:t>
            </a:r>
          </a:p>
          <a:p>
            <a:pPr lvl="1"/>
            <a:r>
              <a:rPr lang="en-US" dirty="0" smtClean="0"/>
              <a:t>Simple design, small well named methods, strong cohesion and loose coupling, simple logic, good variable names, good formatting,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150</a:t>
            </a:fld>
            <a:endParaRPr lang="en-US" dirty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Self-Documenting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Self-documenting code fundamental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151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1828800"/>
            <a:ext cx="8001000" cy="6434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The best documentation is the code itself.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4038600"/>
            <a:ext cx="8001000" cy="6434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Do not document bad code, rewrite it!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3400" y="2704912"/>
            <a:ext cx="8001000" cy="11050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Make the code self-explainable and self-documenting, easy to read and understand.</a:t>
            </a:r>
            <a:r>
              <a:rPr lang="en-US" sz="32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</a:p>
        </p:txBody>
      </p:sp>
      <p:pic>
        <p:nvPicPr>
          <p:cNvPr id="30722" name="Picture 2" descr="http://blogs.sun.com/wxd/resource/designcomic1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0400" y="5181600"/>
            <a:ext cx="5321300" cy="1219200"/>
          </a:xfrm>
          <a:prstGeom prst="roundRect">
            <a:avLst>
              <a:gd name="adj" fmla="val 11434"/>
            </a:avLst>
          </a:prstGeom>
          <a:noFill/>
        </p:spPr>
      </p:pic>
      <p:pic>
        <p:nvPicPr>
          <p:cNvPr id="30724" name="Picture 4" descr="http://www.slashgear.com/gallery/data_files/2/7/4/My-Document-Laptop-Cas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0600" y="5181599"/>
            <a:ext cx="1600200" cy="1209675"/>
          </a:xfrm>
          <a:prstGeom prst="roundRect">
            <a:avLst>
              <a:gd name="adj" fmla="val 7531"/>
            </a:avLst>
          </a:prstGeom>
          <a:noFill/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Comments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7924800" cy="544142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List&lt;int&gt; FindPrimes(int start, int end)</a:t>
            </a:r>
          </a:p>
          <a:p>
            <a:pPr>
              <a:lnSpc>
                <a:spcPts val="2000"/>
              </a:lnSpc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000"/>
              </a:lnSpc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Create new list of integers</a:t>
            </a:r>
          </a:p>
          <a:p>
            <a:pPr>
              <a:lnSpc>
                <a:spcPts val="2000"/>
              </a:lnSpc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List&lt;int&gt; primesList = new List&lt;int&gt;();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Perform a loop from start to end</a:t>
            </a:r>
          </a:p>
          <a:p>
            <a:pPr>
              <a:lnSpc>
                <a:spcPts val="2000"/>
              </a:lnSpc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(int num = start; num &lt;= end; num++)</a:t>
            </a:r>
          </a:p>
          <a:p>
            <a:pPr>
              <a:lnSpc>
                <a:spcPts val="2000"/>
              </a:lnSpc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2000"/>
              </a:lnSpc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// Declare boolean variable, initially true</a:t>
            </a:r>
          </a:p>
          <a:p>
            <a:pPr>
              <a:lnSpc>
                <a:spcPts val="2000"/>
              </a:lnSpc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bool prime = true;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// Perform loop from 2 to sqrt(num)</a:t>
            </a:r>
          </a:p>
          <a:p>
            <a:pPr>
              <a:lnSpc>
                <a:spcPts val="2000"/>
              </a:lnSpc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for (int div = 2; div &lt;= Math.Sqrt(num); div++)</a:t>
            </a:r>
          </a:p>
          <a:p>
            <a:pPr>
              <a:lnSpc>
                <a:spcPts val="2000"/>
              </a:lnSpc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{</a:t>
            </a:r>
          </a:p>
          <a:p>
            <a:pPr>
              <a:lnSpc>
                <a:spcPts val="2000"/>
              </a:lnSpc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// Check if div divides num with no remainder </a:t>
            </a:r>
          </a:p>
          <a:p>
            <a:pPr>
              <a:lnSpc>
                <a:spcPts val="2000"/>
              </a:lnSpc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if (num % div == 0)</a:t>
            </a:r>
          </a:p>
          <a:p>
            <a:pPr>
              <a:lnSpc>
                <a:spcPts val="2000"/>
              </a:lnSpc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{</a:t>
            </a:r>
          </a:p>
          <a:p>
            <a:pPr>
              <a:lnSpc>
                <a:spcPts val="2000"/>
              </a:lnSpc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// We found a divider -&gt; the number is not prime</a:t>
            </a:r>
          </a:p>
          <a:p>
            <a:pPr>
              <a:lnSpc>
                <a:spcPts val="2000"/>
              </a:lnSpc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prime = false;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// Exit from the loop</a:t>
            </a:r>
          </a:p>
          <a:p>
            <a:pPr>
              <a:lnSpc>
                <a:spcPts val="2000"/>
              </a:lnSpc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break;</a:t>
            </a:r>
          </a:p>
          <a:p>
            <a:pPr>
              <a:lnSpc>
                <a:spcPts val="2000"/>
              </a:lnSpc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076950"/>
            <a:ext cx="275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(continues on the next slide)</a:t>
            </a:r>
            <a:endParaRPr lang="en-US" sz="1800" i="1" dirty="0"/>
          </a:p>
        </p:txBody>
      </p:sp>
      <p:pic>
        <p:nvPicPr>
          <p:cNvPr id="7" name="Picture 2" descr="http://bp1.blogger.com/_nWpwm6lhWUs/R7yQGWEGTKI/AAAAAAAABm4/FEDdNFFKGXc/s320/Unhappy+face+Stop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0400" y="1459706"/>
            <a:ext cx="1639528" cy="1588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Comments </a:t>
            </a:r>
            <a:r>
              <a:rPr lang="en-US" smtClean="0"/>
              <a:t>– Example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135082"/>
            <a:ext cx="7924800" cy="397031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// Continue with the next loop value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}</a:t>
            </a:r>
          </a:p>
          <a:p>
            <a:endParaRPr lang="en-US" sz="1800" b="1" noProof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// Check if the number is prime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(prime)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{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// Add the number to the list of primes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primesList.Add(num);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}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endParaRPr lang="en-US" sz="1800" b="1" noProof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Return the list of primes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primesList;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28674" name="Picture 2" descr="http://www.clker.com/cliparts/9/a/1/2/1197115377134296375stefann_urinating_while_standing_is_forbidden.svg.hi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24600" y="37338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Self-Documenting Code – Example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448919"/>
            <a:ext cx="8077200" cy="47232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List&lt;int&gt; FindPrimes(int start, int end)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List&lt;int&gt; primesList = new List&lt;int&gt;();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num = start; num &lt;= end; num++)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bool isPrime = IsPrime(num);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(isPrime)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primesList.Add(num);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primesList;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9300" y="5772150"/>
            <a:ext cx="275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(continues on the next slide)</a:t>
            </a:r>
            <a:endParaRPr lang="en-US" sz="1800" i="1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419600" y="4419600"/>
            <a:ext cx="4114800" cy="896699"/>
          </a:xfrm>
          <a:prstGeom prst="wedgeRoundRectCallout">
            <a:avLst>
              <a:gd name="adj1" fmla="val -51165"/>
              <a:gd name="adj2" fmla="val -95916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Good code does not need comments. It is self-explaining.</a:t>
            </a:r>
          </a:p>
        </p:txBody>
      </p:sp>
      <p:pic>
        <p:nvPicPr>
          <p:cNvPr id="5122" name="Picture 2" descr="http://www.ajolive.com/images/icons/128x128/accep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86600" y="24384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sz="3600" dirty="0" smtClean="0"/>
              <a:t>Self-Documenting Code –</a:t>
            </a:r>
            <a:br>
              <a:rPr lang="en-US" sz="3600" dirty="0" smtClean="0"/>
            </a:br>
            <a:r>
              <a:rPr lang="en-US" sz="3600" dirty="0" smtClean="0"/>
              <a:t>Example (2)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295400"/>
            <a:ext cx="8077200" cy="506311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bool IsPrime(int num)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bool isPrime = true;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maxDivider = Math.Sqrt(num);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div = 2; div &lt;= maxDivider; div++)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(num % div == 0)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// We found a divider -&gt; the number is not prime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isPrime = false;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break;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isPrime;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038600" y="3065701"/>
            <a:ext cx="4648200" cy="896699"/>
          </a:xfrm>
          <a:prstGeom prst="wedgeRoundRectCallout">
            <a:avLst>
              <a:gd name="adj1" fmla="val -58952"/>
              <a:gd name="adj2" fmla="val -2793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Good methods have good name and are easy to read and understand.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352800" y="4742101"/>
            <a:ext cx="4648200" cy="896699"/>
          </a:xfrm>
          <a:prstGeom prst="wedgeRoundRectCallout">
            <a:avLst>
              <a:gd name="adj1" fmla="val -40304"/>
              <a:gd name="adj2" fmla="val -8529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This comment explain non-obvious details. It does not repeat the code.</a:t>
            </a:r>
          </a:p>
        </p:txBody>
      </p:sp>
      <p:pic>
        <p:nvPicPr>
          <p:cNvPr id="4098" name="Picture 2" descr="http://dryicons.com/images/icon_sets/colorful_stickers_icons_set/png/256x256/accep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2800" y="14478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8229600" cy="1066800"/>
          </a:xfrm>
        </p:spPr>
        <p:txBody>
          <a:bodyPr/>
          <a:lstStyle/>
          <a:p>
            <a:pPr>
              <a:lnSpc>
                <a:spcPts val="5200"/>
              </a:lnSpc>
            </a:pPr>
            <a:r>
              <a:rPr lang="en-US" dirty="0" smtClean="0"/>
              <a:t>Code Refactoring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438400"/>
            <a:ext cx="8382000" cy="609600"/>
          </a:xfrm>
        </p:spPr>
        <p:txBody>
          <a:bodyPr/>
          <a:lstStyle/>
          <a:p>
            <a:r>
              <a:rPr lang="en-US" dirty="0" smtClean="0"/>
              <a:t>Improving the Quality of the Existing Code</a:t>
            </a:r>
            <a:endParaRPr lang="en-US" dirty="0"/>
          </a:p>
        </p:txBody>
      </p:sp>
      <p:pic>
        <p:nvPicPr>
          <p:cNvPr id="13314" name="Picture 2" descr="http://jczeus.com/refac_cpp%20Files/refac_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86150" y="3429000"/>
            <a:ext cx="2209800" cy="2911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What is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refactoring</a:t>
            </a:r>
            <a:r>
              <a:rPr lang="en-US" dirty="0" smtClean="0"/>
              <a:t> of the source code?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Improving the design and quality of existing source code without changing its behavior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Step by step process that turns the bad code into good code (if possible)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Why we need refactoring?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Code constantly changes and its quality constantly degrades (unless refactored)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Requirements often change and code needs to be changed to follow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157</a:t>
            </a:fld>
            <a:endParaRPr lang="en-US" dirty="0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Rafactoring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When should we perform refactoring of the code?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Bad smells in the code</a:t>
            </a:r>
            <a:r>
              <a:rPr lang="en-US" sz="2800" dirty="0" smtClean="0"/>
              <a:t> indicate need of refactoring</a:t>
            </a:r>
          </a:p>
          <a:p>
            <a:r>
              <a:rPr lang="en-US" dirty="0" smtClean="0"/>
              <a:t>Unit tests guarantee that refactoring does not change the behavior</a:t>
            </a:r>
          </a:p>
          <a:p>
            <a:r>
              <a:rPr lang="en-US" dirty="0" smtClean="0"/>
              <a:t>Rafactoring patterns</a:t>
            </a:r>
          </a:p>
          <a:p>
            <a:pPr lvl="1"/>
            <a:r>
              <a:rPr lang="en-US" sz="2800" dirty="0" smtClean="0"/>
              <a:t>Large repeating code fragments </a:t>
            </a:r>
            <a:r>
              <a:rPr lang="en-US" sz="2800" dirty="0" smtClean="0">
                <a:sym typeface="Wingdings" pitchFamily="2" charset="2"/>
              </a:rPr>
              <a:t> e</a:t>
            </a:r>
            <a:r>
              <a:rPr lang="en-US" sz="2600" dirty="0" smtClean="0"/>
              <a:t>xtract repeating code in separate method</a:t>
            </a:r>
          </a:p>
          <a:p>
            <a:pPr lvl="1"/>
            <a:r>
              <a:rPr lang="en-US" sz="2800" dirty="0" smtClean="0"/>
              <a:t>Large methods </a:t>
            </a:r>
            <a:r>
              <a:rPr lang="en-US" sz="2800" dirty="0" smtClean="0">
                <a:sym typeface="Wingdings" pitchFamily="2" charset="2"/>
              </a:rPr>
              <a:t> split them logically</a:t>
            </a:r>
            <a:endParaRPr lang="en-US" sz="2600" dirty="0" smtClean="0"/>
          </a:p>
          <a:p>
            <a:pPr lvl="1"/>
            <a:r>
              <a:rPr lang="en-US" sz="2800" dirty="0" smtClean="0"/>
              <a:t>Large loop body or deep nesting </a:t>
            </a:r>
            <a:r>
              <a:rPr lang="en-US" sz="2800" dirty="0" smtClean="0">
                <a:sym typeface="Wingdings" pitchFamily="2" charset="2"/>
              </a:rPr>
              <a:t> extract method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158</a:t>
            </a:fld>
            <a:endParaRPr lang="en-US" dirty="0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Rafactoring Patterns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sz="3000" smtClean="0"/>
              <a:t>Refactoring patterns</a:t>
            </a:r>
            <a:endParaRPr lang="en-US" sz="3000" dirty="0" smtClean="0"/>
          </a:p>
          <a:p>
            <a:pPr lvl="1">
              <a:lnSpc>
                <a:spcPts val="3400"/>
              </a:lnSpc>
            </a:pPr>
            <a:r>
              <a:rPr lang="en-US" sz="2800" dirty="0" smtClean="0"/>
              <a:t>Class or method has weak cohesion </a:t>
            </a:r>
            <a:r>
              <a:rPr lang="en-US" sz="2800" dirty="0" smtClean="0">
                <a:sym typeface="Wingdings" pitchFamily="2" charset="2"/>
              </a:rPr>
              <a:t> split into several classes / methods</a:t>
            </a:r>
            <a:endParaRPr lang="en-US" sz="2800" dirty="0" smtClean="0"/>
          </a:p>
          <a:p>
            <a:pPr lvl="1">
              <a:lnSpc>
                <a:spcPts val="3400"/>
              </a:lnSpc>
            </a:pPr>
            <a:r>
              <a:rPr lang="en-US" sz="2800" dirty="0" smtClean="0"/>
              <a:t>Single change carry out changes in several classes </a:t>
            </a:r>
            <a:r>
              <a:rPr lang="en-US" sz="2800" dirty="0" smtClean="0">
                <a:sym typeface="Wingdings" pitchFamily="2" charset="2"/>
              </a:rPr>
              <a:t> classes have </a:t>
            </a:r>
            <a:r>
              <a:rPr lang="en-US" sz="2800" dirty="0" smtClean="0"/>
              <a:t>tight coupling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consider redesign</a:t>
            </a:r>
          </a:p>
          <a:p>
            <a:pPr lvl="1">
              <a:lnSpc>
                <a:spcPts val="3400"/>
              </a:lnSpc>
            </a:pPr>
            <a:r>
              <a:rPr lang="en-US" sz="2800" dirty="0" smtClean="0"/>
              <a:t>Related data are always used together but are not part of a single class </a:t>
            </a:r>
            <a:r>
              <a:rPr lang="en-US" sz="2800" dirty="0" smtClean="0">
                <a:sym typeface="Wingdings" pitchFamily="2" charset="2"/>
              </a:rPr>
              <a:t> group them in a class</a:t>
            </a:r>
          </a:p>
          <a:p>
            <a:pPr lvl="1">
              <a:lnSpc>
                <a:spcPts val="3400"/>
              </a:lnSpc>
            </a:pPr>
            <a:r>
              <a:rPr lang="en-US" sz="2800" dirty="0" smtClean="0">
                <a:sym typeface="Wingdings" pitchFamily="2" charset="2"/>
              </a:rPr>
              <a:t>A method has too many parameters  create a class to groups parameters together</a:t>
            </a:r>
          </a:p>
          <a:p>
            <a:pPr lvl="1">
              <a:lnSpc>
                <a:spcPts val="3400"/>
              </a:lnSpc>
            </a:pPr>
            <a:r>
              <a:rPr lang="en-US" sz="2800" dirty="0" smtClean="0">
                <a:sym typeface="Wingdings" pitchFamily="2" charset="2"/>
              </a:rPr>
              <a:t>A method calls more methods from another class than from its own class  move it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159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Classes and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following formats:</a:t>
            </a:r>
          </a:p>
          <a:p>
            <a:pPr lvl="1"/>
            <a:r>
              <a:rPr lang="en-US" dirty="0" smtClean="0"/>
              <a:t>[Noun]</a:t>
            </a:r>
          </a:p>
          <a:p>
            <a:pPr lvl="1"/>
            <a:r>
              <a:rPr lang="en-US" dirty="0" smtClean="0"/>
              <a:t>[Adjective] + [Noun]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Student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FileSystem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BinaryTreeNode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MathUtils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TextBox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Calendar</a:t>
            </a:r>
          </a:p>
          <a:p>
            <a:r>
              <a:rPr lang="en-US" dirty="0" smtClean="0"/>
              <a:t>Incorrect examples:</a:t>
            </a:r>
          </a:p>
          <a:p>
            <a:pPr lvl="1"/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Move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FindUsers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Fast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Optimize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Extremly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FastFindInDatabase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Check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62820" name="Picture 4" descr="http://storage.baseclass.net/images/uml_stoc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48400" y="1276350"/>
            <a:ext cx="2514600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Rafactoring Patterns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sz="3000" smtClean="0"/>
              <a:t>Refactoring patterns</a:t>
            </a:r>
            <a:endParaRPr lang="en-US" sz="3000" dirty="0" smtClean="0"/>
          </a:p>
          <a:p>
            <a:pPr lvl="1">
              <a:lnSpc>
                <a:spcPts val="3600"/>
              </a:lnSpc>
            </a:pPr>
            <a:r>
              <a:rPr lang="en-US" sz="2800" dirty="0" smtClean="0"/>
              <a:t>Two classes are tightly coupled </a:t>
            </a:r>
            <a:r>
              <a:rPr lang="en-US" sz="2800" dirty="0" smtClean="0">
                <a:sym typeface="Wingdings" pitchFamily="2" charset="2"/>
              </a:rPr>
              <a:t> merge them or redesign them to separate their responsibilities</a:t>
            </a:r>
          </a:p>
          <a:p>
            <a:pPr lvl="1">
              <a:lnSpc>
                <a:spcPts val="3600"/>
              </a:lnSpc>
            </a:pPr>
            <a:r>
              <a:rPr lang="en-US" sz="2800" dirty="0" smtClean="0">
                <a:sym typeface="Wingdings" pitchFamily="2" charset="2"/>
              </a:rPr>
              <a:t>Public non-constant fields  make them private and define accessing properties</a:t>
            </a:r>
          </a:p>
          <a:p>
            <a:pPr lvl="1">
              <a:lnSpc>
                <a:spcPts val="3600"/>
              </a:lnSpc>
            </a:pPr>
            <a:r>
              <a:rPr lang="en-US" sz="2800" dirty="0" smtClean="0">
                <a:sym typeface="Wingdings" pitchFamily="2" charset="2"/>
              </a:rPr>
              <a:t>Magic numbers in the code  consider extracting constants</a:t>
            </a:r>
          </a:p>
          <a:p>
            <a:pPr lvl="1">
              <a:lnSpc>
                <a:spcPts val="3600"/>
              </a:lnSpc>
            </a:pPr>
            <a:r>
              <a:rPr lang="en-US" sz="2800" dirty="0" smtClean="0">
                <a:sym typeface="Wingdings" pitchFamily="2" charset="2"/>
              </a:rPr>
              <a:t>Bad named class / method / variable  rename it</a:t>
            </a:r>
          </a:p>
          <a:p>
            <a:pPr lvl="1">
              <a:lnSpc>
                <a:spcPts val="3600"/>
              </a:lnSpc>
            </a:pPr>
            <a:r>
              <a:rPr lang="en-US" sz="2800" dirty="0" smtClean="0">
                <a:sym typeface="Wingdings" pitchFamily="2" charset="2"/>
              </a:rPr>
              <a:t>Complex boolean condition  split it to several expressions or method calls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160</a:t>
            </a:fld>
            <a:endParaRPr lang="en-US" dirty="0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Rafactoring Patterns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  <a:spcBef>
                <a:spcPts val="300"/>
              </a:spcBef>
            </a:pPr>
            <a:r>
              <a:rPr lang="en-US" sz="3000" smtClean="0"/>
              <a:t>Refactoring patterns</a:t>
            </a:r>
            <a:endParaRPr lang="en-US" sz="3000" dirty="0" smtClean="0"/>
          </a:p>
          <a:p>
            <a:pPr lvl="1">
              <a:lnSpc>
                <a:spcPts val="3500"/>
              </a:lnSpc>
              <a:spcBef>
                <a:spcPts val="300"/>
              </a:spcBef>
            </a:pPr>
            <a:r>
              <a:rPr lang="en-US" sz="2800" dirty="0" smtClean="0">
                <a:sym typeface="Wingdings" pitchFamily="2" charset="2"/>
              </a:rPr>
              <a:t>Complex expression  split it into few simple parts</a:t>
            </a:r>
          </a:p>
          <a:p>
            <a:pPr lvl="1">
              <a:lnSpc>
                <a:spcPts val="3500"/>
              </a:lnSpc>
              <a:spcBef>
                <a:spcPts val="300"/>
              </a:spcBef>
            </a:pPr>
            <a:r>
              <a:rPr lang="en-US" sz="2800" dirty="0" smtClean="0">
                <a:sym typeface="Wingdings" pitchFamily="2" charset="2"/>
              </a:rPr>
              <a:t>A set of constants is used as enumeration  convert it to enumeration</a:t>
            </a:r>
          </a:p>
          <a:p>
            <a:pPr lvl="1">
              <a:lnSpc>
                <a:spcPts val="3500"/>
              </a:lnSpc>
              <a:spcBef>
                <a:spcPts val="300"/>
              </a:spcBef>
            </a:pPr>
            <a:r>
              <a:rPr lang="en-US" sz="2800" dirty="0" smtClean="0">
                <a:sym typeface="Wingdings" pitchFamily="2" charset="2"/>
              </a:rPr>
              <a:t>Method logic is too complex and is hard to understand  extract several more simple methods or even create a new class</a:t>
            </a:r>
          </a:p>
          <a:p>
            <a:pPr lvl="1">
              <a:lnSpc>
                <a:spcPts val="3500"/>
              </a:lnSpc>
              <a:spcBef>
                <a:spcPts val="300"/>
              </a:spcBef>
            </a:pPr>
            <a:r>
              <a:rPr lang="en-US" sz="2800" dirty="0" smtClean="0">
                <a:sym typeface="Wingdings" pitchFamily="2" charset="2"/>
              </a:rPr>
              <a:t>Unused classes, methods, parameters, variables  remove them</a:t>
            </a:r>
          </a:p>
          <a:p>
            <a:pPr lvl="1">
              <a:lnSpc>
                <a:spcPts val="3500"/>
              </a:lnSpc>
              <a:spcBef>
                <a:spcPts val="300"/>
              </a:spcBef>
            </a:pPr>
            <a:r>
              <a:rPr lang="en-US" sz="2800" dirty="0" smtClean="0">
                <a:sym typeface="Wingdings" pitchFamily="2" charset="2"/>
              </a:rPr>
              <a:t>Large data is passed by value without a good reason  pass it by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161</a:t>
            </a:fld>
            <a:endParaRPr lang="en-US" dirty="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Rafactoring Patterns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300"/>
              </a:lnSpc>
              <a:spcBef>
                <a:spcPts val="300"/>
              </a:spcBef>
            </a:pPr>
            <a:r>
              <a:rPr lang="en-US" sz="3000" smtClean="0"/>
              <a:t>Refactoring patterns</a:t>
            </a:r>
            <a:endParaRPr lang="en-US" sz="3000" dirty="0" smtClean="0"/>
          </a:p>
          <a:p>
            <a:pPr lvl="1">
              <a:lnSpc>
                <a:spcPts val="3300"/>
              </a:lnSpc>
              <a:spcBef>
                <a:spcPts val="300"/>
              </a:spcBef>
            </a:pPr>
            <a:r>
              <a:rPr lang="en-US" sz="2800" dirty="0" smtClean="0"/>
              <a:t>Few classes share repeating functionality </a:t>
            </a:r>
            <a:r>
              <a:rPr lang="en-US" sz="2800" dirty="0" smtClean="0">
                <a:sym typeface="Wingdings" pitchFamily="2" charset="2"/>
              </a:rPr>
              <a:t> extract base class and reuse the common code</a:t>
            </a:r>
          </a:p>
          <a:p>
            <a:pPr lvl="1">
              <a:lnSpc>
                <a:spcPts val="3300"/>
              </a:lnSpc>
              <a:spcBef>
                <a:spcPts val="300"/>
              </a:spcBef>
            </a:pPr>
            <a:r>
              <a:rPr lang="en-US" sz="2800" dirty="0" smtClean="0">
                <a:sym typeface="Wingdings" pitchFamily="2" charset="2"/>
              </a:rPr>
              <a:t>Different classes need to be instantiated depending on configuration setting  use factory</a:t>
            </a:r>
          </a:p>
          <a:p>
            <a:pPr lvl="1">
              <a:lnSpc>
                <a:spcPts val="3300"/>
              </a:lnSpc>
              <a:spcBef>
                <a:spcPts val="300"/>
              </a:spcBef>
            </a:pPr>
            <a:r>
              <a:rPr lang="en-US" sz="2800" dirty="0" smtClean="0">
                <a:sym typeface="Wingdings" pitchFamily="2" charset="2"/>
              </a:rPr>
              <a:t>Code is not well formatted  reformat it</a:t>
            </a:r>
          </a:p>
          <a:p>
            <a:pPr lvl="1">
              <a:lnSpc>
                <a:spcPts val="3300"/>
              </a:lnSpc>
              <a:spcBef>
                <a:spcPts val="300"/>
              </a:spcBef>
            </a:pPr>
            <a:r>
              <a:rPr lang="en-US" sz="2800" dirty="0" smtClean="0">
                <a:sym typeface="Wingdings" pitchFamily="2" charset="2"/>
              </a:rPr>
              <a:t>Too many classes in a single namespace  split classes logically into more namespaces</a:t>
            </a:r>
          </a:p>
          <a:p>
            <a:pPr lvl="1">
              <a:lnSpc>
                <a:spcPts val="3300"/>
              </a:lnSpc>
              <a:spcBef>
                <a:spcPts val="300"/>
              </a:spcBef>
            </a:pPr>
            <a:r>
              <a:rPr lang="en-US" sz="2800" dirty="0" smtClean="0">
                <a:sym typeface="Wingdings" pitchFamily="2" charset="2"/>
              </a:rPr>
              <a:t>Unused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using</a:t>
            </a:r>
            <a:r>
              <a:rPr lang="en-US" sz="2800" dirty="0" smtClean="0">
                <a:sym typeface="Wingdings" pitchFamily="2" charset="2"/>
              </a:rPr>
              <a:t> definitions  remove them</a:t>
            </a:r>
          </a:p>
          <a:p>
            <a:pPr lvl="1">
              <a:lnSpc>
                <a:spcPts val="3300"/>
              </a:lnSpc>
              <a:spcBef>
                <a:spcPts val="300"/>
              </a:spcBef>
            </a:pPr>
            <a:r>
              <a:rPr lang="en-US" sz="2800" dirty="0" smtClean="0">
                <a:sym typeface="Wingdings" pitchFamily="2" charset="2"/>
              </a:rPr>
              <a:t>Non-descriptive error messages  improve them</a:t>
            </a:r>
          </a:p>
          <a:p>
            <a:pPr lvl="1">
              <a:lnSpc>
                <a:spcPts val="3300"/>
              </a:lnSpc>
              <a:spcBef>
                <a:spcPts val="300"/>
              </a:spcBef>
            </a:pPr>
            <a:r>
              <a:rPr lang="en-US" sz="2800" dirty="0" smtClean="0">
                <a:sym typeface="Wingdings" pitchFamily="2" charset="2"/>
              </a:rPr>
              <a:t>Absence of defensive programming  add it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162</a:t>
            </a:fld>
            <a:endParaRPr lang="en-US" dirty="0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3200400"/>
            <a:ext cx="8686800" cy="609600"/>
          </a:xfrm>
        </p:spPr>
        <p:txBody>
          <a:bodyPr/>
          <a:lstStyle/>
          <a:p>
            <a:pPr>
              <a:lnSpc>
                <a:spcPts val="3300"/>
              </a:lnSpc>
              <a:spcBef>
                <a:spcPts val="300"/>
              </a:spcBef>
            </a:pPr>
            <a:r>
              <a:rPr lang="en-US" sz="3000" dirty="0" smtClean="0"/>
              <a:t>The bible of high-quality software construction: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163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24150" y="3981450"/>
            <a:ext cx="6038850" cy="2209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Code Complete, 2</a:t>
            </a:r>
            <a:r>
              <a:rPr kumimoji="0" lang="en-US" sz="3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edition, Steve McConnell, Microsoft Press, 2004, ISBN </a:t>
            </a:r>
            <a:r>
              <a:rPr kumimoji="0" lang="bg-BG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0735619670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bg-BG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http://www.cc2e.com</a:t>
            </a:r>
            <a:endParaRPr kumimoji="0" lang="bg-BG" sz="3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cc2e-cover-smal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4050" y="3962400"/>
            <a:ext cx="1784350" cy="2249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66800"/>
            <a:ext cx="8686800" cy="1828800"/>
          </a:xfrm>
          <a:prstGeom prst="rect">
            <a:avLst/>
          </a:prstGeom>
        </p:spPr>
        <p:txBody>
          <a:bodyPr/>
          <a:lstStyle/>
          <a:p>
            <a:pPr marL="282575" marR="0" lvl="0" indent="-282575" algn="l" defTabSz="914400" rtl="0" eaLnBrk="0" fontAlgn="base" latinLnBrk="0" hangingPunct="0">
              <a:spcBef>
                <a:spcPts val="3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"High-quality programming code construction" course at Telerik Academy:</a:t>
            </a:r>
          </a:p>
          <a:p>
            <a:pPr marL="739775" lvl="1" indent="-282575" eaLnBrk="0" hangingPunct="0">
              <a:spcBef>
                <a:spcPts val="3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</a:pPr>
            <a:r>
              <a:rPr lang="en-US" sz="30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/>
              </a:rPr>
              <a:t>http://codecourse.telerik.com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086600" cy="914400"/>
          </a:xfrm>
        </p:spPr>
        <p:txBody>
          <a:bodyPr/>
          <a:lstStyle/>
          <a:p>
            <a:r>
              <a:rPr lang="en-US" dirty="0" smtClean="0"/>
              <a:t>High-Quality Programming Code Construction</a:t>
            </a:r>
            <a:endParaRPr lang="en-US" dirty="0"/>
          </a:p>
        </p:txBody>
      </p:sp>
      <p:pic>
        <p:nvPicPr>
          <p:cNvPr id="4" name="Picture 4" descr="cc2e-cover-small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7486677" y="4913679"/>
            <a:ext cx="1233791" cy="1554577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5124" name="Picture 4" descr="https://www.informit.com/ShowCover.aspx?isbn=03216050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0212" y="4910088"/>
            <a:ext cx="1143728" cy="1553182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6" name="Picture 2" descr="http://jczeus.com/refac_cpp%20Files/refac_b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91596" y="4898681"/>
            <a:ext cx="1198324" cy="1578969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5126" name="Picture 6" descr="http://www.kriso.ee/covers/large/978032/978032114653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4884" y="4910087"/>
            <a:ext cx="1256488" cy="1575534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5128" name="Picture 8" descr="http://images.bestwebbuys.com/muze/bookmed/12/978155615551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70832" y="4910087"/>
            <a:ext cx="1305452" cy="1582367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5130" name="Picture 10" descr="http://gotoknow.org/file/thawatchai/Mythical_man-month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85485" y="4902739"/>
            <a:ext cx="1049766" cy="1598629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5132" name="Picture 12" descr="http://www.spamzapper.us/spamzapperimages/questions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47800" y="1524000"/>
            <a:ext cx="60960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 rot="12627025" flipH="1">
            <a:off x="897718" y="3841010"/>
            <a:ext cx="584096" cy="6261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4601035" flipH="1">
            <a:off x="7115742" y="3871586"/>
            <a:ext cx="584096" cy="9243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5600" dirty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17281693" flipH="1">
            <a:off x="7495233" y="2610966"/>
            <a:ext cx="85964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000" b="1" dirty="0" smtClean="0">
                <a:solidFill>
                  <a:srgbClr val="FF831D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8000" b="1" dirty="0">
              <a:solidFill>
                <a:srgbClr val="FF831D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7278624" flipH="1">
            <a:off x="3831277" y="3715344"/>
            <a:ext cx="85964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dirty="0" smtClean="0">
                <a:solidFill>
                  <a:srgbClr val="FFBF8B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?</a:t>
            </a:r>
            <a:endParaRPr lang="en-US" sz="6000" b="1" dirty="0">
              <a:solidFill>
                <a:srgbClr val="FFBF8B"/>
              </a:solidFill>
              <a:effectLst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9535351" flipH="1">
            <a:off x="277886" y="2056094"/>
            <a:ext cx="949687" cy="14014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8800" dirty="0"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formats are acceptable:</a:t>
            </a:r>
          </a:p>
          <a:p>
            <a:pPr lvl="1"/>
            <a:r>
              <a:rPr lang="en-US" dirty="0" smtClean="0"/>
              <a:t>'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/>
              <a:t>' + [Verb] + '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able</a:t>
            </a:r>
            <a:r>
              <a:rPr lang="en-US" dirty="0" smtClean="0"/>
              <a:t>'</a:t>
            </a:r>
          </a:p>
          <a:p>
            <a:pPr lvl="1"/>
            <a:r>
              <a:rPr lang="en-US" dirty="0" smtClean="0"/>
              <a:t>'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/>
              <a:t>' + [Noun], '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/>
              <a:t>' + [Adjective] + [Noun]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IEnumerable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IFormattable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IDataReader</a:t>
            </a:r>
            <a:r>
              <a:rPr lang="en-US" noProof="1" smtClean="0"/>
              <a:t>,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IList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IHttpModule</a:t>
            </a:r>
            <a:r>
              <a:rPr lang="en-US" noProof="1" smtClean="0"/>
              <a:t>,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ICommandExecutor</a:t>
            </a:r>
          </a:p>
          <a:p>
            <a:r>
              <a:rPr lang="en-US" dirty="0" smtClean="0"/>
              <a:t>Incorrect examples:</a:t>
            </a:r>
          </a:p>
          <a:p>
            <a:pPr lvl="1"/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List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FindUsers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IFast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IMemoryOptimize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Optimizer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FastFindInDatabase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CheckBox</a:t>
            </a:r>
            <a:endParaRPr lang="en-US" dirty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61794" name="Picture 2" descr="http://www.rowtroniq.co.za/intervalinterfac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51889" y="1143000"/>
            <a:ext cx="1411111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Enumerations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formats are acceptable:</a:t>
            </a:r>
          </a:p>
          <a:p>
            <a:pPr lvl="1"/>
            <a:r>
              <a:rPr lang="en-US" dirty="0" smtClean="0"/>
              <a:t>[Noun] or [Verb] or [Adjective]</a:t>
            </a:r>
          </a:p>
          <a:p>
            <a:r>
              <a:rPr lang="en-US" dirty="0" smtClean="0"/>
              <a:t>Use the same style for all members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sz="28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enum Days {Monday, Tuesday, Wednesday, …}</a:t>
            </a:r>
            <a:r>
              <a:rPr lang="en-US" sz="2800" noProof="1" smtClean="0"/>
              <a:t>, </a:t>
            </a:r>
            <a:r>
              <a:rPr lang="en-US" sz="28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enum AppState {Running, Finished, …}</a:t>
            </a:r>
          </a:p>
          <a:p>
            <a:r>
              <a:rPr lang="en-US" dirty="0" smtClean="0"/>
              <a:t>Incorrect examples:</a:t>
            </a:r>
          </a:p>
          <a:p>
            <a:pPr lvl="1"/>
            <a:r>
              <a:rPr lang="en-US" sz="2800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enum Color {red, green, blue, white}</a:t>
            </a:r>
            <a:r>
              <a:rPr lang="en-US" sz="2800" noProof="1" smtClean="0"/>
              <a:t>, </a:t>
            </a:r>
            <a:r>
              <a:rPr lang="en-US" sz="2800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enum PAGE_FORMAT {A4, A5, A3, LEGAL, …}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60769" name="Picture 1" descr="C:\Trash\nature-smal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0" y="1219200"/>
            <a:ext cx="1981200" cy="158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Special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700"/>
              </a:lnSpc>
            </a:pPr>
            <a:r>
              <a:rPr lang="en-US" dirty="0" smtClean="0"/>
              <a:t>Exceptions</a:t>
            </a:r>
          </a:p>
          <a:p>
            <a:pPr lvl="1">
              <a:lnSpc>
                <a:spcPts val="3700"/>
              </a:lnSpc>
            </a:pPr>
            <a:r>
              <a:rPr lang="en-US" dirty="0" smtClean="0"/>
              <a:t>Add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'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Exception</a:t>
            </a:r>
            <a:r>
              <a:rPr lang="en-US" dirty="0" smtClean="0"/>
              <a:t>' as suffix</a:t>
            </a:r>
          </a:p>
          <a:p>
            <a:pPr lvl="1">
              <a:lnSpc>
                <a:spcPts val="3700"/>
              </a:lnSpc>
            </a:pPr>
            <a:r>
              <a:rPr lang="en-US" dirty="0" smtClean="0"/>
              <a:t>Use informative name</a:t>
            </a:r>
          </a:p>
          <a:p>
            <a:pPr lvl="1">
              <a:lnSpc>
                <a:spcPts val="3700"/>
              </a:lnSpc>
            </a:pPr>
            <a:r>
              <a:rPr lang="en-US" dirty="0" smtClean="0"/>
              <a:t>Example: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FileNotFoundException</a:t>
            </a:r>
          </a:p>
          <a:p>
            <a:pPr lvl="1">
              <a:lnSpc>
                <a:spcPts val="3700"/>
              </a:lnSpc>
            </a:pPr>
            <a:r>
              <a:rPr lang="en-US" dirty="0" smtClean="0"/>
              <a:t>Incorrect example: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FileNotFoundError</a:t>
            </a:r>
            <a:endParaRPr lang="en-US" noProof="1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3700"/>
              </a:lnSpc>
            </a:pPr>
            <a:r>
              <a:rPr lang="en-US" dirty="0" smtClean="0"/>
              <a:t>Delegate Classes</a:t>
            </a:r>
          </a:p>
          <a:p>
            <a:pPr lvl="1">
              <a:lnSpc>
                <a:spcPts val="3700"/>
              </a:lnSpc>
            </a:pPr>
            <a:r>
              <a:rPr lang="en-US" dirty="0" smtClean="0"/>
              <a:t>Add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'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Delegate</a:t>
            </a:r>
            <a:r>
              <a:rPr lang="en-US" dirty="0" smtClean="0"/>
              <a:t>' or '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EventHandler</a:t>
            </a:r>
            <a:r>
              <a:rPr lang="en-US" dirty="0" smtClean="0"/>
              <a:t>' as suffix</a:t>
            </a:r>
          </a:p>
          <a:p>
            <a:pPr lvl="1">
              <a:lnSpc>
                <a:spcPts val="3700"/>
              </a:lnSpc>
            </a:pPr>
            <a:r>
              <a:rPr lang="en-US" dirty="0" smtClean="0"/>
              <a:t>Example: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DownloadFinishedDelegate</a:t>
            </a:r>
          </a:p>
          <a:p>
            <a:pPr lvl="1">
              <a:lnSpc>
                <a:spcPts val="3700"/>
              </a:lnSpc>
            </a:pPr>
            <a:r>
              <a:rPr lang="en-US" dirty="0" smtClean="0"/>
              <a:t>Incorrect example: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WakeUpNotification</a:t>
            </a:r>
            <a:endParaRPr lang="en-US" noProof="1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58721" name="Picture 1" descr="C:\Trash\exception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53200" y="1238250"/>
            <a:ext cx="2209800" cy="1657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What is High-Quality Programming Code?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Naming Identifiers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Naming classes, methods, variables, etc.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Code Formatting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Designing High-Quality Classes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High-Quality Methods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Cohesion and Coupling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Using Variables Correctly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Using Expressions Correctly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78180" name="Picture 4" descr="http://www.ata-divisions.org/LD/images/books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53200" y="3048000"/>
            <a:ext cx="2133600" cy="3402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Length of Class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How long could be the name of a class / struct / interface / enum?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The name should be as long as required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Don't abbreviate the names if this could make them unclear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Your IDE has autocomplete, right?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Examples: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FileNotFoundException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CustomerSupportNotificationService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Incorrect examples: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FNFException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CustSuppNotifSrvc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57698" name="Picture 2" descr="http://crb.hu/images/nagyker/szabas/c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39000" y="3352800"/>
            <a:ext cx="1600200" cy="108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Namespaces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Namespaces naming guidelines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Use PascalCase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Following formats are acceptable: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Company . Product . Component . …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Product . Component . …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Example:</a:t>
            </a:r>
          </a:p>
          <a:p>
            <a:pPr lvl="1">
              <a:lnSpc>
                <a:spcPts val="3600"/>
              </a:lnSpc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Telerik.WinControls.GridView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Incorrect example: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Telerik_WinControlsGridView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56675" name="Picture 3" descr="C:\Trash\galax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37569" y="1100328"/>
            <a:ext cx="2301631" cy="1795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Assemblies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Assembly names should follow the root namespace in its class hierarchy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Examples:</a:t>
            </a:r>
          </a:p>
          <a:p>
            <a:pPr lvl="1">
              <a:lnSpc>
                <a:spcPts val="3600"/>
              </a:lnSpc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Telerik.WinControls.GridView.dll</a:t>
            </a:r>
          </a:p>
          <a:p>
            <a:pPr lvl="1">
              <a:lnSpc>
                <a:spcPts val="3600"/>
              </a:lnSpc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Oracle.DataAccess.dll</a:t>
            </a:r>
          </a:p>
          <a:p>
            <a:pPr lvl="1">
              <a:lnSpc>
                <a:spcPts val="3600"/>
              </a:lnSpc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Interop.CAPICOM.dll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Incorrect examples:</a:t>
            </a:r>
          </a:p>
          <a:p>
            <a:pPr lvl="1">
              <a:lnSpc>
                <a:spcPts val="3600"/>
              </a:lnSpc>
            </a:pP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Telerik_WinControlsGridView.dll</a:t>
            </a:r>
          </a:p>
          <a:p>
            <a:pPr lvl="1">
              <a:lnSpc>
                <a:spcPts val="3600"/>
              </a:lnSpc>
            </a:pP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OracleDataAccess.dll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55650" name="Picture 2" descr="http://www.xtek.com/europe/media/new-assembl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04000" y="3581400"/>
            <a:ext cx="19304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naming guidelines</a:t>
            </a:r>
          </a:p>
          <a:p>
            <a:pPr lvl="1"/>
            <a:r>
              <a:rPr lang="en-US" dirty="0" smtClean="0"/>
              <a:t>Method names should be meaningful</a:t>
            </a:r>
          </a:p>
          <a:p>
            <a:pPr lvl="1"/>
            <a:r>
              <a:rPr lang="en-US" dirty="0" smtClean="0"/>
              <a:t>Should answer the question:</a:t>
            </a:r>
          </a:p>
          <a:p>
            <a:pPr lvl="2"/>
            <a:r>
              <a:rPr lang="en-US" dirty="0" smtClean="0"/>
              <a:t>What does this method do?</a:t>
            </a:r>
          </a:p>
          <a:p>
            <a:pPr lvl="1"/>
            <a:r>
              <a:rPr lang="en-US" dirty="0" smtClean="0"/>
              <a:t>If you cannot find a good name for a method, think about does it have clear intent</a:t>
            </a:r>
          </a:p>
          <a:p>
            <a:r>
              <a:rPr lang="en-US" dirty="0" smtClean="0"/>
              <a:t>Examples: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FindStudent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LoadReport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Sinus</a:t>
            </a:r>
          </a:p>
          <a:p>
            <a:r>
              <a:rPr lang="en-US" dirty="0" smtClean="0"/>
              <a:t>Incorrect examples: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Method1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DoSomething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HandleStuff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SampleMethod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DirtyHack</a:t>
            </a:r>
            <a:endParaRPr lang="en-US" noProof="1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54628" name="Picture 4" descr="http://faculty.wiu.edu/JR-Olsen/wiu/graphics/for-top/math-symbols-compass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7100" y="1219200"/>
            <a:ext cx="1509141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Methods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PascalCase character casing</a:t>
            </a:r>
          </a:p>
          <a:p>
            <a:pPr lvl="1"/>
            <a:r>
              <a:rPr lang="en-US" dirty="0" smtClean="0"/>
              <a:t>Example: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LoadSettings</a:t>
            </a:r>
            <a:r>
              <a:rPr lang="en-US" dirty="0" smtClean="0"/>
              <a:t>, not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loadSettings</a:t>
            </a:r>
          </a:p>
          <a:p>
            <a:r>
              <a:rPr lang="en-US" dirty="0" smtClean="0"/>
              <a:t>Prefer the following formats:</a:t>
            </a:r>
          </a:p>
          <a:p>
            <a:pPr lvl="1"/>
            <a:r>
              <a:rPr lang="en-US" dirty="0" smtClean="0"/>
              <a:t>[Verb]</a:t>
            </a:r>
          </a:p>
          <a:p>
            <a:pPr lvl="1"/>
            <a:r>
              <a:rPr lang="en-US" dirty="0" smtClean="0"/>
              <a:t>[Verb] + [Noun], [Verb] + [Adjective] + [Noun]</a:t>
            </a:r>
          </a:p>
          <a:p>
            <a:r>
              <a:rPr lang="en-US" dirty="0" smtClean="0"/>
              <a:t>Examples: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Show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LoadSettingsFile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FindNodeByPattern</a:t>
            </a:r>
            <a:r>
              <a:rPr lang="en-US" dirty="0" smtClean="0"/>
              <a:t>, 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ToString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PrintList</a:t>
            </a:r>
          </a:p>
          <a:p>
            <a:r>
              <a:rPr lang="en-US" dirty="0" smtClean="0"/>
              <a:t>Incorrect examples: </a:t>
            </a:r>
            <a:r>
              <a:rPr lang="en-US" noProof="1" smtClean="0">
                <a:solidFill>
                  <a:schemeClr val="accent2"/>
                </a:solidFill>
              </a:rPr>
              <a:t>Student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</a:rPr>
              <a:t>Counter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</a:rPr>
              <a:t>White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</a:rPr>
              <a:t>Generator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</a:rPr>
              <a:t>Approximation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</a:rPr>
              <a:t>MathUtils</a:t>
            </a:r>
            <a:endParaRPr lang="en-US" noProof="1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53602" name="Picture 2" descr="http://static.flickr.com/172/462175736_b688c0ffc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2800" y="2381250"/>
            <a:ext cx="1549400" cy="1162050"/>
          </a:xfrm>
          <a:prstGeom prst="rect">
            <a:avLst/>
          </a:prstGeom>
          <a:noFill/>
          <a:ln w="3175">
            <a:solidFill>
              <a:schemeClr val="accent5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Returning a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700"/>
              </a:lnSpc>
              <a:spcBef>
                <a:spcPts val="300"/>
              </a:spcBef>
            </a:pPr>
            <a:r>
              <a:rPr lang="en-US" sz="3000" dirty="0" smtClean="0"/>
              <a:t>Methods returning values should describe the returned value</a:t>
            </a:r>
          </a:p>
          <a:p>
            <a:pPr>
              <a:lnSpc>
                <a:spcPts val="3700"/>
              </a:lnSpc>
              <a:spcBef>
                <a:spcPts val="300"/>
              </a:spcBef>
            </a:pPr>
            <a:r>
              <a:rPr lang="en-US" sz="3000" dirty="0" smtClean="0"/>
              <a:t>Examples:</a:t>
            </a:r>
          </a:p>
          <a:p>
            <a:pPr marL="574675" lvl="2" indent="-282575">
              <a:lnSpc>
                <a:spcPts val="3700"/>
              </a:lnSpc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ConvertMetersToInches</a:t>
            </a:r>
            <a:r>
              <a:rPr lang="en-US" dirty="0" smtClean="0"/>
              <a:t>, not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MetersInches</a:t>
            </a:r>
            <a:r>
              <a:rPr lang="en-US" dirty="0" smtClean="0"/>
              <a:t> or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Convert</a:t>
            </a:r>
            <a:r>
              <a:rPr lang="en-US" dirty="0" smtClean="0"/>
              <a:t> or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ConvertUnit</a:t>
            </a:r>
          </a:p>
          <a:p>
            <a:pPr marL="574675" lvl="2" indent="-282575">
              <a:lnSpc>
                <a:spcPts val="3700"/>
              </a:lnSpc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Meters2Inches</a:t>
            </a:r>
            <a:r>
              <a:rPr lang="en-US" dirty="0" smtClean="0"/>
              <a:t> is still acceptable</a:t>
            </a:r>
          </a:p>
          <a:p>
            <a:pPr marL="574675" lvl="2" indent="-282575">
              <a:lnSpc>
                <a:spcPts val="3700"/>
              </a:lnSpc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CalculateSinus</a:t>
            </a:r>
            <a:r>
              <a:rPr lang="en-US" dirty="0" smtClean="0"/>
              <a:t> is good</a:t>
            </a:r>
          </a:p>
          <a:p>
            <a:pPr marL="839787" lvl="3" indent="-282575">
              <a:lnSpc>
                <a:spcPts val="3700"/>
              </a:lnSpc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Sinus</a:t>
            </a:r>
            <a:r>
              <a:rPr lang="en-US" dirty="0" smtClean="0"/>
              <a:t> is still acceptable</a:t>
            </a:r>
          </a:p>
          <a:p>
            <a:pPr marL="282575" lvl="1" indent="-282575">
              <a:lnSpc>
                <a:spcPts val="3700"/>
              </a:lnSpc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</a:pPr>
            <a:r>
              <a:rPr lang="en-US" dirty="0" smtClean="0"/>
              <a:t>Ensure that the unit of measure of obvious</a:t>
            </a:r>
          </a:p>
          <a:p>
            <a:pPr marL="574675" lvl="2" indent="-282575">
              <a:lnSpc>
                <a:spcPts val="3700"/>
              </a:lnSpc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</a:pPr>
            <a:r>
              <a:rPr lang="en-US" dirty="0" smtClean="0"/>
              <a:t>Prefer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MeasureFontInPixels</a:t>
            </a:r>
            <a:r>
              <a:rPr lang="en-US" dirty="0" smtClean="0"/>
              <a:t> to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MeasureFont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52578" name="Picture 2" descr="http://static.flickr.com/3094/2571513247_9928c7e77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1" y="1714500"/>
            <a:ext cx="3047999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Purpose of All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Methods should have a single purpose!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Otherwise they cannot be named well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How to name a method that creates annual incomes report, downloads updates from internet and scans the system for viruses?</a:t>
            </a:r>
          </a:p>
          <a:p>
            <a:pPr lvl="1">
              <a:lnSpc>
                <a:spcPts val="3600"/>
              </a:lnSpc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CreateAnnualIncomesReportDownloadUpdatesAndScanForViruses</a:t>
            </a:r>
            <a:r>
              <a:rPr lang="en-US" dirty="0" smtClean="0"/>
              <a:t> is a nice name, right?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Methods that have multiple purposes (weak cohesion) are hard to be named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Need to be refactored instead of named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Consistency in Methods Naming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sz="3000" dirty="0" smtClean="0"/>
              <a:t>Use consistent naming in the entire project</a:t>
            </a:r>
          </a:p>
          <a:p>
            <a:pPr lvl="1">
              <a:lnSpc>
                <a:spcPts val="3600"/>
              </a:lnSpc>
            </a:pPr>
            <a:r>
              <a:rPr lang="en-US" sz="28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LoadFile</a:t>
            </a:r>
            <a:r>
              <a:rPr lang="en-US" sz="2800" dirty="0" smtClean="0"/>
              <a:t>, </a:t>
            </a:r>
            <a:r>
              <a:rPr lang="en-US" sz="28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LoadImageFromFile</a:t>
            </a:r>
            <a:r>
              <a:rPr lang="en-US" sz="2800" dirty="0" smtClean="0"/>
              <a:t>, </a:t>
            </a:r>
            <a:r>
              <a:rPr lang="en-US" sz="28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LoadSettings</a:t>
            </a:r>
            <a:r>
              <a:rPr lang="en-US" sz="2800" dirty="0" smtClean="0"/>
              <a:t>, </a:t>
            </a:r>
            <a:r>
              <a:rPr lang="en-US" sz="28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LoadFont</a:t>
            </a:r>
            <a:r>
              <a:rPr lang="en-US" sz="2800" dirty="0" smtClean="0"/>
              <a:t>, </a:t>
            </a:r>
            <a:r>
              <a:rPr lang="en-US" sz="28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LoadLibrary</a:t>
            </a:r>
            <a:r>
              <a:rPr lang="en-US" sz="2800" dirty="0" smtClean="0"/>
              <a:t>, but not </a:t>
            </a:r>
            <a:r>
              <a:rPr lang="en-US" sz="2800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ReadTextFile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Use consistently the opposites at the same level of abstraction:</a:t>
            </a:r>
          </a:p>
          <a:p>
            <a:pPr lvl="1">
              <a:lnSpc>
                <a:spcPts val="3600"/>
              </a:lnSpc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LoadLibrary</a:t>
            </a:r>
            <a:r>
              <a:rPr lang="en-US" dirty="0" smtClean="0"/>
              <a:t> vs.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UnloadLibrary</a:t>
            </a:r>
            <a:r>
              <a:rPr lang="en-US" dirty="0" smtClean="0"/>
              <a:t>, but not 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FreeHandle</a:t>
            </a:r>
          </a:p>
          <a:p>
            <a:pPr lvl="1">
              <a:lnSpc>
                <a:spcPts val="3600"/>
              </a:lnSpc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OpenFile</a:t>
            </a:r>
            <a:r>
              <a:rPr lang="en-US" dirty="0" smtClean="0"/>
              <a:t> vs.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CloseFile</a:t>
            </a:r>
            <a:r>
              <a:rPr lang="en-US" dirty="0" smtClean="0"/>
              <a:t>, but not 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DeallocateResource</a:t>
            </a:r>
          </a:p>
          <a:p>
            <a:pPr lvl="1">
              <a:lnSpc>
                <a:spcPts val="3600"/>
              </a:lnSpc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GetName</a:t>
            </a:r>
            <a:r>
              <a:rPr lang="en-US" dirty="0" smtClean="0"/>
              <a:t> vs.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SetName</a:t>
            </a:r>
            <a:r>
              <a:rPr lang="en-US" dirty="0" smtClean="0"/>
              <a:t>, but not 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AssignName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50530" name="Picture 2" descr="http://thefullblog.files.wordpress.com/2008/01/consistency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91400" y="4572000"/>
            <a:ext cx="1295400" cy="1295400"/>
          </a:xfrm>
          <a:prstGeom prst="rect">
            <a:avLst/>
          </a:prstGeom>
          <a:noFill/>
          <a:ln w="3175">
            <a:solidFill>
              <a:srgbClr val="D5F7EA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Length of Method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 could be the name of a method?</a:t>
            </a:r>
          </a:p>
          <a:p>
            <a:pPr lvl="1"/>
            <a:r>
              <a:rPr lang="en-US" dirty="0" smtClean="0"/>
              <a:t>The name should be as long as required</a:t>
            </a:r>
          </a:p>
          <a:p>
            <a:pPr lvl="1"/>
            <a:r>
              <a:rPr lang="en-US" dirty="0" smtClean="0"/>
              <a:t>Don't abbreviate</a:t>
            </a:r>
          </a:p>
          <a:p>
            <a:pPr lvl="1"/>
            <a:r>
              <a:rPr lang="en-US" dirty="0" smtClean="0"/>
              <a:t>Your IDE has autocomplete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sz="28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LoadCustomerSupportNotificationService</a:t>
            </a:r>
            <a:r>
              <a:rPr lang="en-US" sz="2800" dirty="0" smtClean="0"/>
              <a:t>, </a:t>
            </a:r>
            <a:r>
              <a:rPr lang="en-US" sz="28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CreateMonthlyAndAnnualIncomesReport</a:t>
            </a:r>
          </a:p>
          <a:p>
            <a:r>
              <a:rPr lang="en-US" dirty="0" smtClean="0"/>
              <a:t>Incorrect examples:</a:t>
            </a:r>
          </a:p>
          <a:p>
            <a:pPr lvl="1"/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LoadCustSuppSrvc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CreateMonthIncReport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49506" name="Picture 2" descr="http://www.firstnationalservices.co.uk/images/rul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6514" y="2479431"/>
            <a:ext cx="2754086" cy="1482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Method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parameters names</a:t>
            </a:r>
          </a:p>
          <a:p>
            <a:pPr lvl="1"/>
            <a:r>
              <a:rPr lang="en-US" dirty="0" smtClean="0"/>
              <a:t>Preferred form: [Noun] or [Adjective] + [Noun]</a:t>
            </a:r>
          </a:p>
          <a:p>
            <a:pPr lvl="1"/>
            <a:r>
              <a:rPr lang="en-US" dirty="0" smtClean="0"/>
              <a:t>Should be in camelCase</a:t>
            </a:r>
          </a:p>
          <a:p>
            <a:pPr lvl="1"/>
            <a:r>
              <a:rPr lang="en-US" dirty="0" smtClean="0"/>
              <a:t>Should be meaningful</a:t>
            </a:r>
          </a:p>
          <a:p>
            <a:pPr lvl="1"/>
            <a:r>
              <a:rPr lang="en-US" dirty="0" smtClean="0"/>
              <a:t>Unit of measure should be obvious</a:t>
            </a:r>
          </a:p>
          <a:p>
            <a:r>
              <a:rPr lang="en-US" dirty="0" smtClean="0"/>
              <a:t>Examples: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firstName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report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usersList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fontSizeInPixels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speedKmH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font</a:t>
            </a:r>
          </a:p>
          <a:p>
            <a:r>
              <a:rPr lang="en-US" dirty="0" smtClean="0"/>
              <a:t>Incorrect examples: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p1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p2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populate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LastName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last_name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convertImage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48482" name="Picture 2" descr="http://www.kaushik.net/avinash/wp-content/uploads/2007/09/variabl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0" y="2497531"/>
            <a:ext cx="1828800" cy="1236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Constants</a:t>
            </a:r>
          </a:p>
          <a:p>
            <a:r>
              <a:rPr lang="en-US" dirty="0" smtClean="0"/>
              <a:t>Using Control-Flow Constructs Correctly</a:t>
            </a:r>
          </a:p>
          <a:p>
            <a:pPr lvl="1"/>
            <a:r>
              <a:rPr lang="en-US" dirty="0" smtClean="0"/>
              <a:t>Conditional Statements</a:t>
            </a:r>
          </a:p>
          <a:p>
            <a:pPr lvl="1"/>
            <a:r>
              <a:rPr lang="en-US" dirty="0" smtClean="0"/>
              <a:t>Loops</a:t>
            </a:r>
          </a:p>
          <a:p>
            <a:r>
              <a:rPr lang="en-US" dirty="0" smtClean="0"/>
              <a:t>Defensive Programming</a:t>
            </a:r>
          </a:p>
          <a:p>
            <a:pPr lvl="1"/>
            <a:r>
              <a:rPr lang="en-US" dirty="0" smtClean="0"/>
              <a:t>Assertions and Exceptions</a:t>
            </a:r>
          </a:p>
          <a:p>
            <a:r>
              <a:rPr lang="en-US" dirty="0" smtClean="0"/>
              <a:t>Comments and Documentation</a:t>
            </a:r>
          </a:p>
          <a:p>
            <a:r>
              <a:rPr lang="en-US" dirty="0" smtClean="0"/>
              <a:t>Code Refactoring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77156" name="Picture 4" descr="http://www.eabjm.org/ipimages/parentsassociation/books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77000" y="2528711"/>
            <a:ext cx="2133600" cy="3872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 names</a:t>
            </a:r>
          </a:p>
          <a:p>
            <a:pPr lvl="1"/>
            <a:r>
              <a:rPr lang="en-US" dirty="0" smtClean="0"/>
              <a:t>Should be in camelCase</a:t>
            </a:r>
          </a:p>
          <a:p>
            <a:pPr lvl="1"/>
            <a:r>
              <a:rPr lang="en-US" dirty="0" smtClean="0"/>
              <a:t>Preferred form: [Noun] or [Adjective] + [Noun]</a:t>
            </a:r>
          </a:p>
          <a:p>
            <a:pPr lvl="1"/>
            <a:r>
              <a:rPr lang="en-US" dirty="0" smtClean="0"/>
              <a:t>Should explain the purpose of the variable</a:t>
            </a:r>
          </a:p>
          <a:p>
            <a:pPr lvl="2"/>
            <a:r>
              <a:rPr lang="en-US" dirty="0" smtClean="0"/>
              <a:t>If you can't find good name for a variable check if it has a single purpose</a:t>
            </a:r>
          </a:p>
          <a:p>
            <a:pPr lvl="2"/>
            <a:r>
              <a:rPr lang="en-US" dirty="0" smtClean="0"/>
              <a:t>Exception: variables with very small scope, e.g. the index variable in a 3-lines long for-loop</a:t>
            </a:r>
          </a:p>
          <a:p>
            <a:pPr lvl="1"/>
            <a:r>
              <a:rPr lang="en-US" dirty="0" smtClean="0"/>
              <a:t>Names should be consistent in the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47458" name="Picture 2" descr="http://www.highlygiftedmagnet.com/Images/mathEquati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1200" y="1104900"/>
            <a:ext cx="2971800" cy="110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Variables –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firstName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report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usersList</a:t>
            </a:r>
            <a:r>
              <a:rPr lang="en-US" noProof="1" smtClean="0"/>
              <a:t> 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fontSize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maxSpeed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font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startIndex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endIndex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charsCount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configSettingsXml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config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dbConnection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createUserSqlCommand</a:t>
            </a:r>
          </a:p>
          <a:p>
            <a:r>
              <a:rPr lang="en-US" dirty="0" smtClean="0"/>
              <a:t>Incorrect examples:</a:t>
            </a:r>
          </a:p>
          <a:p>
            <a:pPr lvl="1"/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foo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bar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p1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p2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populate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LastName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last_name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LAST_NAME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convertImage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moveMargin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MAXSpeed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_firstName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__temp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firstNameMiddleNameAndLastName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46434" name="Picture 2" descr="http://coserosse.net/c/wp-content/uploads/2009/05/mat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24600" y="952500"/>
            <a:ext cx="2438400" cy="672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Naming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The name should be addressed to the problem we solve, not to the means we use to solve it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Prefer nouns from the business domain to computer terms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Examples:</a:t>
            </a:r>
          </a:p>
          <a:p>
            <a:pPr lvl="1">
              <a:lnSpc>
                <a:spcPts val="3600"/>
              </a:lnSpc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accounts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customers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customerAddress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accountHolder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paymentPlan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vipPlayer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Incorrect examples:</a:t>
            </a:r>
          </a:p>
          <a:p>
            <a:pPr lvl="1">
              <a:lnSpc>
                <a:spcPts val="3600"/>
              </a:lnSpc>
            </a:pP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accountsLinkedList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customersHashtable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paymentsPriorityQueue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playersArray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Boolean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 smtClean="0"/>
              <a:t>Boolean variables should imply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false</a:t>
            </a:r>
          </a:p>
          <a:p>
            <a:pPr>
              <a:lnSpc>
                <a:spcPts val="3500"/>
              </a:lnSpc>
            </a:pPr>
            <a:r>
              <a:rPr lang="en-US" dirty="0" smtClean="0"/>
              <a:t>Prefixes like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has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can</a:t>
            </a:r>
            <a:r>
              <a:rPr lang="en-US" dirty="0" smtClean="0"/>
              <a:t> are useful</a:t>
            </a:r>
            <a:endParaRPr lang="en-US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3500"/>
              </a:lnSpc>
            </a:pPr>
            <a:r>
              <a:rPr lang="en-US" dirty="0" smtClean="0"/>
              <a:t>Use positive boolean variable names</a:t>
            </a:r>
          </a:p>
          <a:p>
            <a:pPr lvl="1">
              <a:lnSpc>
                <a:spcPts val="3500"/>
              </a:lnSpc>
            </a:pPr>
            <a:r>
              <a:rPr lang="en-US" dirty="0" smtClean="0"/>
              <a:t>Incorrect example:</a:t>
            </a:r>
          </a:p>
          <a:p>
            <a:pPr>
              <a:lnSpc>
                <a:spcPts val="3500"/>
              </a:lnSpc>
            </a:pPr>
            <a:r>
              <a:rPr lang="en-US" dirty="0" smtClean="0"/>
              <a:t>Examples:</a:t>
            </a:r>
          </a:p>
          <a:p>
            <a:pPr lvl="1">
              <a:lnSpc>
                <a:spcPts val="3500"/>
              </a:lnSpc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hasPendingPayment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customerFound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validAddress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positiveBalance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isPrime</a:t>
            </a:r>
          </a:p>
          <a:p>
            <a:pPr>
              <a:lnSpc>
                <a:spcPts val="3500"/>
              </a:lnSpc>
            </a:pPr>
            <a:r>
              <a:rPr lang="en-US" dirty="0" smtClean="0"/>
              <a:t>Incorrect examples:</a:t>
            </a:r>
          </a:p>
          <a:p>
            <a:pPr lvl="1">
              <a:lnSpc>
                <a:spcPts val="3500"/>
              </a:lnSpc>
            </a:pP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notFound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run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programStop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player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list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findCustomerById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isUnsuccessfull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67200" y="2832439"/>
            <a:ext cx="3505200" cy="44416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(! notFound) { … }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Special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562600"/>
          </a:xfrm>
        </p:spPr>
        <p:txBody>
          <a:bodyPr/>
          <a:lstStyle/>
          <a:p>
            <a:r>
              <a:rPr lang="en-US" dirty="0" smtClean="0"/>
              <a:t>Naming Counters</a:t>
            </a:r>
          </a:p>
          <a:p>
            <a:pPr lvl="1"/>
            <a:r>
              <a:rPr lang="en-US" dirty="0" smtClean="0"/>
              <a:t>Establish a convention, e.g. [Noun] + '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Count</a:t>
            </a:r>
            <a:r>
              <a:rPr lang="en-US" dirty="0" smtClean="0"/>
              <a:t>'</a:t>
            </a:r>
          </a:p>
          <a:p>
            <a:pPr lvl="1"/>
            <a:r>
              <a:rPr lang="en-US" dirty="0" smtClean="0"/>
              <a:t>Examples: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ticketsCount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customersCount</a:t>
            </a:r>
          </a:p>
          <a:p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Establish a convention, e.g. [Noun] + '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en-US" dirty="0" smtClean="0"/>
              <a:t>'</a:t>
            </a:r>
          </a:p>
          <a:p>
            <a:pPr lvl="1"/>
            <a:r>
              <a:rPr lang="en-US" dirty="0" smtClean="0"/>
              <a:t>Examples: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blogParseState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threadState</a:t>
            </a:r>
          </a:p>
          <a:p>
            <a:r>
              <a:rPr lang="en-US" dirty="0" smtClean="0"/>
              <a:t>Variables with small scope and span</a:t>
            </a:r>
          </a:p>
          <a:p>
            <a:pPr lvl="1"/>
            <a:r>
              <a:rPr lang="en-US" dirty="0" smtClean="0"/>
              <a:t>Short names can be used, e.g.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index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44386" name="Picture 2" descr="http://missruseksmathwebsite.com/images/SlopeFormul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9800" y="935943"/>
            <a:ext cx="2209800" cy="74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really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temporary variables </a:t>
            </a:r>
            <a:r>
              <a:rPr lang="en-US" dirty="0" smtClean="0"/>
              <a:t>exist?</a:t>
            </a:r>
          </a:p>
          <a:p>
            <a:pPr lvl="1"/>
            <a:r>
              <a:rPr lang="en-US" dirty="0" smtClean="0"/>
              <a:t>All variables in a program are temporary because they are used temporarily only during the program execution, right?</a:t>
            </a:r>
          </a:p>
          <a:p>
            <a:r>
              <a:rPr lang="en-US" dirty="0" smtClean="0"/>
              <a:t>Temporary variables can always be named better than </a:t>
            </a:r>
            <a:r>
              <a:rPr lang="en-US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temp</a:t>
            </a:r>
            <a:r>
              <a:rPr lang="en-US" dirty="0" smtClean="0"/>
              <a:t> or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tmp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4648200"/>
            <a:ext cx="3657600" cy="158197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Swap a[i] and a[j]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</a:t>
            </a:r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temp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a[i];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a[i] = a[j];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a[j] = </a:t>
            </a:r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temp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29200" y="4648200"/>
            <a:ext cx="3581400" cy="158197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Swap a[i] and a[j]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</a:t>
            </a:r>
            <a:r>
              <a:rPr lang="en-US" sz="2200" b="1" noProof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oldValue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a[i];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a[i] = a[j];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a[j] = </a:t>
            </a:r>
            <a:r>
              <a:rPr lang="en-US" sz="2200" b="1" noProof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oldValue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381500" y="5305426"/>
            <a:ext cx="476250" cy="266699"/>
          </a:xfrm>
          <a:prstGeom prst="rightArrow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Length of Variable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r>
              <a:rPr lang="en-US" sz="3000" dirty="0" smtClean="0"/>
              <a:t>How long could be the name of a variable?</a:t>
            </a:r>
          </a:p>
          <a:p>
            <a:pPr lvl="1">
              <a:lnSpc>
                <a:spcPts val="3200"/>
              </a:lnSpc>
            </a:pPr>
            <a:r>
              <a:rPr lang="en-US" sz="2800" dirty="0" smtClean="0"/>
              <a:t>Depends on the variable scope and lifetime</a:t>
            </a:r>
          </a:p>
          <a:p>
            <a:pPr lvl="1">
              <a:lnSpc>
                <a:spcPts val="3200"/>
              </a:lnSpc>
            </a:pPr>
            <a:r>
              <a:rPr lang="en-US" sz="2800" dirty="0" smtClean="0"/>
              <a:t>More "famous" variables should have longer and more self-explaining name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Acceptable naming examples:</a:t>
            </a:r>
          </a:p>
          <a:p>
            <a:pPr lvl="1">
              <a:lnSpc>
                <a:spcPts val="3200"/>
              </a:lnSpc>
            </a:pPr>
            <a:endParaRPr lang="en-US" sz="2800" dirty="0" smtClean="0"/>
          </a:p>
          <a:p>
            <a:pPr lvl="1">
              <a:lnSpc>
                <a:spcPts val="3200"/>
              </a:lnSpc>
            </a:pPr>
            <a:endParaRPr lang="en-US" sz="2800" dirty="0" smtClean="0"/>
          </a:p>
          <a:p>
            <a:pPr>
              <a:lnSpc>
                <a:spcPts val="3200"/>
              </a:lnSpc>
            </a:pPr>
            <a:r>
              <a:rPr lang="en-US" dirty="0" smtClean="0"/>
              <a:t>Unacceptable naming examples: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5300" y="3717971"/>
            <a:ext cx="4495800" cy="100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i=0; i&lt;users.Length; i++)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(i % 2 == 0)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sum += users[i].Weight;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95900" y="3717768"/>
            <a:ext cx="3352800" cy="100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Student 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string lastName;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95900" y="5410200"/>
            <a:ext cx="3352800" cy="100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Student 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private int i;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5300" y="5410200"/>
            <a:ext cx="4495800" cy="100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PairOfLists 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int Count { get; set; }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18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Prefixes / Suffixes and Hungarian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/>
          <a:lstStyle/>
          <a:p>
            <a:r>
              <a:rPr lang="en-US" dirty="0" smtClean="0"/>
              <a:t>In C# prefix / suffix notations are not popular</a:t>
            </a:r>
          </a:p>
          <a:p>
            <a:r>
              <a:rPr lang="en-US" dirty="0" smtClean="0"/>
              <a:t>Hungarian notation</a:t>
            </a:r>
          </a:p>
          <a:p>
            <a:pPr lvl="1"/>
            <a:r>
              <a:rPr lang="en-US" dirty="0" smtClean="0"/>
              <a:t>Using prefixes to denote the variable types, e.g.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lpcstrText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lpdwFlags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cbMultiByte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hWnd</a:t>
            </a:r>
          </a:p>
          <a:p>
            <a:r>
              <a:rPr lang="en-US" dirty="0" smtClean="0"/>
              <a:t>The Hungarian notation works well in unmanaged languages like C++</a:t>
            </a:r>
          </a:p>
          <a:p>
            <a:pPr lvl="1"/>
            <a:r>
              <a:rPr lang="en-US" dirty="0" smtClean="0"/>
              <a:t>Do not use Hungarian notation in C# and .NET</a:t>
            </a:r>
          </a:p>
          <a:p>
            <a:r>
              <a:rPr lang="en-US" dirty="0" smtClean="0"/>
              <a:t>Don't use prefixes / suffixes to denote the variable data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sz="3000" dirty="0" smtClean="0"/>
              <a:t>Name properties in C# using a noun, noun phrase, or an adjective</a:t>
            </a:r>
          </a:p>
          <a:p>
            <a:pPr>
              <a:lnSpc>
                <a:spcPts val="3400"/>
              </a:lnSpc>
            </a:pPr>
            <a:r>
              <a:rPr lang="en-US" sz="3000" dirty="0" smtClean="0"/>
              <a:t>Use Pascal Case</a:t>
            </a:r>
          </a:p>
          <a:p>
            <a:pPr>
              <a:lnSpc>
                <a:spcPts val="3400"/>
              </a:lnSpc>
              <a:spcAft>
                <a:spcPts val="0"/>
              </a:spcAft>
            </a:pPr>
            <a:r>
              <a:rPr lang="en-US" sz="3000" dirty="0" smtClean="0"/>
              <a:t>Examples:</a:t>
            </a:r>
          </a:p>
          <a:p>
            <a:pPr>
              <a:lnSpc>
                <a:spcPts val="3400"/>
              </a:lnSpc>
            </a:pPr>
            <a:endParaRPr lang="en-US" sz="3000" dirty="0" smtClean="0"/>
          </a:p>
          <a:p>
            <a:pPr>
              <a:lnSpc>
                <a:spcPts val="3400"/>
              </a:lnSpc>
            </a:pPr>
            <a:endParaRPr lang="en-US" sz="3000" dirty="0" smtClean="0"/>
          </a:p>
          <a:p>
            <a:pPr>
              <a:lnSpc>
                <a:spcPts val="3400"/>
              </a:lnSpc>
              <a:spcBef>
                <a:spcPts val="0"/>
              </a:spcBef>
            </a:pPr>
            <a:endParaRPr lang="en-US" sz="3000" dirty="0" smtClean="0"/>
          </a:p>
          <a:p>
            <a:pPr>
              <a:lnSpc>
                <a:spcPts val="3400"/>
              </a:lnSpc>
              <a:spcBef>
                <a:spcPts val="0"/>
              </a:spcBef>
            </a:pPr>
            <a:r>
              <a:rPr lang="en-US" sz="3000" dirty="0" smtClean="0"/>
              <a:t>Incorrect examples:</a:t>
            </a:r>
            <a:endParaRPr lang="en-US" sz="3000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" y="3276600"/>
            <a:ext cx="7962900" cy="13111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int Length { … }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Color BackgroundColor { … }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CacheMode CacheMode { … }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bool Loaded { … 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500" y="5334000"/>
            <a:ext cx="7962900" cy="9896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int Load { … }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Color BackgroundColor { … }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bool Font { … }</a:t>
            </a:r>
          </a:p>
        </p:txBody>
      </p:sp>
      <p:pic>
        <p:nvPicPr>
          <p:cNvPr id="141314" name="Picture 2" descr="http://www.cgtutorials.com/oneadmin/_files/linksdir/11265_Maya_Essentials___Polygon_Attributes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AFAFAF"/>
              </a:clrFrom>
              <a:clrTo>
                <a:srgbClr val="AFAFAF">
                  <a:alpha val="0"/>
                </a:srgbClr>
              </a:clrTo>
            </a:clrChange>
            <a:lum bright="30000" contrast="50000"/>
          </a:blip>
          <a:srcRect/>
          <a:stretch>
            <a:fillRect/>
          </a:stretch>
        </p:blipFill>
        <p:spPr bwMode="auto">
          <a:xfrm>
            <a:off x="5842000" y="1752600"/>
            <a:ext cx="2844800" cy="2133600"/>
          </a:xfrm>
          <a:prstGeom prst="roundRect">
            <a:avLst>
              <a:gd name="adj" fmla="val 9314"/>
            </a:avLst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sz="3000" dirty="0" smtClean="0"/>
              <a:t>Use CAPITAL_LETTERS for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3000" dirty="0" smtClean="0"/>
              <a:t> fields and </a:t>
            </a:r>
            <a:r>
              <a:rPr lang="en-US" sz="3000" noProof="1" smtClean="0"/>
              <a:t>PascalCase</a:t>
            </a:r>
            <a:r>
              <a:rPr lang="en-US" sz="3000" dirty="0" smtClean="0"/>
              <a:t> for </a:t>
            </a:r>
            <a:r>
              <a:rPr lang="en-US" sz="30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readonly</a:t>
            </a:r>
            <a:r>
              <a:rPr lang="en-US" sz="3000" dirty="0" smtClean="0"/>
              <a:t> fields</a:t>
            </a:r>
          </a:p>
          <a:p>
            <a:pPr>
              <a:lnSpc>
                <a:spcPts val="3400"/>
              </a:lnSpc>
            </a:pPr>
            <a:r>
              <a:rPr lang="en-US" sz="3000" dirty="0" smtClean="0"/>
              <a:t>Use meaningful names that describe their value</a:t>
            </a:r>
          </a:p>
          <a:p>
            <a:pPr>
              <a:lnSpc>
                <a:spcPts val="3400"/>
              </a:lnSpc>
            </a:pPr>
            <a:r>
              <a:rPr lang="en-US" sz="3000" dirty="0" smtClean="0"/>
              <a:t>Examples:</a:t>
            </a:r>
          </a:p>
          <a:p>
            <a:pPr>
              <a:lnSpc>
                <a:spcPts val="3400"/>
              </a:lnSpc>
            </a:pPr>
            <a:endParaRPr lang="en-US" sz="3000" dirty="0" smtClean="0"/>
          </a:p>
          <a:p>
            <a:pPr>
              <a:lnSpc>
                <a:spcPts val="3400"/>
              </a:lnSpc>
            </a:pPr>
            <a:endParaRPr lang="en-US" sz="3000" dirty="0" smtClean="0"/>
          </a:p>
          <a:p>
            <a:pPr>
              <a:lnSpc>
                <a:spcPts val="3400"/>
              </a:lnSpc>
              <a:spcBef>
                <a:spcPts val="0"/>
              </a:spcBef>
            </a:pPr>
            <a:r>
              <a:rPr lang="en-US" sz="3000" dirty="0" smtClean="0"/>
              <a:t>Incorrect examples:</a:t>
            </a:r>
            <a:endParaRPr lang="en-US" sz="3000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" y="3184571"/>
            <a:ext cx="7962900" cy="100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const int READ_BUFFER_SIZE = 8192;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readonly PageSize DefaultPageSize = PageSize.A4;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const int FONT_SIZE_IN_POINTS = 16;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500" y="4876800"/>
            <a:ext cx="7962900" cy="161582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int MAX = 512; // Max what? Apples or Oranges?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int BUF256 = 256; // What about BUF256 = 1024?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string GREATER = "&amp;gt;"; // GREATER_HTML_ENTITY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int FONT_SIZE = 16; // 16pt or 16px?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fr-FR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PageSize PAGE = PageSize.A4; // Maybe PAGE_SIZE?</a:t>
            </a:r>
            <a:endParaRPr lang="en-US" sz="18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40290" name="Picture 2" descr="http://fpmath.com/images/pi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6178" y="1181100"/>
            <a:ext cx="868961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4999"/>
            <a:ext cx="8229600" cy="1371601"/>
          </a:xfrm>
        </p:spPr>
        <p:txBody>
          <a:bodyPr/>
          <a:lstStyle/>
          <a:p>
            <a:pPr>
              <a:lnSpc>
                <a:spcPts val="5200"/>
              </a:lnSpc>
            </a:pPr>
            <a:r>
              <a:rPr lang="en-US" dirty="0" smtClean="0"/>
              <a:t>What is High-Quality Programming Code?</a:t>
            </a:r>
          </a:p>
        </p:txBody>
      </p:sp>
      <p:pic>
        <p:nvPicPr>
          <p:cNvPr id="176130" name="Picture 2" descr="http://www.aitsoft.net/img/Solu/b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29200" y="4114800"/>
            <a:ext cx="3416300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6132" name="Picture 4" descr="http://www.maegogstudios.com/images/cod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4114800"/>
            <a:ext cx="3429000" cy="2182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 to Avoid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Don't use numbers in the identifiers names</a:t>
            </a:r>
          </a:p>
          <a:p>
            <a:pPr lvl="1"/>
            <a:r>
              <a:rPr lang="en-US" dirty="0" smtClean="0"/>
              <a:t>Example: </a:t>
            </a:r>
          </a:p>
          <a:p>
            <a:pPr lvl="2"/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PrintReport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PrintReport2</a:t>
            </a:r>
          </a:p>
          <a:p>
            <a:pPr lvl="2"/>
            <a:r>
              <a:rPr lang="en-US" dirty="0" smtClean="0"/>
              <a:t>What is the difference?</a:t>
            </a:r>
          </a:p>
          <a:p>
            <a:pPr lvl="1"/>
            <a:r>
              <a:rPr lang="en-US" dirty="0" smtClean="0"/>
              <a:t>Exceptions:</a:t>
            </a:r>
          </a:p>
          <a:p>
            <a:pPr lvl="2"/>
            <a:r>
              <a:rPr lang="en-US" dirty="0" smtClean="0"/>
              <a:t>When the number is part of the name itself, e.g.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RS232Port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COM3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Win32APIFunctions</a:t>
            </a:r>
          </a:p>
          <a:p>
            <a:r>
              <a:rPr lang="en-US" sz="3100" dirty="0" smtClean="0"/>
              <a:t>Don't use Cyrillic or letters from other alphabets</a:t>
            </a:r>
          </a:p>
          <a:p>
            <a:pPr lvl="1"/>
            <a:r>
              <a:rPr lang="en-US" dirty="0" smtClean="0"/>
              <a:t>E.g.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FindСтудентByName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CalcΩ2Protein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39270" name="Picture 6" descr="http://www.impactmedialtd.co.uk/images/stop-sign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65262" y="2133600"/>
            <a:ext cx="1921538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Never Give a Misleading Name!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Giving a misleading name is worse than giving a totally unclear name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Consider a method that calculates the sum of all elements in an array</a:t>
            </a:r>
          </a:p>
          <a:p>
            <a:pPr lvl="1"/>
            <a:r>
              <a:rPr lang="en-US" dirty="0" smtClean="0"/>
              <a:t>Its should be named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Sum</a:t>
            </a:r>
            <a:r>
              <a:rPr lang="en-US" dirty="0" smtClean="0"/>
              <a:t> or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CalculateSum</a:t>
            </a:r>
          </a:p>
          <a:p>
            <a:pPr lvl="1"/>
            <a:r>
              <a:rPr lang="en-US" dirty="0" smtClean="0"/>
              <a:t>What about naming it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CalculateAverage</a:t>
            </a:r>
            <a:r>
              <a:rPr lang="en-US" dirty="0" smtClean="0"/>
              <a:t> or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en-US" dirty="0" smtClean="0"/>
              <a:t> or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CheckForNegativeNumber</a:t>
            </a:r>
            <a:r>
              <a:rPr lang="en-US" dirty="0" smtClean="0"/>
              <a:t>?</a:t>
            </a:r>
          </a:p>
          <a:p>
            <a:pPr lvl="1"/>
            <a:r>
              <a:rPr lang="en-US" noProof="1" smtClean="0"/>
              <a:t>It's crazy, but be careful with "copy-paste"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Don't Believe Microsoft!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sometimes use really bad naming in their API libraries (especially in Win32 API)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Navigate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Navigate2</a:t>
            </a:r>
            <a:r>
              <a:rPr lang="en-US" dirty="0" smtClean="0"/>
              <a:t> methods in Internet Explorer ActiveX control (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MSHTML.DLL</a:t>
            </a:r>
            <a:r>
              <a:rPr lang="en-US" dirty="0" smtClean="0">
                <a:cs typeface="Consolas" pitchFamily="49" charset="0"/>
              </a:rPr>
              <a:t>)</a:t>
            </a:r>
          </a:p>
          <a:p>
            <a:pPr lvl="2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WNetAddConnection3</a:t>
            </a:r>
            <a:r>
              <a:rPr lang="en-US" dirty="0" smtClean="0">
                <a:cs typeface="Consolas" pitchFamily="49" charset="0"/>
              </a:rPr>
              <a:t> method in Multiple Provider Router Networking API (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MPR.DLL</a:t>
            </a:r>
            <a:r>
              <a:rPr lang="en-US" dirty="0" smtClean="0">
                <a:cs typeface="Consolas" pitchFamily="49" charset="0"/>
              </a:rPr>
              <a:t>)</a:t>
            </a:r>
          </a:p>
          <a:p>
            <a:pPr lvl="2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LPWKSTA_USER_INFO_1</a:t>
            </a:r>
            <a:r>
              <a:rPr lang="en-US" dirty="0" smtClean="0"/>
              <a:t> structure in Win32</a:t>
            </a:r>
            <a:endParaRPr lang="en-US" dirty="0" smtClean="0">
              <a:cs typeface="Consolas" pitchFamily="49" charset="0"/>
            </a:endParaRPr>
          </a:p>
          <a:p>
            <a:pPr lvl="1"/>
            <a:r>
              <a:rPr lang="en-US" dirty="0" smtClean="0"/>
              <a:t>Don't follow them blindly, just think a bit!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What's Wrong </a:t>
            </a:r>
            <a:r>
              <a:rPr lang="en-US" smtClean="0"/>
              <a:t>with This </a:t>
            </a:r>
            <a:r>
              <a:rPr lang="en-US" dirty="0" smtClean="0"/>
              <a:t>Code?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9100" y="924389"/>
            <a:ext cx="8305800" cy="569078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FileStream fs = new FileStream(FILE_NAME, FileMode.CreateNew);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Create the writer for data.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BinaryWriter w = new BinaryWriter(fs);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Write data to Test.data.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11; i++)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w.Write( (int) i);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w.Close();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fs.Close();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Create the reader for data.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fs = new FileStream(FILE_NAME, FileMode.Open, FileAccess.Read);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BinaryReader r = new BinaryReader(fs);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Read data from Test.data.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11; i++)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Console.WriteLine(r.ReadInt32());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r.Close();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fs.Close();</a:t>
            </a:r>
          </a:p>
        </p:txBody>
      </p:sp>
      <p:sp>
        <p:nvSpPr>
          <p:cNvPr id="8" name="Rectangle 7"/>
          <p:cNvSpPr/>
          <p:nvPr/>
        </p:nvSpPr>
        <p:spPr>
          <a:xfrm>
            <a:off x="2038350" y="6115050"/>
            <a:ext cx="6572251" cy="369332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/>
              <a:t>Source: </a:t>
            </a:r>
            <a:r>
              <a:rPr lang="en-US" sz="1800" b="1" dirty="0" smtClean="0">
                <a:hlinkClick r:id="rId2"/>
              </a:rPr>
              <a:t>http://msdn.microsoft.com/en-us/library/36b93480.aspx</a:t>
            </a:r>
            <a:r>
              <a:rPr lang="en-US" sz="1800" b="1" dirty="0" smtClean="0"/>
              <a:t> </a:t>
            </a:r>
            <a:endParaRPr lang="en-US" sz="18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752600"/>
            <a:ext cx="5181600" cy="685800"/>
          </a:xfrm>
        </p:spPr>
        <p:txBody>
          <a:bodyPr/>
          <a:lstStyle/>
          <a:p>
            <a:r>
              <a:rPr lang="en-US" dirty="0" smtClean="0"/>
              <a:t>Code Formatting</a:t>
            </a:r>
            <a:endParaRPr lang="en-US" dirty="0"/>
          </a:p>
        </p:txBody>
      </p:sp>
      <p:pic>
        <p:nvPicPr>
          <p:cNvPr id="135170" name="Picture 2" descr="http://bcsd.k12.ny.us/hamagrael/LMC/12262021582017770699Sephr_Notepad_with_Text_and_Pencil_1.svg.me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9700" y="3200400"/>
            <a:ext cx="2552700" cy="2552700"/>
          </a:xfrm>
          <a:prstGeom prst="rect">
            <a:avLst/>
          </a:prstGeom>
          <a:noFill/>
        </p:spPr>
      </p:pic>
      <p:pic>
        <p:nvPicPr>
          <p:cNvPr id="60418" name="Picture 2" descr="http://www.getodd.com/duck/largeimg/roundabout1450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447801" y="3212805"/>
            <a:ext cx="2830032" cy="2528162"/>
          </a:xfrm>
          <a:prstGeom prst="rect">
            <a:avLst/>
          </a:prstGeom>
          <a:noFill/>
          <a:ln w="19050">
            <a:solidFill>
              <a:srgbClr val="FFFF00">
                <a:alpha val="70000"/>
              </a:srgbClr>
            </a:solidFill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Code Needs Formatting?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143000"/>
            <a:ext cx="7772400" cy="51193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  const    string                    FILE_NAME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="example.bin"  ;  static void Main   (             ){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FileStream   fs=     new FileStream(FILE_NAME,FileMode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   CreateNew)   // Create the writer      for data  .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;BinaryWriter w=new BinaryWriter     (    fs      );// Write data to                               Test.data.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for(  int i=0;i&lt;11;i++){w.Write((int)i);}w   .Close();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fs   .   Close  (  ) // Create the reader    for data.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;fs=new FileStream(FILE_NAME,FileMode.            Open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 FileAccess.Read)     ;BinaryReader                r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new BinaryReader(fs);  // Read data from  Test.data.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for (int i = 0; i &lt; 11; i++){ Console      .WriteLine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(r.ReadInt32                                       ())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;}r       .    Close   (   );  fs .  Close  (  )  ;  }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Code Formatting Fundamentals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formatting goals</a:t>
            </a:r>
          </a:p>
          <a:p>
            <a:pPr lvl="1"/>
            <a:r>
              <a:rPr lang="en-US" dirty="0" smtClean="0"/>
              <a:t>To improve code readability</a:t>
            </a:r>
          </a:p>
          <a:p>
            <a:pPr lvl="1"/>
            <a:r>
              <a:rPr lang="en-US" dirty="0" smtClean="0"/>
              <a:t>To improve code maintainability</a:t>
            </a:r>
          </a:p>
          <a:p>
            <a:r>
              <a:rPr lang="en-US" dirty="0" smtClean="0"/>
              <a:t>Fundamental principle of code formatting: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Any formatting style that follows the above principle is good</a:t>
            </a:r>
          </a:p>
          <a:p>
            <a:pPr lvl="1"/>
            <a:r>
              <a:rPr lang="en-US" dirty="0" smtClean="0"/>
              <a:t>Any other formatting is not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3657600"/>
            <a:ext cx="7772400" cy="11050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The formating of the source code should disclose its logical structure.</a:t>
            </a:r>
          </a:p>
        </p:txBody>
      </p:sp>
      <p:pic>
        <p:nvPicPr>
          <p:cNvPr id="6" name="Picture 2" descr="http://images2.fanpop.com/images/photos/3600000/a-thoughtfull-pen-writing-3647581-2560-17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90927" y="1203755"/>
            <a:ext cx="1995874" cy="1326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Blocks in C#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}</a:t>
            </a:r>
            <a:r>
              <a:rPr lang="en-US" dirty="0" smtClean="0"/>
              <a:t> alone on a line under the corresponding parent block</a:t>
            </a:r>
          </a:p>
          <a:p>
            <a:r>
              <a:rPr lang="en-US" dirty="0" smtClean="0"/>
              <a:t>Indent the block contents by a single [Tab]</a:t>
            </a:r>
          </a:p>
          <a:p>
            <a:pPr lvl="1"/>
            <a:r>
              <a:rPr lang="en-US" dirty="0" smtClean="0"/>
              <a:t>Don't indent with spaces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4285428"/>
            <a:ext cx="7924800" cy="19543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 some condition )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// Block contents indented by a single [Tab]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// Don't use spaces for indentation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Indentation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should be indented with a single [Tab] from the class body</a:t>
            </a:r>
          </a:p>
          <a:p>
            <a:r>
              <a:rPr lang="en-US" dirty="0" smtClean="0"/>
              <a:t>Methods body should be indented with a single [Tab] as well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3505200"/>
            <a:ext cx="7924800" cy="213904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IndentationExample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private int Zero()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0;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6300" y="4095750"/>
            <a:ext cx="2705100" cy="1295400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9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343400" y="3962400"/>
            <a:ext cx="3962400" cy="953453"/>
          </a:xfrm>
          <a:prstGeom prst="wedgeRoundRectCallout">
            <a:avLst>
              <a:gd name="adj1" fmla="val -73332"/>
              <a:gd name="adj2" fmla="val 6355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The entire method is indented with a single [Tab]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3000" y="4686300"/>
            <a:ext cx="2209800" cy="381000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9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885950" y="5791200"/>
            <a:ext cx="4267200" cy="527804"/>
          </a:xfrm>
          <a:prstGeom prst="wedgeRoundRectCallout">
            <a:avLst>
              <a:gd name="adj1" fmla="val -45276"/>
              <a:gd name="adj2" fmla="val -213231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Method body is also indented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Brackets in Methods Declaration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Brackets in the method declaration should be formatted as follows:</a:t>
            </a:r>
          </a:p>
          <a:p>
            <a:endParaRPr lang="en-US" dirty="0" smtClean="0"/>
          </a:p>
          <a:p>
            <a:r>
              <a:rPr lang="en-US" dirty="0" smtClean="0"/>
              <a:t>Don't  use spaces between the brackets: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same applies for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dirty="0" smtClean="0"/>
              <a:t>-conditions and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 smtClean="0"/>
              <a:t>-loops: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282279"/>
            <a:ext cx="7924800" cy="3847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ulong CalcFactorial(uint num)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3505200"/>
            <a:ext cx="7924800" cy="3847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ulong CalcFactorial ( uint num )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" y="4187279"/>
            <a:ext cx="7924800" cy="3847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ulong CalcFactorial (uint num)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9600" y="5939879"/>
            <a:ext cx="7924800" cy="3847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(condition)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Why the Code Quality Is Important?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5791200"/>
            <a:ext cx="85344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does this code do? Is it correct?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1371600"/>
            <a:ext cx="8305800" cy="41888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value=010, i=5, w;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switch(value){case 10:w=5;Console.WriteLine(w);break;case 9:i=0;break;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case 8:Console.WriteLine("8 ");break;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default:Console.WriteLine("def ");{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        Console.WriteLine("hoho ");	}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for (int k = 0; k &lt; i; k++, Console.WriteLine(k - 'f'));break;} { Console.WriteLine("loop!"); }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175108" name="Picture 4" descr="http://www.uspsoig.gov/images/question_mark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96200" y="1295400"/>
            <a:ext cx="10668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Separate method parameters by comma followed by a space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Don't put comma before the space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Examples:</a:t>
            </a:r>
          </a:p>
          <a:p>
            <a:pPr lvl="1">
              <a:lnSpc>
                <a:spcPts val="3600"/>
              </a:lnSpc>
            </a:pPr>
            <a:endParaRPr lang="en-US" dirty="0" smtClean="0"/>
          </a:p>
          <a:p>
            <a:pPr lvl="1">
              <a:lnSpc>
                <a:spcPts val="3600"/>
              </a:lnSpc>
              <a:spcBef>
                <a:spcPts val="3600"/>
              </a:spcBef>
            </a:pPr>
            <a:r>
              <a:rPr lang="en-US" dirty="0" smtClean="0"/>
              <a:t>Incorrect examples: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276600"/>
            <a:ext cx="8229600" cy="3847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void RegisterUser(string username, string password)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4873079"/>
            <a:ext cx="8229600" cy="3847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void RegisterUser(string username,string password)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444579"/>
            <a:ext cx="8229600" cy="3847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void RegisterUser(string username ,string password)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6016079"/>
            <a:ext cx="8229600" cy="3847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void RegisterUser(string username , string password)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3844379"/>
            <a:ext cx="8229600" cy="3847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RegisterUser("nakov", "s3cr3t!p@ssw0rd");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Empty Lines between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en-US" sz="3000" dirty="0" smtClean="0"/>
              <a:t>Use empty line for separation between methods: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752600"/>
            <a:ext cx="7924800" cy="477053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Factorial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private static ulong CalcFactorial(uint num)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(num == 0)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return 1;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return num * CalcFactorial(num - 1);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static void Main()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ulong factorial = CalcFactorial(5);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Console.WriteLine(factorial);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733800" y="4343400"/>
            <a:ext cx="2057400" cy="527804"/>
          </a:xfrm>
          <a:prstGeom prst="wedgeRoundRectCallout">
            <a:avLst>
              <a:gd name="adj1" fmla="val -135503"/>
              <a:gd name="adj2" fmla="val -6471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Empty line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244975" y="2743200"/>
            <a:ext cx="4365625" cy="953453"/>
          </a:xfrm>
          <a:prstGeom prst="wedgeRoundRectCallout">
            <a:avLst>
              <a:gd name="adj1" fmla="val -82344"/>
              <a:gd name="adj2" fmla="val 835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Always use </a:t>
            </a:r>
            <a:r>
              <a:rPr lang="en-US" sz="24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and </a:t>
            </a:r>
            <a:r>
              <a:rPr lang="en-US" sz="24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after </a:t>
            </a:r>
            <a:r>
              <a:rPr lang="en-US" sz="24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</a:t>
            </a:r>
          </a:p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(there is no space to do it here)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Empty Lines in Method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sz="3000" dirty="0" smtClean="0"/>
              <a:t>Use an empty line to separate logically related sequences of lines: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981200"/>
            <a:ext cx="8229600" cy="452431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List&lt;Report&gt; PrepareReports()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List&lt;Report&gt; reports = new List&lt;Report&gt;();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6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Create incomes reports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Report incomesSalesReport = PrepareIncomesSalesReport();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reports.Add(incomesSalesReport);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Report incomesSupportReport = PrepareIncomesSupportReport();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reports.Add(incomesSupportReport);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6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Create expenses reports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Report expensesPayrollReport = PrepareExpensesPayrollReport();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reports.Add(expensesPayrollReport);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Report expensesMarketingReport = PrepareExpensesMarketingReport();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reports.Add(expensesMarketingReport);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6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reports;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867400" y="2596396"/>
            <a:ext cx="2057400" cy="527804"/>
          </a:xfrm>
          <a:prstGeom prst="wedgeRoundRectCallout">
            <a:avLst>
              <a:gd name="adj1" fmla="val -167911"/>
              <a:gd name="adj2" fmla="val 6161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Empty line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867400" y="4095750"/>
            <a:ext cx="2057400" cy="527804"/>
          </a:xfrm>
          <a:prstGeom prst="wedgeRoundRectCallout">
            <a:avLst>
              <a:gd name="adj1" fmla="val -166059"/>
              <a:gd name="adj2" fmla="val 747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Empty line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810000" y="5867400"/>
            <a:ext cx="2057400" cy="527804"/>
          </a:xfrm>
          <a:prstGeom prst="wedgeRoundRectCallout">
            <a:avLst>
              <a:gd name="adj1" fmla="val -110503"/>
              <a:gd name="adj2" fmla="val -53392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Empty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Misplaced Empty Lines – Example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152465"/>
            <a:ext cx="8229600" cy="532453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void PrintList(List&lt;int&gt; ints) 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Console.Write("{ ");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foreach (int item in ints)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Console.Write(item);</a:t>
            </a:r>
          </a:p>
          <a:p>
            <a:endParaRPr lang="en-US" sz="2000" b="1" noProof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Console.Write(" ");</a:t>
            </a:r>
          </a:p>
          <a:p>
            <a:endParaRPr lang="en-US" sz="2000" b="1" noProof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	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Console.WriteLine("}");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// ...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1026" name="Picture 2" descr="http://www.fab1.net/t-hawks/zelda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00800" y="1905000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Formatting classes / structures / interfaces / enumerations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Indent the class body with a single [Tab]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Use the following order of definitions:</a:t>
            </a:r>
          </a:p>
          <a:p>
            <a:pPr lvl="2">
              <a:lnSpc>
                <a:spcPts val="3600"/>
              </a:lnSpc>
            </a:pPr>
            <a:r>
              <a:rPr lang="en-US" dirty="0" smtClean="0"/>
              <a:t>Constants, delegates, inner types, fields, constructors, properties, methods</a:t>
            </a:r>
          </a:p>
          <a:p>
            <a:pPr lvl="2">
              <a:lnSpc>
                <a:spcPts val="3600"/>
              </a:lnSpc>
            </a:pPr>
            <a:r>
              <a:rPr lang="en-US" dirty="0" smtClean="0"/>
              <a:t>Static members, public members, protected members,  internal members, private members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The above order of definitions is not the only possible correct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Types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066800"/>
            <a:ext cx="8229600" cy="541686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Dog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// Static variables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const string SPECIES =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"Canis Lupus Familiaris";</a:t>
            </a:r>
          </a:p>
          <a:p>
            <a:pPr eaLnBrk="0" hangingPunct="0">
              <a:spcBef>
                <a:spcPts val="1200"/>
              </a:spcBef>
              <a:spcAft>
                <a:spcPts val="12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// Instance variables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private int age;</a:t>
            </a:r>
          </a:p>
          <a:p>
            <a:pPr eaLnBrk="0" hangingPunct="0">
              <a:spcBef>
                <a:spcPts val="1200"/>
              </a:spcBef>
              <a:spcAft>
                <a:spcPts val="12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// Constructors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Dog(string name, int age)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this.Name = name;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this.age = age;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86450" y="6076950"/>
            <a:ext cx="275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(continues on the next slide)</a:t>
            </a:r>
            <a:endParaRPr lang="en-US" sz="1800" i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Types – Example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173063"/>
            <a:ext cx="8229600" cy="492442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// Properties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string Name { get; set; }</a:t>
            </a:r>
          </a:p>
          <a:p>
            <a:pPr eaLnBrk="0" hangingPunct="0">
              <a:spcBef>
                <a:spcPts val="1200"/>
              </a:spcBef>
              <a:spcAft>
                <a:spcPts val="12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// Methods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Breath()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TODO: breathing process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Bark()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Console.WriteLine("wow-wow");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Formatting Conditional Statements and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/>
          <a:lstStyle/>
          <a:p>
            <a:r>
              <a:rPr lang="en-US" dirty="0" smtClean="0"/>
              <a:t>Formatting conditional statements and loops</a:t>
            </a:r>
          </a:p>
          <a:p>
            <a:pPr lvl="1"/>
            <a:r>
              <a:rPr lang="en-US" dirty="0" smtClean="0"/>
              <a:t>Always use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{ }</a:t>
            </a:r>
            <a:r>
              <a:rPr lang="en-US" dirty="0" smtClean="0"/>
              <a:t> block after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dirty="0" smtClean="0"/>
              <a:t> /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 smtClean="0"/>
              <a:t> /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 smtClean="0"/>
              <a:t>, even when a single operator follows</a:t>
            </a:r>
          </a:p>
          <a:p>
            <a:pPr lvl="1"/>
            <a:r>
              <a:rPr lang="en-US" dirty="0" smtClean="0"/>
              <a:t>Indent the block body after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dirty="0" smtClean="0"/>
              <a:t> /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 smtClean="0"/>
              <a:t> /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while</a:t>
            </a:r>
            <a:endParaRPr lang="en-US" dirty="0" smtClean="0"/>
          </a:p>
          <a:p>
            <a:pPr lvl="1"/>
            <a:r>
              <a:rPr lang="en-US" dirty="0" smtClean="0"/>
              <a:t>Never put the block after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dirty="0" smtClean="0"/>
              <a:t> /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 smtClean="0"/>
              <a:t> /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 smtClean="0"/>
              <a:t> on the same line!</a:t>
            </a:r>
          </a:p>
          <a:p>
            <a:pPr lvl="1"/>
            <a:r>
              <a:rPr lang="en-US" dirty="0" smtClean="0"/>
              <a:t>Always put 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dirty="0" smtClean="0"/>
              <a:t> on the next line</a:t>
            </a:r>
          </a:p>
          <a:p>
            <a:pPr lvl="1"/>
            <a:r>
              <a:rPr lang="en-US" dirty="0" smtClean="0"/>
              <a:t>Never indent with more than one [Tab]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sz="3800" dirty="0" smtClean="0"/>
              <a:t>Conditional Statements and Loops Formatting – Examples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Incorrect examples: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753850"/>
            <a:ext cx="8229600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i=0; i&lt;10; i++)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Console.WriteLine("i={0}", i);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810000"/>
            <a:ext cx="8229600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i=0; i&lt;10; i++)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Console.WriteLine("i={0}", i);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4781144"/>
            <a:ext cx="82296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i=0; i&lt;10; i++) Console.WriteLine("i={0}", i);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5461337"/>
            <a:ext cx="8229600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i=0; i&lt;10; i++)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Console.WriteLine("i={0}", i);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9" name="Picture 2" descr="http://gravitasfreezone.files.wordpress.com/2008/03/happy-sad-faces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447800"/>
            <a:ext cx="2463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Long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000" dirty="0" smtClean="0"/>
              <a:t>Break long lines after punctuation</a:t>
            </a:r>
          </a:p>
          <a:p>
            <a:pPr>
              <a:lnSpc>
                <a:spcPts val="3600"/>
              </a:lnSpc>
            </a:pPr>
            <a:r>
              <a:rPr lang="en-US" sz="3000" dirty="0" smtClean="0"/>
              <a:t>Indent the second line by single [Tab]</a:t>
            </a:r>
          </a:p>
          <a:p>
            <a:pPr>
              <a:lnSpc>
                <a:spcPts val="3600"/>
              </a:lnSpc>
            </a:pPr>
            <a:r>
              <a:rPr lang="en-US" sz="3000" dirty="0" smtClean="0"/>
              <a:t>Do not additionally indent the third line</a:t>
            </a:r>
          </a:p>
          <a:p>
            <a:pPr>
              <a:lnSpc>
                <a:spcPts val="3600"/>
              </a:lnSpc>
            </a:pPr>
            <a:r>
              <a:rPr lang="en-US" sz="3000" dirty="0" smtClean="0"/>
              <a:t>Examples: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5292804"/>
            <a:ext cx="7924800" cy="110799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DictionaryEntry&lt;K, V&gt; newEntry = </a:t>
            </a:r>
          </a:p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new DictionaryEntry&lt;K, V&gt;(</a:t>
            </a:r>
          </a:p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oldEntry.Key, oldEntry.Value);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3505200"/>
            <a:ext cx="7924800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(matrix[x, y] == 0 || matrix[x-1, y] == 0 ||</a:t>
            </a:r>
          </a:p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matrix[x+1, y] == 0 || matrix[x, y-1] == 0 ||</a:t>
            </a:r>
          </a:p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matrix[x, y+1] == 0)</a:t>
            </a:r>
          </a:p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…</a:t>
            </a:r>
          </a:p>
        </p:txBody>
      </p:sp>
      <p:pic>
        <p:nvPicPr>
          <p:cNvPr id="8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60000"/>
              </a:clrFrom>
              <a:clrTo>
                <a:srgbClr val="06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32299">
            <a:off x="7020340" y="1000727"/>
            <a:ext cx="1788078" cy="10668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Code Quality Is Important? (2)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6019800"/>
            <a:ext cx="85344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Now the code is formatted, but is still unclear.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1143000"/>
            <a:ext cx="8305800" cy="479721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value = 010, i = 5, w;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switch (value)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case 10: w = 5; Console.WriteLine(w); break;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case 9: i = 0; break;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case 8: Console.WriteLine("8 "); break;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default: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Console.WriteLine("def ");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Console.WriteLine("hoho ");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for (int k = 0; k &lt; i; k++, Console.WriteLine(k - 'f')) ; 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break;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Console.WriteLine("loop!");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174084" name="Picture 4" descr="http://www.sfgate.com/c/pictures/2005/08/19/mn_fog001_fr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10883" y="1066799"/>
            <a:ext cx="2253838" cy="1501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Incorrect Ways To</a:t>
            </a:r>
            <a:br>
              <a:rPr lang="en-US" dirty="0" smtClean="0"/>
            </a:br>
            <a:r>
              <a:rPr lang="en-US" dirty="0" smtClean="0"/>
              <a:t>Break Long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559004"/>
            <a:ext cx="8153400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(matrix[x, y] == 0 || matrix[x-1, y] ==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0 || matrix[x+1, y] == 0 || matrix[x, 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y-1] == 0 || matrix[x, y+1] == 0)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…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354050"/>
            <a:ext cx="8153400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(matrix[x, y] == 0 || matrix[x-1, y] == 0 || 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matrix[x+1, y] == 0 || matrix[x, y-1] == 0 || 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matrix[x, y+1] == 0)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…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140404"/>
            <a:ext cx="8153400" cy="110799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DictionaryEntry&lt;K, V&gt; newEntry 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= new DictionaryEntry&lt;K, V&gt;(oldEntry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.Key, oldEntry.Value);</a:t>
            </a:r>
          </a:p>
        </p:txBody>
      </p:sp>
      <p:pic>
        <p:nvPicPr>
          <p:cNvPr id="8" name="Picture 1" descr="C:\Trash\wrong-way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06170" y="2133600"/>
            <a:ext cx="1328230" cy="779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types of alignments are considered harmful</a:t>
            </a:r>
          </a:p>
          <a:p>
            <a:pPr lvl="1"/>
            <a:r>
              <a:rPr lang="en-US" dirty="0" smtClean="0"/>
              <a:t>Alignments are hard-to-maintain!</a:t>
            </a:r>
          </a:p>
          <a:p>
            <a:r>
              <a:rPr lang="en-US" dirty="0" smtClean="0"/>
              <a:t>Incorrect examples: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3125450"/>
            <a:ext cx="7848600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DateTime      date     = DateTime.Now.Date;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          count    = 0;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Student       student  = new Strudent();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List&lt;Student&gt; students = new List&lt;Student&gt;();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4876800"/>
            <a:ext cx="7848600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matrix[x, y]                 == 0;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matrix[x + 1, y + 1]         == 0;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matrix[2 * x + y, 2 * y + x] == 0;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matrix[x * y, x * y]         == 0;</a:t>
            </a:r>
          </a:p>
        </p:txBody>
      </p:sp>
      <p:pic>
        <p:nvPicPr>
          <p:cNvPr id="7" name="Picture 1" descr="C:\Trash\red-balloon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0" y="2362200"/>
            <a:ext cx="1102840" cy="1457324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3962400"/>
            <a:ext cx="8229600" cy="685800"/>
          </a:xfrm>
        </p:spPr>
        <p:txBody>
          <a:bodyPr/>
          <a:lstStyle/>
          <a:p>
            <a:r>
              <a:rPr lang="en-US" dirty="0" smtClean="0"/>
              <a:t>High-Quality Classes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800600"/>
            <a:ext cx="7429500" cy="990600"/>
          </a:xfrm>
        </p:spPr>
        <p:txBody>
          <a:bodyPr/>
          <a:lstStyle/>
          <a:p>
            <a:r>
              <a:rPr lang="en-US" dirty="0" smtClean="0"/>
              <a:t>How to Design High-Quality Classes? Abstraction, Cohesion and Coupling</a:t>
            </a:r>
            <a:endParaRPr lang="en-US" dirty="0"/>
          </a:p>
        </p:txBody>
      </p:sp>
      <p:pic>
        <p:nvPicPr>
          <p:cNvPr id="115714" name="Picture 2" descr="http://huddledmasses.org/wordpress/wp-content/uploads/2008/08/trackerclassdiagram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932216"/>
            <a:ext cx="2514600" cy="264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High-Quality Classes: Abstraction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 a consistent level of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abstraction</a:t>
            </a:r>
            <a:r>
              <a:rPr lang="en-US" dirty="0" smtClean="0"/>
              <a:t> in the class contract (publicly visible members)</a:t>
            </a:r>
          </a:p>
          <a:p>
            <a:pPr lvl="1"/>
            <a:r>
              <a:rPr lang="en-US" dirty="0" smtClean="0"/>
              <a:t>What abstraction the class is implementing?</a:t>
            </a:r>
          </a:p>
          <a:p>
            <a:pPr lvl="1"/>
            <a:r>
              <a:rPr lang="en-US" dirty="0" smtClean="0"/>
              <a:t>Does it represent only one thing?</a:t>
            </a:r>
          </a:p>
          <a:p>
            <a:pPr lvl="1"/>
            <a:r>
              <a:rPr lang="en-US" dirty="0" smtClean="0"/>
              <a:t>Does the class name well describe its purpose?</a:t>
            </a:r>
          </a:p>
          <a:p>
            <a:pPr lvl="1"/>
            <a:r>
              <a:rPr lang="en-US" dirty="0" smtClean="0"/>
              <a:t>Does the class define clear and easy to understand public interface?</a:t>
            </a:r>
          </a:p>
          <a:p>
            <a:pPr lvl="1"/>
            <a:r>
              <a:rPr lang="en-US" dirty="0" smtClean="0"/>
              <a:t>Does the class hide all its implementation details?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Abstraction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153954"/>
            <a:ext cx="8229600" cy="517064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Font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string Name { get; set;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float SizeInPoints { get; set;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FontStyle Style { get; set; }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Font(string name, float sizeInPoints, FontStyle style)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this.Name = name;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this.SizeInPoints = sizeInPoints;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this.Style = style;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DrawString(DrawingSurface surface, 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string str, int x, int y) { ... }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Size MeasureString(string str) { ...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6" name="Picture 2" descr="http://www.plasticbag.org/images/extra/coates_font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0400" y="1066800"/>
            <a:ext cx="1752600" cy="1432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Abstraction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066800"/>
            <a:ext cx="8229600" cy="54480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Program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string title;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int size;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Color color;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InitializeCommandStack();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PushCommand(Command command);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Command PopCommand();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ShutdownCommandStack();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InitializeReportFormatting();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FormatReport(Report report);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PrintReport(Report report);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InitializeGlobalData();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ShutdownGlobalData();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724400" y="1295400"/>
            <a:ext cx="3429000" cy="1379101"/>
          </a:xfrm>
          <a:prstGeom prst="wedgeRoundRectCallout">
            <a:avLst>
              <a:gd name="adj1" fmla="val -90064"/>
              <a:gd name="adj2" fmla="val -47850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Does this class really represent a "program"? Is this name good?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248400" y="3657600"/>
            <a:ext cx="2362200" cy="1379101"/>
          </a:xfrm>
          <a:prstGeom prst="wedgeRoundRectCallout">
            <a:avLst>
              <a:gd name="adj1" fmla="val -79533"/>
              <a:gd name="adj2" fmla="val -32307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Does this class really have a single purpose?</a:t>
            </a:r>
          </a:p>
        </p:txBody>
      </p:sp>
      <p:pic>
        <p:nvPicPr>
          <p:cNvPr id="8" name="Picture 2" descr="http://www.monkeygrove.com/scribbles/2001/AbstractExperimen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7220300" y="5050410"/>
            <a:ext cx="1030510" cy="1597690"/>
          </a:xfrm>
          <a:prstGeom prst="roundRect">
            <a:avLst>
              <a:gd name="adj" fmla="val 7754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Good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Define operations along with their opposites</a:t>
            </a:r>
          </a:p>
          <a:p>
            <a:pPr lvl="1"/>
            <a:r>
              <a:rPr lang="en-US" sz="2800" dirty="0" smtClean="0"/>
              <a:t>Example:</a:t>
            </a:r>
          </a:p>
          <a:p>
            <a:pPr lvl="2"/>
            <a:r>
              <a:rPr lang="en-US" sz="2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Open()</a:t>
            </a:r>
            <a:r>
              <a:rPr lang="en-US" sz="2600" dirty="0" smtClean="0"/>
              <a:t> and </a:t>
            </a:r>
            <a:r>
              <a:rPr lang="en-US" sz="2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Close()</a:t>
            </a:r>
          </a:p>
          <a:p>
            <a:r>
              <a:rPr lang="en-US" sz="3000" dirty="0" smtClean="0"/>
              <a:t>Move unrelated methods in another class</a:t>
            </a:r>
          </a:p>
          <a:p>
            <a:pPr lvl="1"/>
            <a:r>
              <a:rPr lang="en-US" sz="2800" dirty="0" smtClean="0"/>
              <a:t>Example:</a:t>
            </a:r>
          </a:p>
          <a:p>
            <a:pPr lvl="2"/>
            <a:r>
              <a:rPr lang="en-US" sz="2600" dirty="0" smtClean="0"/>
              <a:t>In class </a:t>
            </a:r>
            <a:r>
              <a:rPr lang="en-US" sz="2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Employee</a:t>
            </a:r>
            <a:r>
              <a:rPr lang="en-US" sz="2600" dirty="0" smtClean="0"/>
              <a:t> if you need to calculate </a:t>
            </a:r>
            <a:r>
              <a:rPr lang="en-US" sz="2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Age</a:t>
            </a:r>
            <a:r>
              <a:rPr lang="en-US" sz="2600" dirty="0" smtClean="0"/>
              <a:t> by given </a:t>
            </a:r>
            <a:r>
              <a:rPr lang="en-US" sz="26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DateOfBirth</a:t>
            </a:r>
          </a:p>
          <a:p>
            <a:pPr marL="839787" lvl="3" indent="-282575"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</a:pPr>
            <a:r>
              <a:rPr lang="en-US" dirty="0" smtClean="0"/>
              <a:t>Create static method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CalcAge</a:t>
            </a:r>
            <a:r>
              <a:rPr lang="en-US" dirty="0" smtClean="0"/>
              <a:t> in a separate class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DateUtils</a:t>
            </a:r>
            <a:endParaRPr lang="en-US" noProof="1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Establishing Good Abstraction (2)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Beware of breaking the interface abstraction due to evolution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Don't add public members inconsistent with class abstraction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Example: in class called Employee at some time we add method for accessing the DB with 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4343400"/>
            <a:ext cx="7620000" cy="205607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Employee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string firstName;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string lastName;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…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SqlCommand FindByPrimaryKeySqlCommand(int id);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Encapsulation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en-US" sz="3000" dirty="0" smtClean="0"/>
              <a:t>Minimize the visibility of classes and members</a:t>
            </a:r>
          </a:p>
          <a:p>
            <a:pPr lvl="1">
              <a:lnSpc>
                <a:spcPts val="3700"/>
              </a:lnSpc>
            </a:pPr>
            <a:r>
              <a:rPr lang="en-US" sz="2800" dirty="0" smtClean="0"/>
              <a:t>Start from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2800" dirty="0" smtClean="0"/>
              <a:t> and move to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internal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800" dirty="0" smtClean="0"/>
              <a:t> if required</a:t>
            </a:r>
          </a:p>
          <a:p>
            <a:pPr>
              <a:lnSpc>
                <a:spcPts val="3700"/>
              </a:lnSpc>
            </a:pPr>
            <a:r>
              <a:rPr lang="en-US" sz="3000" dirty="0" smtClean="0"/>
              <a:t>Classes should hide their implementation details</a:t>
            </a:r>
          </a:p>
          <a:p>
            <a:pPr lvl="1">
              <a:lnSpc>
                <a:spcPts val="3700"/>
              </a:lnSpc>
            </a:pPr>
            <a:r>
              <a:rPr lang="en-US" sz="2800" dirty="0" smtClean="0"/>
              <a:t>Anything which is not part of the class interface should be declared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private</a:t>
            </a:r>
          </a:p>
          <a:p>
            <a:pPr lvl="1">
              <a:lnSpc>
                <a:spcPts val="3700"/>
              </a:lnSpc>
            </a:pPr>
            <a:r>
              <a:rPr lang="en-US" sz="2800" dirty="0" smtClean="0"/>
              <a:t>Classes with good encapsulated classes are: less complex, easier to maintain, more loosely coupled</a:t>
            </a:r>
          </a:p>
          <a:p>
            <a:pPr>
              <a:lnSpc>
                <a:spcPts val="3700"/>
              </a:lnSpc>
            </a:pPr>
            <a:r>
              <a:rPr lang="en-US" sz="3000" dirty="0" smtClean="0"/>
              <a:t>Never declare fields public (except constants)</a:t>
            </a:r>
          </a:p>
          <a:p>
            <a:pPr lvl="1">
              <a:lnSpc>
                <a:spcPts val="3700"/>
              </a:lnSpc>
            </a:pPr>
            <a:r>
              <a:rPr lang="en-US" sz="2800" dirty="0" smtClean="0"/>
              <a:t>Use methods or properties to access fields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700"/>
              </a:lnSpc>
            </a:pPr>
            <a:r>
              <a:rPr lang="en-US" dirty="0" smtClean="0"/>
              <a:t>Don't violate encapsulation semantically!</a:t>
            </a:r>
          </a:p>
          <a:p>
            <a:pPr lvl="1">
              <a:lnSpc>
                <a:spcPts val="3700"/>
              </a:lnSpc>
            </a:pPr>
            <a:r>
              <a:rPr lang="en-US" dirty="0" smtClean="0"/>
              <a:t>Don't rely on non-documented internal behavior or side effects</a:t>
            </a:r>
          </a:p>
          <a:p>
            <a:pPr lvl="1">
              <a:lnSpc>
                <a:spcPts val="3700"/>
              </a:lnSpc>
            </a:pPr>
            <a:r>
              <a:rPr lang="en-US" dirty="0" smtClean="0"/>
              <a:t>Wrong example: </a:t>
            </a:r>
          </a:p>
          <a:p>
            <a:pPr lvl="2">
              <a:lnSpc>
                <a:spcPts val="3700"/>
              </a:lnSpc>
            </a:pPr>
            <a:r>
              <a:rPr lang="en-US" dirty="0" smtClean="0"/>
              <a:t>Skip calling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ConnectToDB()</a:t>
            </a:r>
            <a:r>
              <a:rPr lang="en-US" dirty="0" smtClean="0"/>
              <a:t> because you just called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FindEmployeeById()</a:t>
            </a:r>
            <a:r>
              <a:rPr lang="en-US" dirty="0" smtClean="0"/>
              <a:t> which should open connection</a:t>
            </a:r>
          </a:p>
          <a:p>
            <a:pPr lvl="1">
              <a:lnSpc>
                <a:spcPts val="3700"/>
              </a:lnSpc>
            </a:pPr>
            <a:r>
              <a:rPr lang="en-US" dirty="0" smtClean="0"/>
              <a:t>Another wrong example:</a:t>
            </a:r>
          </a:p>
          <a:p>
            <a:pPr lvl="2">
              <a:lnSpc>
                <a:spcPts val="3700"/>
              </a:lnSpc>
            </a:pPr>
            <a:r>
              <a:rPr lang="en-US" dirty="0" smtClean="0"/>
              <a:t>Use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String.Empty</a:t>
            </a:r>
            <a:r>
              <a:rPr lang="en-US" dirty="0" smtClean="0"/>
              <a:t> instead of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Titles.NoTitle</a:t>
            </a:r>
            <a:r>
              <a:rPr lang="en-US" dirty="0" smtClean="0"/>
              <a:t> because you know both values are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External quality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Does the software behave correctly?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Are the produced results correct?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Does the software run</a:t>
            </a:r>
            <a:r>
              <a:rPr lang="bg-BG" dirty="0" smtClean="0"/>
              <a:t> </a:t>
            </a:r>
            <a:r>
              <a:rPr lang="en-US" dirty="0" smtClean="0"/>
              <a:t>fast?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Is the software UI easy-to-use?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Internal quality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It the code easy to read and understand?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It the code well structured?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Is the code easy to modify?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73058" name="Picture 2" descr="http://www.matrix-machine.com/data_images/external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2800" y="1447800"/>
            <a:ext cx="16002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3060" name="Picture 4" descr="http://findbiologydegrees.com/biology-img/microbiology.jpg"/>
          <p:cNvPicPr>
            <a:picLocks noChangeAspect="1" noChangeArrowheads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 bwMode="auto">
          <a:xfrm>
            <a:off x="7046168" y="5334000"/>
            <a:ext cx="1716832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Don't hide methods in a subclass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Example: if the class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Timer</a:t>
            </a:r>
            <a:r>
              <a:rPr lang="en-US" dirty="0" smtClean="0"/>
              <a:t> has private method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Start()</a:t>
            </a:r>
            <a:r>
              <a:rPr lang="en-US" dirty="0" smtClean="0"/>
              <a:t>, don't define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Start()</a:t>
            </a:r>
            <a:r>
              <a:rPr lang="en-US" dirty="0" smtClean="0"/>
              <a:t> in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AtomTimer</a:t>
            </a:r>
          </a:p>
          <a:p>
            <a:pPr>
              <a:lnSpc>
                <a:spcPts val="3600"/>
              </a:lnSpc>
            </a:pPr>
            <a:r>
              <a:rPr lang="en-US" noProof="1" smtClean="0"/>
              <a:t>Move common interfaces, data, and behavior as high as possible in the inheritance tree</a:t>
            </a:r>
          </a:p>
          <a:p>
            <a:pPr lvl="1">
              <a:lnSpc>
                <a:spcPts val="3600"/>
              </a:lnSpc>
            </a:pPr>
            <a:r>
              <a:rPr lang="en-US" noProof="1" smtClean="0"/>
              <a:t>This maximizes the code reuse</a:t>
            </a:r>
          </a:p>
          <a:p>
            <a:pPr>
              <a:lnSpc>
                <a:spcPts val="3600"/>
              </a:lnSpc>
            </a:pPr>
            <a:r>
              <a:rPr lang="en-US" noProof="1" smtClean="0"/>
              <a:t>Be suspicious of base classes of which there is only one derived class</a:t>
            </a:r>
          </a:p>
          <a:p>
            <a:pPr lvl="1">
              <a:lnSpc>
                <a:spcPts val="3600"/>
              </a:lnSpc>
            </a:pPr>
            <a:r>
              <a:rPr lang="en-US" noProof="1" smtClean="0"/>
              <a:t>Do you really need this additional level of inheritance?</a:t>
            </a:r>
            <a:endParaRPr lang="en-US" noProof="1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suspicious of classes that override a routine and do nothing inside</a:t>
            </a:r>
          </a:p>
          <a:p>
            <a:pPr lvl="1"/>
            <a:r>
              <a:rPr lang="en-US" dirty="0" smtClean="0"/>
              <a:t>Is the overridden routine used correctly?</a:t>
            </a:r>
          </a:p>
          <a:p>
            <a:r>
              <a:rPr lang="en-US" dirty="0" smtClean="0"/>
              <a:t>Avoid deep inheritance trees</a:t>
            </a:r>
          </a:p>
          <a:p>
            <a:pPr lvl="1"/>
            <a:r>
              <a:rPr lang="en-US" dirty="0" smtClean="0"/>
              <a:t>Don't create more than 6 levels of inheritance</a:t>
            </a:r>
          </a:p>
          <a:p>
            <a:r>
              <a:rPr lang="en-US" dirty="0" smtClean="0"/>
              <a:t>Avoid using a base class’s protected data fields in a derived class</a:t>
            </a:r>
          </a:p>
          <a:p>
            <a:pPr lvl="1"/>
            <a:r>
              <a:rPr lang="en-US" dirty="0" smtClean="0"/>
              <a:t>Provide protected accessor methods or properties instead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sz="3000" dirty="0" smtClean="0"/>
              <a:t>Prefer inheritance to extensive type checking:</a:t>
            </a:r>
          </a:p>
          <a:p>
            <a:pPr>
              <a:lnSpc>
                <a:spcPts val="3600"/>
              </a:lnSpc>
            </a:pPr>
            <a:endParaRPr lang="en-US" sz="3000" dirty="0" smtClean="0"/>
          </a:p>
          <a:p>
            <a:pPr>
              <a:lnSpc>
                <a:spcPts val="3600"/>
              </a:lnSpc>
            </a:pPr>
            <a:endParaRPr lang="en-US" sz="3000" dirty="0" smtClean="0"/>
          </a:p>
          <a:p>
            <a:pPr>
              <a:lnSpc>
                <a:spcPts val="3600"/>
              </a:lnSpc>
            </a:pPr>
            <a:endParaRPr lang="en-US" sz="3000" dirty="0" smtClean="0"/>
          </a:p>
          <a:p>
            <a:pPr>
              <a:lnSpc>
                <a:spcPts val="3600"/>
              </a:lnSpc>
            </a:pPr>
            <a:endParaRPr lang="en-US" sz="3000" dirty="0" smtClean="0"/>
          </a:p>
          <a:p>
            <a:pPr>
              <a:lnSpc>
                <a:spcPts val="3600"/>
              </a:lnSpc>
            </a:pPr>
            <a:endParaRPr lang="en-US" sz="3000" dirty="0" smtClean="0"/>
          </a:p>
          <a:p>
            <a:pPr>
              <a:lnSpc>
                <a:spcPts val="3600"/>
              </a:lnSpc>
            </a:pPr>
            <a:endParaRPr lang="en-US" sz="3000" dirty="0" smtClean="0"/>
          </a:p>
          <a:p>
            <a:pPr>
              <a:lnSpc>
                <a:spcPts val="3600"/>
              </a:lnSpc>
            </a:pPr>
            <a:r>
              <a:rPr lang="en-US" sz="3000" dirty="0" smtClean="0"/>
              <a:t>Consider inheriting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Circle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Square</a:t>
            </a:r>
            <a:r>
              <a:rPr lang="en-US" sz="3000" dirty="0" smtClean="0"/>
              <a:t> from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Shape</a:t>
            </a:r>
            <a:r>
              <a:rPr lang="en-US" sz="3000" dirty="0" smtClean="0"/>
              <a:t> and override the abstract action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Draw()</a:t>
            </a:r>
            <a:endParaRPr lang="en-US" noProof="1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752600"/>
            <a:ext cx="7848600" cy="34025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switch (shape.Type)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case Shape.Circle: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shape.DrawCircle();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break;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case Shape.Square: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shape.DrawSquare();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break;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...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Methods and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the number of methods in a class as small as possible </a:t>
            </a:r>
            <a:r>
              <a:rPr lang="en-US" dirty="0" smtClean="0">
                <a:sym typeface="Wingdings" pitchFamily="2" charset="2"/>
              </a:rPr>
              <a:t> reduce complexity</a:t>
            </a:r>
          </a:p>
          <a:p>
            <a:r>
              <a:rPr lang="en-US" dirty="0" smtClean="0"/>
              <a:t>Minimize direct method calls to other classes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/>
              <a:t>Minimize indirect method calls to other classes</a:t>
            </a:r>
          </a:p>
          <a:p>
            <a:pPr lvl="1"/>
            <a:r>
              <a:rPr lang="en-US" dirty="0" smtClean="0"/>
              <a:t>Less external method calls == less coupling</a:t>
            </a:r>
          </a:p>
          <a:p>
            <a:r>
              <a:rPr lang="en-US" dirty="0" smtClean="0"/>
              <a:t>Minimize the extent to which a class collaborates with other classes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Reduce coupling between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Constructors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Initialize all member data in all constructors, if possible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Uninitialized data is error prone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Partially initialized data is even more evil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Incorrect example: assign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FirstName</a:t>
            </a:r>
            <a:r>
              <a:rPr lang="en-US" dirty="0" smtClean="0"/>
              <a:t> in class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Person</a:t>
            </a:r>
            <a:r>
              <a:rPr lang="en-US" dirty="0" smtClean="0"/>
              <a:t> but leave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LastName</a:t>
            </a:r>
            <a:r>
              <a:rPr lang="en-US" dirty="0" smtClean="0"/>
              <a:t> empty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Initialize data members in the same order in which they are declared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Prefer deep copies to shallow copies (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ICloneable</a:t>
            </a:r>
            <a:r>
              <a:rPr lang="en-US" dirty="0" smtClean="0"/>
              <a:t> should make deep copy)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Design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private constructor to </a:t>
            </a:r>
            <a:r>
              <a:rPr lang="en-US" smtClean="0"/>
              <a:t>prohibit direct class </a:t>
            </a:r>
            <a:r>
              <a:rPr lang="en-US" dirty="0" smtClean="0"/>
              <a:t>instantiation</a:t>
            </a:r>
          </a:p>
          <a:p>
            <a:r>
              <a:rPr lang="en-US" dirty="0" smtClean="0"/>
              <a:t>Use deign patterns for common design situations</a:t>
            </a:r>
          </a:p>
          <a:p>
            <a:pPr lvl="1"/>
            <a:r>
              <a:rPr lang="en-US" dirty="0" smtClean="0"/>
              <a:t>Creational patterns like singleton, factory method, abstract factory</a:t>
            </a:r>
          </a:p>
          <a:p>
            <a:pPr lvl="1"/>
            <a:r>
              <a:rPr lang="en-US" dirty="0" smtClean="0"/>
              <a:t>Structural patterns like adapter, bridge, composite, decorator, façade</a:t>
            </a:r>
          </a:p>
          <a:p>
            <a:pPr lvl="1"/>
            <a:r>
              <a:rPr lang="en-US" dirty="0" smtClean="0"/>
              <a:t>Behavioral patterns like command, iterator, observer, strategy, template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Reasons to Create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Model real-world objects with OOP classes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Model abstract objects, processes, etc.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Reduce complexity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Work at higher level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Isolate complexity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Hide it in a class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Hide implementation details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encapsulation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Limit effects of changes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Changes affect only their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Reasons to Create Class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Hide global data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Work through methods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Group variables that are used together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Make central points of control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Single task should be done at single place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Avoid duplicating code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Facilitate code reuse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Use class hierarchies and virtual methods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Package related operations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related classes together in namespaces</a:t>
            </a:r>
          </a:p>
          <a:p>
            <a:r>
              <a:rPr lang="en-US" dirty="0" smtClean="0"/>
              <a:t>Follow consistent naming convention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480317"/>
            <a:ext cx="7848600" cy="376808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namespace Utils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class MathUtils { …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class StringUtils { …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US" sz="1800" b="1" noProof="1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namespace DataAccessLayer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class GenericDAO&lt;Key, Entity&gt; { …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class EmployeeDAO&lt;int, Employee&gt; { …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class AddressDAO&lt;int, Address&gt; { …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229600" cy="685800"/>
          </a:xfrm>
        </p:spPr>
        <p:txBody>
          <a:bodyPr/>
          <a:lstStyle/>
          <a:p>
            <a:r>
              <a:rPr lang="en-US" dirty="0" smtClean="0"/>
              <a:t>High-Quality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514600"/>
            <a:ext cx="7429500" cy="990600"/>
          </a:xfrm>
        </p:spPr>
        <p:txBody>
          <a:bodyPr/>
          <a:lstStyle/>
          <a:p>
            <a:r>
              <a:rPr lang="en-US" dirty="0" smtClean="0"/>
              <a:t>How to Design and Implement High-Quality Methods? Understanding Cohesion and Coupling</a:t>
            </a:r>
            <a:endParaRPr lang="en-US" dirty="0"/>
          </a:p>
        </p:txBody>
      </p:sp>
      <p:pic>
        <p:nvPicPr>
          <p:cNvPr id="94210" name="Picture 2" descr="http://www.jclinc.com/images/programming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5064" y="4114800"/>
            <a:ext cx="2663536" cy="2020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212" name="Picture 4" descr="http://blogger.sanook.com/myteacher/files/2008/08/programmin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4114800"/>
            <a:ext cx="269240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What is High-Quality Programming 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High-quality programming code:</a:t>
            </a:r>
            <a:endParaRPr lang="en-US" dirty="0" smtClean="0"/>
          </a:p>
          <a:p>
            <a:pPr lvl="1">
              <a:spcBef>
                <a:spcPts val="300"/>
              </a:spcBef>
            </a:pPr>
            <a:r>
              <a:rPr lang="en-US" dirty="0" smtClean="0"/>
              <a:t>Easy to read and understand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Easy to modify and maintain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Correct behavior in all cases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Well tested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Well architectured and designed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Well documented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Self-documenting code 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Well formatted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72034" name="Picture 2" descr="http://www.jfpconsulting.co.uk/Images/Quality_contro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36323" y="2133601"/>
            <a:ext cx="2350477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2038" name="Picture 6" descr="http://supercomm.bdmetrics.com/ProductLogo.ashx?id=377136&amp;refresh=40612377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50401" y="4724400"/>
            <a:ext cx="22098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Methods?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Methods are important in			 software development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Reduce complexity</a:t>
            </a:r>
          </a:p>
          <a:p>
            <a:pPr lvl="2">
              <a:lnSpc>
                <a:spcPts val="3600"/>
              </a:lnSpc>
            </a:pPr>
            <a:r>
              <a:rPr lang="en-US" dirty="0" smtClean="0"/>
              <a:t>Divide and conquer: complex problems can be split into composition of several simple ones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Improve code readability</a:t>
            </a:r>
          </a:p>
          <a:p>
            <a:pPr lvl="2">
              <a:lnSpc>
                <a:spcPts val="3600"/>
              </a:lnSpc>
            </a:pPr>
            <a:r>
              <a:rPr lang="en-US" dirty="0" smtClean="0"/>
              <a:t>Small methods with good method names make the code self-documenting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Avoid duplicating code</a:t>
            </a:r>
          </a:p>
          <a:p>
            <a:pPr lvl="2">
              <a:lnSpc>
                <a:spcPts val="3600"/>
              </a:lnSpc>
            </a:pPr>
            <a:r>
              <a:rPr lang="en-US" dirty="0" smtClean="0"/>
              <a:t>Duplicating code is hard to maintain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pic>
        <p:nvPicPr>
          <p:cNvPr id="5" name="Picture 2" descr="http://www.launchlab.co.uk/manager/tinymce/jscripts/tiny_mce/plugins/imagemanager/files/keyboard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29400" y="1157640"/>
            <a:ext cx="2018071" cy="1280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Methods?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Methods simplify software development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Hide implementation details</a:t>
            </a:r>
          </a:p>
          <a:p>
            <a:pPr lvl="2">
              <a:lnSpc>
                <a:spcPts val="3600"/>
              </a:lnSpc>
            </a:pPr>
            <a:r>
              <a:rPr lang="en-US" dirty="0" smtClean="0"/>
              <a:t>Complex logic is encapsulated and hidden behind a simple interface</a:t>
            </a:r>
          </a:p>
          <a:p>
            <a:pPr lvl="2">
              <a:lnSpc>
                <a:spcPts val="3600"/>
              </a:lnSpc>
            </a:pPr>
            <a:r>
              <a:rPr lang="en-US" dirty="0" smtClean="0"/>
              <a:t>Algorithms and data structures are hidden and can be transparently replaced later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Increase the level of abstraction</a:t>
            </a:r>
          </a:p>
          <a:p>
            <a:pPr lvl="2">
              <a:lnSpc>
                <a:spcPts val="3600"/>
              </a:lnSpc>
            </a:pPr>
            <a:r>
              <a:rPr lang="en-US" dirty="0" smtClean="0"/>
              <a:t>Methods address the business problem, not the technical implementation:</a:t>
            </a:r>
            <a:endParaRPr lang="en-US" noProof="1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6046113"/>
            <a:ext cx="64770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Bank.accounts[customer].deposit(500);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Methods: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en-US" sz="3000" dirty="0" smtClean="0"/>
              <a:t>Fundamental principle of correct method usage: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Methods should do exactly what their names say</a:t>
            </a:r>
          </a:p>
          <a:p>
            <a:pPr lvl="1"/>
            <a:r>
              <a:rPr lang="en-US" sz="2800" dirty="0" smtClean="0"/>
              <a:t>Nothing less</a:t>
            </a:r>
          </a:p>
          <a:p>
            <a:pPr lvl="1"/>
            <a:r>
              <a:rPr lang="en-US" sz="2800" dirty="0" smtClean="0"/>
              <a:t>Nothing more</a:t>
            </a:r>
          </a:p>
          <a:p>
            <a:r>
              <a:rPr lang="en-US" dirty="0" smtClean="0"/>
              <a:t>In case of incorrect input or incorrect preconditions, an error should be indicated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752600"/>
            <a:ext cx="7772400" cy="15667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A method should do what its name says or should indicate an error. Any other behaviour is incorrect! </a:t>
            </a:r>
          </a:p>
        </p:txBody>
      </p:sp>
      <p:pic>
        <p:nvPicPr>
          <p:cNvPr id="6" name="Picture 2" descr="http://1.bp.blogspot.com/_1XkMyTsD8hA/Skf2J3tA7NI/AAAAAAAABhY/VHr49TjED1I/s400/418axe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267200"/>
            <a:ext cx="2590800" cy="166458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Methods –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52500"/>
            <a:ext cx="7848600" cy="25853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long Sum(int[] elements)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long sum = 0;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foreach (int element in elements)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sum = sum + element;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sum;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3695700"/>
            <a:ext cx="7848600" cy="286232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CalcTriangleArea(double a, double b, double c)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(a &lt;= 0 || b &lt;= 0 || c &lt;= 0)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throw new ArgumentException("Sides should be positive.");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double s = (a + b + c) / 2;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double area = Math.Sqrt(s * (s - a) * (s - b) * (s - c));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area;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Picture 2" descr="http://business.glam.ac.uk/media/files/photos/building-block-gree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29400" y="1295400"/>
            <a:ext cx="1976154" cy="1676400"/>
          </a:xfrm>
          <a:prstGeom prst="roundRect">
            <a:avLst>
              <a:gd name="adj" fmla="val 7530"/>
            </a:avLst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Wrong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000" dirty="0" smtClean="0"/>
              <a:t>Method that does something different than its name, is wrong for at least one of these reasons:</a:t>
            </a:r>
          </a:p>
          <a:p>
            <a:pPr lvl="1">
              <a:lnSpc>
                <a:spcPts val="3600"/>
              </a:lnSpc>
            </a:pPr>
            <a:r>
              <a:rPr lang="en-US" sz="2600" dirty="0" smtClean="0">
                <a:sym typeface="Wingdings" pitchFamily="2" charset="2"/>
              </a:rPr>
              <a:t>The method sometimes returns incorrect result  bug</a:t>
            </a:r>
          </a:p>
          <a:p>
            <a:pPr lvl="1">
              <a:lnSpc>
                <a:spcPts val="3600"/>
              </a:lnSpc>
            </a:pPr>
            <a:r>
              <a:rPr lang="en-US" sz="2600" dirty="0" smtClean="0">
                <a:sym typeface="Wingdings" pitchFamily="2" charset="2"/>
              </a:rPr>
              <a:t>The method returns incorrect output when its input is incorrect or unusual  low quality</a:t>
            </a:r>
          </a:p>
          <a:p>
            <a:pPr lvl="2">
              <a:lnSpc>
                <a:spcPts val="3600"/>
              </a:lnSpc>
            </a:pPr>
            <a:r>
              <a:rPr lang="en-US" sz="2400" dirty="0" smtClean="0">
                <a:sym typeface="Wingdings" pitchFamily="2" charset="2"/>
              </a:rPr>
              <a:t>Acceptable for private methods only</a:t>
            </a:r>
            <a:endParaRPr lang="en-US" sz="2400" dirty="0" smtClean="0"/>
          </a:p>
          <a:p>
            <a:pPr lvl="1">
              <a:lnSpc>
                <a:spcPts val="3600"/>
              </a:lnSpc>
            </a:pPr>
            <a:r>
              <a:rPr lang="en-US" sz="2600" dirty="0" smtClean="0"/>
              <a:t>The method does too many things </a:t>
            </a:r>
            <a:r>
              <a:rPr lang="en-US" sz="2600" dirty="0" smtClean="0">
                <a:sym typeface="Wingdings" pitchFamily="2" charset="2"/>
              </a:rPr>
              <a:t></a:t>
            </a:r>
            <a:r>
              <a:rPr lang="en-US" sz="2600" dirty="0" smtClean="0"/>
              <a:t> bad cohesion</a:t>
            </a:r>
          </a:p>
          <a:p>
            <a:pPr lvl="1">
              <a:lnSpc>
                <a:spcPts val="3600"/>
              </a:lnSpc>
            </a:pPr>
            <a:r>
              <a:rPr lang="en-US" sz="2600" dirty="0" smtClean="0"/>
              <a:t>The method has side effects </a:t>
            </a:r>
            <a:r>
              <a:rPr lang="en-US" sz="2600" dirty="0" smtClean="0">
                <a:sym typeface="Wingdings" pitchFamily="2" charset="2"/>
              </a:rPr>
              <a:t> spaghetti code</a:t>
            </a:r>
          </a:p>
          <a:p>
            <a:pPr lvl="1">
              <a:lnSpc>
                <a:spcPts val="3600"/>
              </a:lnSpc>
            </a:pPr>
            <a:r>
              <a:rPr lang="en-US" sz="2600" dirty="0" smtClean="0">
                <a:sym typeface="Wingdings" pitchFamily="2" charset="2"/>
              </a:rPr>
              <a:t>Method returns strange value when an error condition happens  it should indicate the error</a:t>
            </a:r>
            <a:endParaRPr lang="en-US" sz="28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 Methods –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7848600" cy="270843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long Sum(int[] elements)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long sum = 0;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i = 0; i &lt; elements.Length; i++)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sum = sum + elements[i];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elements[i] = 0;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sum;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3844766"/>
            <a:ext cx="7848600" cy="270843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CalcTriangleArea(double a, double b, double c)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(a &lt;= 0 || b &lt;= 0 || c &lt;= 0)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0;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double s = (a + b + c) / 2;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double area = Math.Sqrt(s * (s - a) * (s - b) * (s - c));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area;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886200" y="2743200"/>
            <a:ext cx="2895600" cy="527804"/>
          </a:xfrm>
          <a:prstGeom prst="wedgeRoundRectCallout">
            <a:avLst>
              <a:gd name="adj1" fmla="val -77157"/>
              <a:gd name="adj2" fmla="val -5288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Hidden side effect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800600" y="4495800"/>
            <a:ext cx="3352800" cy="953453"/>
          </a:xfrm>
          <a:prstGeom prst="wedgeRoundRectCallout">
            <a:avLst>
              <a:gd name="adj1" fmla="val -123628"/>
              <a:gd name="adj2" fmla="val 9529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Incorrect result. Throw an exception instead.</a:t>
            </a:r>
          </a:p>
        </p:txBody>
      </p:sp>
      <p:pic>
        <p:nvPicPr>
          <p:cNvPr id="43012" name="Picture 4" descr="http://www.faqs.org/photo-dict/photofiles/list/506/889bom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81800" y="1219200"/>
            <a:ext cx="1808998" cy="1243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Cohesion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should have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strong cohesion</a:t>
            </a:r>
          </a:p>
          <a:p>
            <a:pPr lvl="1"/>
            <a:r>
              <a:rPr lang="en-US" dirty="0" smtClean="0"/>
              <a:t>Should address single task and address it well</a:t>
            </a:r>
          </a:p>
          <a:p>
            <a:pPr lvl="1"/>
            <a:r>
              <a:rPr lang="en-US" dirty="0" smtClean="0"/>
              <a:t>Should have clear intent</a:t>
            </a:r>
          </a:p>
          <a:p>
            <a:r>
              <a:rPr lang="en-US" dirty="0" smtClean="0"/>
              <a:t>Methods that  address several tasks in the same time are hard to be named</a:t>
            </a:r>
          </a:p>
          <a:p>
            <a:r>
              <a:rPr lang="en-US" dirty="0" smtClean="0"/>
              <a:t>String cohesion is used in engineering</a:t>
            </a:r>
          </a:p>
          <a:p>
            <a:pPr lvl="1"/>
            <a:r>
              <a:rPr lang="en-US" dirty="0" smtClean="0"/>
              <a:t>In computer hardware any PC component solves a single task</a:t>
            </a:r>
          </a:p>
          <a:p>
            <a:pPr lvl="1"/>
            <a:r>
              <a:rPr lang="en-US" dirty="0" smtClean="0"/>
              <a:t>E.g. hard disk performs a single task – storage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Acceptable Types of Cohesion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300"/>
              </a:spcBef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Functional cohesion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/>
              <a:t>(independent function)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dirty="0" smtClean="0"/>
              <a:t>Method performs certain well-defined calculation and returns a single result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dirty="0" smtClean="0"/>
              <a:t>The entire input is passed through parameters and the entire output is returned as result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dirty="0" smtClean="0"/>
              <a:t>No external dependencies or side effects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4857690"/>
            <a:ext cx="71628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Math.Sqrt(value) </a:t>
            </a: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 square root</a:t>
            </a:r>
            <a:endParaRPr lang="en-US" sz="2000" b="1" noProof="1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6076890"/>
            <a:ext cx="71628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String.Substring(str, startIndex, length)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0600" y="5467290"/>
            <a:ext cx="71628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Char.IsLetterOrDigit(ch)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Acceptable Types of Cohesion (2)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300"/>
              </a:spcBef>
            </a:pP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Sequential cohesion</a:t>
            </a:r>
            <a:r>
              <a:rPr lang="en-US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000" dirty="0" smtClean="0"/>
              <a:t>(algorithm)</a:t>
            </a:r>
            <a:endParaRPr lang="en-US" sz="3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/>
              <a:t>Method performs certain sequence of operations to perform a single task and achieve certain result</a:t>
            </a:r>
          </a:p>
          <a:p>
            <a:pPr lvl="2">
              <a:lnSpc>
                <a:spcPts val="3600"/>
              </a:lnSpc>
              <a:spcBef>
                <a:spcPts val="300"/>
              </a:spcBef>
            </a:pPr>
            <a:r>
              <a:rPr lang="en-US" sz="2600" dirty="0" smtClean="0"/>
              <a:t>It encapsulates an algorithm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/>
              <a:t>Example:</a:t>
            </a:r>
          </a:p>
          <a:p>
            <a:pPr lvl="2">
              <a:lnSpc>
                <a:spcPts val="3600"/>
              </a:lnSpc>
              <a:spcBef>
                <a:spcPts val="300"/>
              </a:spcBef>
            </a:pPr>
            <a:endParaRPr lang="en-US" sz="2600" dirty="0" smtClean="0"/>
          </a:p>
          <a:p>
            <a:pPr marL="1076325" lvl="2" indent="-427038">
              <a:lnSpc>
                <a:spcPts val="36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600" dirty="0" smtClean="0"/>
              <a:t>Connect to mail server</a:t>
            </a:r>
          </a:p>
          <a:p>
            <a:pPr marL="1076325" lvl="2" indent="-427038">
              <a:lnSpc>
                <a:spcPts val="36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600" dirty="0" smtClean="0"/>
              <a:t>Send message headers</a:t>
            </a:r>
          </a:p>
          <a:p>
            <a:pPr marL="1076325" lvl="2" indent="-427038">
              <a:lnSpc>
                <a:spcPts val="36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600" dirty="0" smtClean="0"/>
              <a:t>Send message body</a:t>
            </a:r>
          </a:p>
          <a:p>
            <a:pPr marL="1076325" lvl="2" indent="-427038">
              <a:lnSpc>
                <a:spcPts val="36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600" dirty="0" smtClean="0"/>
              <a:t>Disconnect from the server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3810000"/>
            <a:ext cx="71628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SendEmail(recipient, subject, body)</a:t>
            </a:r>
          </a:p>
        </p:txBody>
      </p:sp>
      <p:pic>
        <p:nvPicPr>
          <p:cNvPr id="6" name="Picture 2" descr="http://www.ajolive.com/images/icons/128x128/accep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2800" y="47244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Acceptable Types of Cohesion (3)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300"/>
              </a:spcBef>
            </a:pP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Communicational cohesion</a:t>
            </a:r>
            <a:r>
              <a:rPr lang="en-US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000" dirty="0" smtClean="0"/>
              <a:t>(common data)</a:t>
            </a:r>
            <a:endParaRPr lang="en-US" sz="3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/>
              <a:t>A set of operations used to process certain data and produce a result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/>
              <a:t>Example:</a:t>
            </a:r>
          </a:p>
          <a:p>
            <a:pPr lvl="2">
              <a:lnSpc>
                <a:spcPts val="3600"/>
              </a:lnSpc>
              <a:spcBef>
                <a:spcPts val="300"/>
              </a:spcBef>
            </a:pPr>
            <a:endParaRPr lang="en-US" sz="2600" dirty="0" smtClean="0"/>
          </a:p>
          <a:p>
            <a:pPr marL="1076325" lvl="2" indent="-427038">
              <a:lnSpc>
                <a:spcPts val="36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600" dirty="0" smtClean="0"/>
              <a:t>Retrieve input data from database</a:t>
            </a:r>
          </a:p>
          <a:p>
            <a:pPr marL="1076325" lvl="2" indent="-427038">
              <a:lnSpc>
                <a:spcPts val="36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600" dirty="0" smtClean="0"/>
              <a:t>Perform internal calculations over retrieved data</a:t>
            </a:r>
          </a:p>
          <a:p>
            <a:pPr marL="1076325" lvl="2" indent="-427038">
              <a:lnSpc>
                <a:spcPts val="36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600" dirty="0" smtClean="0"/>
              <a:t>Build the report</a:t>
            </a:r>
          </a:p>
          <a:p>
            <a:pPr marL="1076325" lvl="2" indent="-427038">
              <a:lnSpc>
                <a:spcPts val="36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600" dirty="0" smtClean="0"/>
              <a:t>Format the report as Excel worksheet</a:t>
            </a:r>
          </a:p>
          <a:p>
            <a:pPr marL="1076325" lvl="2" indent="-427038">
              <a:lnSpc>
                <a:spcPts val="36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600" dirty="0" smtClean="0"/>
              <a:t>Display the Excel worksheet on the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3200400"/>
            <a:ext cx="71628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DisplayAnnualExpensesReport(int employeeId)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Code conventions</a:t>
            </a:r>
            <a:r>
              <a:rPr lang="en-US" sz="2800" dirty="0" smtClean="0"/>
              <a:t> are formal guidelines about the style of the source code:</a:t>
            </a:r>
          </a:p>
          <a:p>
            <a:pPr lvl="1">
              <a:lnSpc>
                <a:spcPts val="3500"/>
              </a:lnSpc>
            </a:pPr>
            <a:r>
              <a:rPr lang="en-US" sz="2800" dirty="0" smtClean="0"/>
              <a:t>Code formatting conventions</a:t>
            </a:r>
          </a:p>
          <a:p>
            <a:pPr lvl="2">
              <a:lnSpc>
                <a:spcPts val="3500"/>
              </a:lnSpc>
            </a:pPr>
            <a:r>
              <a:rPr lang="en-US" sz="2600" dirty="0" smtClean="0"/>
              <a:t>Indentation, whitespace, etc.</a:t>
            </a:r>
          </a:p>
          <a:p>
            <a:pPr lvl="1">
              <a:lnSpc>
                <a:spcPts val="3500"/>
              </a:lnSpc>
            </a:pPr>
            <a:r>
              <a:rPr lang="en-US" sz="2800" dirty="0" smtClean="0"/>
              <a:t>Naming conventions</a:t>
            </a:r>
          </a:p>
          <a:p>
            <a:pPr lvl="2">
              <a:lnSpc>
                <a:spcPts val="3500"/>
              </a:lnSpc>
            </a:pPr>
            <a:r>
              <a:rPr lang="en-US" sz="26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PascalCase</a:t>
            </a:r>
            <a:r>
              <a:rPr lang="en-US" sz="2600" dirty="0" smtClean="0"/>
              <a:t> or </a:t>
            </a:r>
            <a:r>
              <a:rPr lang="en-US" sz="26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camelCase</a:t>
            </a:r>
            <a:r>
              <a:rPr lang="en-US" sz="2600" dirty="0" smtClean="0"/>
              <a:t>, prefixes, suffixes, etc.</a:t>
            </a:r>
          </a:p>
          <a:p>
            <a:pPr lvl="1">
              <a:lnSpc>
                <a:spcPts val="3500"/>
              </a:lnSpc>
            </a:pPr>
            <a:r>
              <a:rPr lang="en-US" sz="2800" dirty="0" smtClean="0"/>
              <a:t>Best practices</a:t>
            </a:r>
          </a:p>
          <a:p>
            <a:pPr lvl="2">
              <a:lnSpc>
                <a:spcPts val="3500"/>
              </a:lnSpc>
            </a:pPr>
            <a:r>
              <a:rPr lang="en-US" sz="2600" dirty="0" smtClean="0"/>
              <a:t>Classes, interfaces, enumerations, structures, inheritance, exceptions, properties, events, constructors, fields, operators, etc.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 descr="http://www.chairmanking.com/wp-content/uploads/2009/08/platinum-300x2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23738" y="1752600"/>
            <a:ext cx="2486862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Acceptable Types of Cohesion (4)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300"/>
              </a:spcBef>
            </a:pP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Temporal cohesion </a:t>
            </a:r>
            <a:r>
              <a:rPr lang="en-US" sz="3000" dirty="0" smtClean="0"/>
              <a:t>(time related activities)</a:t>
            </a:r>
            <a:endParaRPr lang="en-US" sz="3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/>
              <a:t>Operations that are generally not related but need to happen in a certain moment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/>
              <a:t>Examples: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endParaRPr lang="en-US" sz="2800" dirty="0" smtClean="0"/>
          </a:p>
          <a:p>
            <a:pPr marL="1076325" lvl="2" indent="-427038">
              <a:lnSpc>
                <a:spcPts val="36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600" dirty="0" smtClean="0"/>
              <a:t>Load user settings</a:t>
            </a:r>
          </a:p>
          <a:p>
            <a:pPr marL="1076325" lvl="2" indent="-427038">
              <a:lnSpc>
                <a:spcPts val="36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600" dirty="0" smtClean="0"/>
              <a:t>Check for updates</a:t>
            </a:r>
          </a:p>
          <a:p>
            <a:pPr marL="1076325" lvl="2" indent="-427038">
              <a:lnSpc>
                <a:spcPts val="36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600" dirty="0" smtClean="0"/>
              <a:t>Load all invoices from the database</a:t>
            </a:r>
          </a:p>
          <a:p>
            <a:pPr marL="1076325" lvl="2" indent="-427038">
              <a:lnSpc>
                <a:spcPts val="3600"/>
              </a:lnSpc>
              <a:spcBef>
                <a:spcPts val="300"/>
              </a:spcBef>
              <a:buFont typeface="+mj-lt"/>
              <a:buAutoNum type="arabicPeriod"/>
            </a:pPr>
            <a:endParaRPr lang="en-US" sz="2600" dirty="0" smtClean="0"/>
          </a:p>
          <a:p>
            <a:pPr marL="1076325" lvl="2" indent="-427038">
              <a:lnSpc>
                <a:spcPts val="3600"/>
              </a:lnSpc>
              <a:spcBef>
                <a:spcPts val="300"/>
              </a:spcBef>
            </a:pPr>
            <a:r>
              <a:rPr lang="en-US" sz="2600" dirty="0" smtClean="0"/>
              <a:t>Sequence of actions to handle the event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3200400"/>
            <a:ext cx="71628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InitializeApplication()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5619690"/>
            <a:ext cx="71628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ButtonConfirmClick()</a:t>
            </a:r>
          </a:p>
        </p:txBody>
      </p:sp>
      <p:pic>
        <p:nvPicPr>
          <p:cNvPr id="7" name="Picture 2" descr="http://dryicons.com/images/icon_sets/colorful_stickers_icons_set/png/256x256/accep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86600" y="39624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Unacceptable Cohesion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300"/>
              </a:spcBef>
            </a:pPr>
            <a:r>
              <a:rPr lang="en-US" sz="3000" dirty="0" smtClean="0">
                <a:solidFill>
                  <a:schemeClr val="accent2"/>
                </a:solidFill>
              </a:rPr>
              <a:t>Logical cohesion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/>
              <a:t>Performs a different operation depending on an input parameter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600" dirty="0" smtClean="0"/>
              <a:t>Incorrect example: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endParaRPr lang="en-US" sz="2600" dirty="0" smtClean="0"/>
          </a:p>
          <a:p>
            <a:pPr lvl="1">
              <a:lnSpc>
                <a:spcPts val="3600"/>
              </a:lnSpc>
              <a:spcBef>
                <a:spcPts val="300"/>
              </a:spcBef>
            </a:pPr>
            <a:endParaRPr lang="en-US" sz="2600" dirty="0" smtClean="0"/>
          </a:p>
          <a:p>
            <a:pPr lvl="1">
              <a:lnSpc>
                <a:spcPts val="3600"/>
              </a:lnSpc>
              <a:spcBef>
                <a:spcPts val="300"/>
              </a:spcBef>
            </a:pPr>
            <a:endParaRPr lang="en-US" sz="2600" dirty="0" smtClean="0"/>
          </a:p>
          <a:p>
            <a:pPr lvl="1">
              <a:lnSpc>
                <a:spcPts val="3600"/>
              </a:lnSpc>
              <a:spcBef>
                <a:spcPts val="300"/>
              </a:spcBef>
            </a:pPr>
            <a:endParaRPr lang="en-US" sz="2600" dirty="0" smtClean="0"/>
          </a:p>
          <a:p>
            <a:pPr lvl="1">
              <a:lnSpc>
                <a:spcPts val="3600"/>
              </a:lnSpc>
              <a:spcBef>
                <a:spcPts val="1200"/>
              </a:spcBef>
            </a:pPr>
            <a:r>
              <a:rPr lang="en-US" sz="2600" dirty="0" smtClean="0"/>
              <a:t>Can be acceptable in event handlers (e.g. the </a:t>
            </a:r>
            <a:r>
              <a:rPr lang="en-US" sz="26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KeyDown</a:t>
            </a:r>
            <a:r>
              <a:rPr lang="en-US" sz="2600" dirty="0" smtClean="0"/>
              <a:t> event in Windows Forms)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3239631"/>
            <a:ext cx="7162800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object ReadAll(int operationCode)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(operationCode == 1) … // Read person name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 if (operationCode == 2) … // Read address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 if (operationCode == 3) … // Read date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…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6" name="Picture 2" descr="http://bp1.blogger.com/_nWpwm6lhWUs/R7yQGWEGTKI/AAAAAAAABm4/FEDdNFFKGXc/s320/Unhappy+face+Stop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39000" y="2514600"/>
            <a:ext cx="1150374" cy="1114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Unacceptable Cohesion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ts val="3400"/>
              </a:lnSpc>
              <a:spcBef>
                <a:spcPts val="300"/>
              </a:spcBef>
            </a:pPr>
            <a:r>
              <a:rPr lang="en-US" sz="3000" dirty="0" smtClean="0">
                <a:solidFill>
                  <a:schemeClr val="accent2"/>
                </a:solidFill>
              </a:rPr>
              <a:t>Coincidental cohesion </a:t>
            </a:r>
            <a:r>
              <a:rPr lang="en-US" sz="3000" dirty="0" smtClean="0"/>
              <a:t>(spaghetti)</a:t>
            </a:r>
            <a:endParaRPr lang="en-US" sz="3000" dirty="0" smtClean="0">
              <a:solidFill>
                <a:schemeClr val="accent2"/>
              </a:solidFill>
            </a:endParaRPr>
          </a:p>
          <a:p>
            <a:pPr lvl="1">
              <a:lnSpc>
                <a:spcPts val="3400"/>
              </a:lnSpc>
              <a:spcBef>
                <a:spcPts val="300"/>
              </a:spcBef>
            </a:pPr>
            <a:r>
              <a:rPr lang="en-US" sz="2800" dirty="0" smtClean="0"/>
              <a:t>Not related (random) operations are grouped in a method for unclear reason</a:t>
            </a:r>
          </a:p>
          <a:p>
            <a:pPr lvl="1">
              <a:lnSpc>
                <a:spcPts val="3400"/>
              </a:lnSpc>
              <a:spcBef>
                <a:spcPts val="300"/>
              </a:spcBef>
            </a:pPr>
            <a:r>
              <a:rPr lang="en-US" sz="2800" dirty="0" smtClean="0"/>
              <a:t>Incorrect example:</a:t>
            </a:r>
          </a:p>
          <a:p>
            <a:pPr lvl="2">
              <a:lnSpc>
                <a:spcPts val="3400"/>
              </a:lnSpc>
              <a:spcBef>
                <a:spcPts val="300"/>
              </a:spcBef>
            </a:pPr>
            <a:endParaRPr lang="en-US" sz="2600" dirty="0" smtClean="0"/>
          </a:p>
          <a:p>
            <a:pPr marL="1076325" lvl="2" indent="-427038">
              <a:lnSpc>
                <a:spcPts val="34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2600" dirty="0" smtClean="0"/>
              <a:t>Prepares annual incomes report for given customer</a:t>
            </a:r>
          </a:p>
          <a:p>
            <a:pPr marL="1076325" lvl="2" indent="-427038">
              <a:lnSpc>
                <a:spcPts val="34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600" dirty="0" smtClean="0"/>
              <a:t>Sorts an array of integers in increasing order</a:t>
            </a:r>
          </a:p>
          <a:p>
            <a:pPr marL="1076325" lvl="2" indent="-427038">
              <a:lnSpc>
                <a:spcPts val="34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600" dirty="0" smtClean="0"/>
              <a:t>Calculates the square root of given number</a:t>
            </a:r>
          </a:p>
          <a:p>
            <a:pPr marL="1076325" lvl="2" indent="-427038">
              <a:lnSpc>
                <a:spcPts val="34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600" dirty="0" smtClean="0"/>
              <a:t>Converts given MP3 file into WMA format</a:t>
            </a:r>
          </a:p>
          <a:p>
            <a:pPr marL="1076325" lvl="2" indent="-427038">
              <a:lnSpc>
                <a:spcPts val="34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600" dirty="0" smtClean="0"/>
              <a:t>Sends email to given customer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3102114"/>
            <a:ext cx="7162800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HandleStuff(customerId, int[], ref sqrtValue, mp3FileName, emailAddress)</a:t>
            </a:r>
          </a:p>
        </p:txBody>
      </p:sp>
      <p:pic>
        <p:nvPicPr>
          <p:cNvPr id="6" name="Picture 2" descr="http://www.pointbreakea.com/img/Stop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43800" y="2362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loose coupling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Minimal dependences of the method on the other parts of the source code</a:t>
            </a:r>
          </a:p>
          <a:p>
            <a:pPr lvl="1"/>
            <a:r>
              <a:rPr lang="en-US" dirty="0" smtClean="0"/>
              <a:t>Minimal dependences on the class members or external classes and their members</a:t>
            </a:r>
          </a:p>
          <a:p>
            <a:pPr lvl="1"/>
            <a:r>
              <a:rPr lang="en-US" dirty="0" smtClean="0"/>
              <a:t>No side effects</a:t>
            </a:r>
          </a:p>
          <a:p>
            <a:pPr lvl="1"/>
            <a:r>
              <a:rPr lang="en-US" dirty="0" smtClean="0"/>
              <a:t>If the coupling is loose, we can easily reuse a method or group of methods in a new project</a:t>
            </a:r>
          </a:p>
          <a:p>
            <a:r>
              <a:rPr lang="en-US" dirty="0" smtClean="0"/>
              <a:t>Tight coupling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spaghetti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 Coupling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ideal coupling</a:t>
            </a:r>
          </a:p>
          <a:p>
            <a:pPr lvl="1"/>
            <a:r>
              <a:rPr lang="en-US" dirty="0" smtClean="0"/>
              <a:t>A methods depends only on its parameters</a:t>
            </a:r>
          </a:p>
          <a:p>
            <a:pPr lvl="1"/>
            <a:r>
              <a:rPr lang="en-US" dirty="0" smtClean="0"/>
              <a:t>Does not have any other input or output</a:t>
            </a:r>
          </a:p>
          <a:p>
            <a:pPr lvl="1"/>
            <a:r>
              <a:rPr lang="en-US" dirty="0" smtClean="0"/>
              <a:t>Example: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Math.Sqrt</a:t>
            </a:r>
          </a:p>
          <a:p>
            <a:r>
              <a:rPr lang="en-US" dirty="0" smtClean="0"/>
              <a:t>Real world</a:t>
            </a:r>
          </a:p>
          <a:p>
            <a:pPr lvl="1"/>
            <a:r>
              <a:rPr lang="en-US" dirty="0" smtClean="0"/>
              <a:t>Complex software cannot avoid coupling but could make it as loose as possible</a:t>
            </a:r>
          </a:p>
          <a:p>
            <a:pPr lvl="1"/>
            <a:r>
              <a:rPr lang="en-US" dirty="0" smtClean="0"/>
              <a:t>Example: complex encryption algorithm performs initialization, encryption, finalization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– Example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000" dirty="0" smtClean="0"/>
              <a:t>Intentionally increased coupling for more flexibility (.NET cryptography API):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075795"/>
            <a:ext cx="7924800" cy="440120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byte[] EncryptAES(byte[] inputData, byte[] secretKey)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Rijndael cryptoAlg = new RijndaelManaged();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cryptoAlg.Key = secretKey;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cryptoAlg.GenerateIV();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MemoryStream destStream = new MemoryStream();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CryptoStream csEncryptor = new CryptoStream(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destStream, cryptoAlg.CreateEncryptor(),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CryptoStreamMode.Write);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csEncryptor.Write(inputData, 0, inputData.Length);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csEncryptor.FlushFinalBlock();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byte[] encryptedData = destStream.ToArray();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encryptedData;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 Coupling – Example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000" dirty="0" smtClean="0"/>
              <a:t>To reduce coupling we can make utility classes that hide the complex logic and provide simple straightforward interface (a.k.a. façade):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773501"/>
            <a:ext cx="7924800" cy="317009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byte[] EncryptAES(byte[] inputData, byte[] secretKey)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MemoryStream inputStream =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new MemoryStream(inputData);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MemoryStream outputStream = new MemoryStream();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EncryptionUtils.EncryptAES(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inputStream, outputStream, secretKey);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byte[] encryptedData = outputStream.ToArray();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encryptedData;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 Coupling –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ts val="3400"/>
              </a:lnSpc>
              <a:spcBef>
                <a:spcPts val="300"/>
              </a:spcBef>
            </a:pPr>
            <a:r>
              <a:rPr lang="en-US" sz="3000" dirty="0" smtClean="0"/>
              <a:t>Passing parameters through class fields</a:t>
            </a:r>
          </a:p>
          <a:p>
            <a:pPr lvl="1">
              <a:lnSpc>
                <a:spcPts val="3400"/>
              </a:lnSpc>
              <a:spcBef>
                <a:spcPts val="300"/>
              </a:spcBef>
            </a:pPr>
            <a:r>
              <a:rPr lang="en-US" sz="2800" dirty="0" smtClean="0"/>
              <a:t>Typical example of tight coupling</a:t>
            </a:r>
          </a:p>
          <a:p>
            <a:pPr lvl="1">
              <a:lnSpc>
                <a:spcPts val="3400"/>
              </a:lnSpc>
              <a:spcBef>
                <a:spcPts val="300"/>
              </a:spcBef>
            </a:pPr>
            <a:r>
              <a:rPr lang="en-US" sz="2800" dirty="0" smtClean="0"/>
              <a:t>Don't do this unless you have a good reason!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705993"/>
            <a:ext cx="7924800" cy="384720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Sumator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int a, b;</a:t>
            </a:r>
          </a:p>
          <a:p>
            <a:pPr>
              <a:spcBef>
                <a:spcPts val="600"/>
              </a:spcBef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Sum()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a + b;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spcBef>
                <a:spcPts val="600"/>
              </a:spcBef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static void Main()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Sumator sumator = new Sumator() { a = 3, b = 5 };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Console.WriteLine(sumator.Sum());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76600" y="3657600"/>
            <a:ext cx="3581400" cy="953453"/>
          </a:xfrm>
          <a:prstGeom prst="wedgeRoundRectCallout">
            <a:avLst>
              <a:gd name="adj1" fmla="val -78797"/>
              <a:gd name="adj2" fmla="val -35077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Why don't pass the numbers as parameters?</a:t>
            </a:r>
          </a:p>
        </p:txBody>
      </p:sp>
      <p:pic>
        <p:nvPicPr>
          <p:cNvPr id="39938" name="Picture 2" descr="http://soundproofing.org/images/ggSoundproofing/greenGlueInstallati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39000" y="2667000"/>
            <a:ext cx="1390650" cy="1831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 Coupling and 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Reducing coupling with OOP techniques</a:t>
            </a:r>
          </a:p>
          <a:p>
            <a:pPr lvl="1"/>
            <a:r>
              <a:rPr lang="en-US" dirty="0" smtClean="0"/>
              <a:t>Abstraction</a:t>
            </a:r>
          </a:p>
          <a:p>
            <a:pPr lvl="2"/>
            <a:r>
              <a:rPr lang="en-US" dirty="0" smtClean="0"/>
              <a:t>D</a:t>
            </a:r>
            <a:r>
              <a:rPr lang="en-US" dirty="0" smtClean="0">
                <a:sym typeface="Wingdings" pitchFamily="2" charset="2"/>
              </a:rPr>
              <a:t>efine a public interface and hide the implementation details</a:t>
            </a:r>
            <a:endParaRPr lang="en-US" dirty="0" smtClean="0"/>
          </a:p>
          <a:p>
            <a:pPr lvl="1"/>
            <a:r>
              <a:rPr lang="en-US" dirty="0" smtClean="0"/>
              <a:t>Encapsulation</a:t>
            </a:r>
          </a:p>
          <a:p>
            <a:pPr lvl="2"/>
            <a:r>
              <a:rPr lang="en-US" dirty="0" smtClean="0"/>
              <a:t>M</a:t>
            </a:r>
            <a:r>
              <a:rPr lang="en-US" dirty="0" smtClean="0">
                <a:sym typeface="Wingdings" pitchFamily="2" charset="2"/>
              </a:rPr>
              <a:t>ake methods and fields private unless they are definitely needed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Define new members as private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Increase visibility as soon as this is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Acceptable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r>
              <a:rPr lang="en-US" sz="3000" dirty="0" smtClean="0"/>
              <a:t>Method is coupled to its parameters</a:t>
            </a:r>
          </a:p>
          <a:p>
            <a:pPr lvl="1"/>
            <a:r>
              <a:rPr lang="en-US" sz="2800" dirty="0" smtClean="0"/>
              <a:t>This is the best type of coupling</a:t>
            </a:r>
          </a:p>
          <a:p>
            <a:r>
              <a:rPr lang="en-US" sz="3000" dirty="0" smtClean="0"/>
              <a:t>Method in a class is coupled to some class fields</a:t>
            </a:r>
          </a:p>
          <a:p>
            <a:pPr lvl="1"/>
            <a:r>
              <a:rPr lang="en-US" sz="2800" dirty="0" smtClean="0"/>
              <a:t>This coupling is usual, do not worry too much</a:t>
            </a:r>
          </a:p>
          <a:p>
            <a:r>
              <a:rPr lang="en-US" sz="3000" dirty="0" smtClean="0"/>
              <a:t>Method in a class is coupled to static methods, properties or constants in external class</a:t>
            </a:r>
          </a:p>
          <a:p>
            <a:pPr lvl="1"/>
            <a:r>
              <a:rPr lang="en-US" sz="2800" dirty="0" smtClean="0"/>
              <a:t>This is normal, usually is not a problem</a:t>
            </a:r>
          </a:p>
          <a:p>
            <a:r>
              <a:rPr lang="en-US" sz="3000" dirty="0" smtClean="0"/>
              <a:t>Method is coupled to external static fields</a:t>
            </a:r>
          </a:p>
          <a:p>
            <a:pPr lvl="1"/>
            <a:r>
              <a:rPr lang="en-US" sz="2800" dirty="0" smtClean="0"/>
              <a:t>Avoid this, classes should keep their fields private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lerik-PowerPoint-Theme">
  <a:themeElements>
    <a:clrScheme name="Telerik Colors Theme">
      <a:dk1>
        <a:sysClr val="windowText" lastClr="000000"/>
      </a:dk1>
      <a:lt1>
        <a:srgbClr val="CCFF66"/>
      </a:lt1>
      <a:dk2>
        <a:srgbClr val="30356E"/>
      </a:dk2>
      <a:lt2>
        <a:srgbClr val="CCFF33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76B200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Telerik-PowerPoint-Theme</Template>
  <TotalTime>11744</TotalTime>
  <Words>10616</Words>
  <Application>Microsoft Office PowerPoint</Application>
  <PresentationFormat>On-screen Show (4:3)</PresentationFormat>
  <Paragraphs>1945</Paragraphs>
  <Slides>164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164</vt:i4>
      </vt:variant>
    </vt:vector>
  </HeadingPairs>
  <TitlesOfParts>
    <vt:vector size="165" baseType="lpstr">
      <vt:lpstr>Telerik-PowerPoint-Theme</vt:lpstr>
      <vt:lpstr>High-Quality Programming Code Construction</vt:lpstr>
      <vt:lpstr>Table of Contents</vt:lpstr>
      <vt:lpstr>Table of Contents (2)</vt:lpstr>
      <vt:lpstr>What is High-Quality Programming Code?</vt:lpstr>
      <vt:lpstr>Why the Code Quality Is Important?</vt:lpstr>
      <vt:lpstr>Why the Code Quality Is Important? (2)</vt:lpstr>
      <vt:lpstr>Software Quality</vt:lpstr>
      <vt:lpstr>What is High-Quality Programming Code?</vt:lpstr>
      <vt:lpstr>Code Conventions</vt:lpstr>
      <vt:lpstr>Code Conventions (2)</vt:lpstr>
      <vt:lpstr>Naming Identifiers</vt:lpstr>
      <vt:lpstr>General Naming Guidelines</vt:lpstr>
      <vt:lpstr>Use Meaningful Names</vt:lpstr>
      <vt:lpstr>Fake Meaningful Names</vt:lpstr>
      <vt:lpstr>Naming Types</vt:lpstr>
      <vt:lpstr>Naming Classes and Structures</vt:lpstr>
      <vt:lpstr>Naming Interfaces</vt:lpstr>
      <vt:lpstr>Naming Enumerations</vt:lpstr>
      <vt:lpstr>Naming Special Classes</vt:lpstr>
      <vt:lpstr>The Length of Class Names</vt:lpstr>
      <vt:lpstr>Naming Namespaces</vt:lpstr>
      <vt:lpstr>Naming Assemblies</vt:lpstr>
      <vt:lpstr>Naming Methods</vt:lpstr>
      <vt:lpstr>Naming Methods (2)</vt:lpstr>
      <vt:lpstr>Methods Returning a Value</vt:lpstr>
      <vt:lpstr>Single Purpose of All Methods</vt:lpstr>
      <vt:lpstr>Consistency in Methods Naming</vt:lpstr>
      <vt:lpstr>The Length of Method Names</vt:lpstr>
      <vt:lpstr>Naming Method Parameters</vt:lpstr>
      <vt:lpstr>Naming Variables</vt:lpstr>
      <vt:lpstr>Naming Variables – Example</vt:lpstr>
      <vt:lpstr>More about Naming Variables</vt:lpstr>
      <vt:lpstr>Naming Boolean Variables</vt:lpstr>
      <vt:lpstr>Naming Special Variables</vt:lpstr>
      <vt:lpstr>Temporary Variables</vt:lpstr>
      <vt:lpstr>The Length of Variable Names</vt:lpstr>
      <vt:lpstr>Prefixes / Suffixes and Hungarian Notation</vt:lpstr>
      <vt:lpstr>Naming Properties</vt:lpstr>
      <vt:lpstr>Naming Constants</vt:lpstr>
      <vt:lpstr>Names to Avoid</vt:lpstr>
      <vt:lpstr>Never Give a Misleading Name!</vt:lpstr>
      <vt:lpstr>Don't Believe Microsoft!</vt:lpstr>
      <vt:lpstr>What's Wrong with This Code?</vt:lpstr>
      <vt:lpstr>Code Formatting</vt:lpstr>
      <vt:lpstr>Why Code Needs Formatting?</vt:lpstr>
      <vt:lpstr>Code Formatting Fundamentals</vt:lpstr>
      <vt:lpstr>Formatting Blocks in C#</vt:lpstr>
      <vt:lpstr>Methods Indentation</vt:lpstr>
      <vt:lpstr>Brackets in Methods Declaration</vt:lpstr>
      <vt:lpstr>Separating Parameters</vt:lpstr>
      <vt:lpstr>Empty Lines between Methods</vt:lpstr>
      <vt:lpstr>Empty Lines in Method Body</vt:lpstr>
      <vt:lpstr>Misplaced Empty Lines – Example</vt:lpstr>
      <vt:lpstr>Formatting Types</vt:lpstr>
      <vt:lpstr>Formatting Types – Example</vt:lpstr>
      <vt:lpstr>Formatting Types – Example (2)</vt:lpstr>
      <vt:lpstr>Formatting Conditional Statements and Loops</vt:lpstr>
      <vt:lpstr>Conditional Statements and Loops Formatting – Examples</vt:lpstr>
      <vt:lpstr>Breaking Long Lines</vt:lpstr>
      <vt:lpstr>Incorrect Ways To Break Long Lines</vt:lpstr>
      <vt:lpstr>Alignments</vt:lpstr>
      <vt:lpstr>High-Quality Classes</vt:lpstr>
      <vt:lpstr>High-Quality Classes: Abstraction</vt:lpstr>
      <vt:lpstr>Good Abstraction – Example</vt:lpstr>
      <vt:lpstr>Bad Abstraction – Example</vt:lpstr>
      <vt:lpstr>Establishing Good Abstraction</vt:lpstr>
      <vt:lpstr>Establishing Good Abstraction (2)</vt:lpstr>
      <vt:lpstr>Encapsulation</vt:lpstr>
      <vt:lpstr>Encapsulation (2)</vt:lpstr>
      <vt:lpstr>Inheritance</vt:lpstr>
      <vt:lpstr>Inheritance (2)</vt:lpstr>
      <vt:lpstr>Inheritance (3)</vt:lpstr>
      <vt:lpstr>Class Methods and Data</vt:lpstr>
      <vt:lpstr>Class Constructors</vt:lpstr>
      <vt:lpstr>Use Design Patterns</vt:lpstr>
      <vt:lpstr>Top Reasons to Create Class</vt:lpstr>
      <vt:lpstr>Top Reasons to Create Class (2)</vt:lpstr>
      <vt:lpstr>Namespaces</vt:lpstr>
      <vt:lpstr>High-Quality Methods</vt:lpstr>
      <vt:lpstr>Why We Need Methods?</vt:lpstr>
      <vt:lpstr>Why We Need Methods? (2)</vt:lpstr>
      <vt:lpstr>Using Methods: Fundamentals</vt:lpstr>
      <vt:lpstr>Good Methods – Examples</vt:lpstr>
      <vt:lpstr>Symptoms of Wrong Methods</vt:lpstr>
      <vt:lpstr>Wrong Methods – Examples</vt:lpstr>
      <vt:lpstr>Strong Cohesion</vt:lpstr>
      <vt:lpstr>Acceptable Types of Cohesion</vt:lpstr>
      <vt:lpstr>Acceptable Types of Cohesion (2)</vt:lpstr>
      <vt:lpstr>Acceptable Types of Cohesion (3)</vt:lpstr>
      <vt:lpstr>Acceptable Types of Cohesion (4)</vt:lpstr>
      <vt:lpstr>Unacceptable Cohesion</vt:lpstr>
      <vt:lpstr>Unacceptable Cohesion</vt:lpstr>
      <vt:lpstr>Loose Coupling</vt:lpstr>
      <vt:lpstr>Loose Coupling (2)</vt:lpstr>
      <vt:lpstr>Coupling – Example</vt:lpstr>
      <vt:lpstr>Loose Coupling – Example</vt:lpstr>
      <vt:lpstr>Tight Coupling – Example</vt:lpstr>
      <vt:lpstr>Loose Coupling and OOP</vt:lpstr>
      <vt:lpstr>Acceptable Coupling</vt:lpstr>
      <vt:lpstr>Non-Acceptable Coupling</vt:lpstr>
      <vt:lpstr>Methods Parameters</vt:lpstr>
      <vt:lpstr>Methods Parameters (2)</vt:lpstr>
      <vt:lpstr>Methods Parameters (3)</vt:lpstr>
      <vt:lpstr>Pass Entire Object or Its Fields?</vt:lpstr>
      <vt:lpstr>How Much Parameters Methods Should Have?</vt:lpstr>
      <vt:lpstr>Methods Length</vt:lpstr>
      <vt:lpstr>Using Variables</vt:lpstr>
      <vt:lpstr>Retuning Result from a Method</vt:lpstr>
      <vt:lpstr>Variable Initialization</vt:lpstr>
      <vt:lpstr>Partially Initialized Objects</vt:lpstr>
      <vt:lpstr>Variable Scope</vt:lpstr>
      <vt:lpstr>Exceeded Scope – Example</vt:lpstr>
      <vt:lpstr>Variable Span and Lifetime</vt:lpstr>
      <vt:lpstr>Unneeded Large Variable Span and Lifetime</vt:lpstr>
      <vt:lpstr>Reduced Variable Span and Lifetime</vt:lpstr>
      <vt:lpstr>Single Purpose</vt:lpstr>
      <vt:lpstr>Variables – Other Suggestions</vt:lpstr>
      <vt:lpstr>Using Expressions</vt:lpstr>
      <vt:lpstr>Avoid Complex Expressions</vt:lpstr>
      <vt:lpstr>Simplifying Complex Expressions</vt:lpstr>
      <vt:lpstr>Using Constants</vt:lpstr>
      <vt:lpstr>Avoid Magic Numbers and Strings</vt:lpstr>
      <vt:lpstr>The Evil Magic Numbers</vt:lpstr>
      <vt:lpstr>Turning Magic Numbers into Constants</vt:lpstr>
      <vt:lpstr>When to Use Constants?</vt:lpstr>
      <vt:lpstr>When to Avoid Constants?</vt:lpstr>
      <vt:lpstr>Using Control Constructs</vt:lpstr>
      <vt:lpstr>Using Conditional Statements</vt:lpstr>
      <vt:lpstr>Use Simple Conditions</vt:lpstr>
      <vt:lpstr>Simplifying Boolean Conditions</vt:lpstr>
      <vt:lpstr>Avoid Deep Nesting of Blocks</vt:lpstr>
      <vt:lpstr>Deep Nesting – Example</vt:lpstr>
      <vt:lpstr>Deep Nesting – Example (2)</vt:lpstr>
      <vt:lpstr>Avoiding Deep Nesting – Example</vt:lpstr>
      <vt:lpstr>Avoiding Deep Nesting – Example</vt:lpstr>
      <vt:lpstr>Using Case Statement</vt:lpstr>
      <vt:lpstr>Bad Case Statement</vt:lpstr>
      <vt:lpstr>Improved Case Statement</vt:lpstr>
      <vt:lpstr>Using Loops</vt:lpstr>
      <vt:lpstr>Loops: Best Practices</vt:lpstr>
      <vt:lpstr>Defensive Programming</vt:lpstr>
      <vt:lpstr>Principles of Defensive Programming</vt:lpstr>
      <vt:lpstr>Defensive Programming – Example</vt:lpstr>
      <vt:lpstr>Exceptions – Best Practices</vt:lpstr>
      <vt:lpstr>Exceptions Handling Best Practices (2)</vt:lpstr>
      <vt:lpstr>Exceptions Handling Best Practices (3)</vt:lpstr>
      <vt:lpstr>Exceptions Handling Best Practices (4)</vt:lpstr>
      <vt:lpstr>Disposable Resources</vt:lpstr>
      <vt:lpstr>Comments and Code Documentation</vt:lpstr>
      <vt:lpstr>Effective Comments</vt:lpstr>
      <vt:lpstr>Self-Documenting Code</vt:lpstr>
      <vt:lpstr>Bad Comments – Example</vt:lpstr>
      <vt:lpstr>Bad Comments – Example (2)</vt:lpstr>
      <vt:lpstr>Self-Documenting Code – Example</vt:lpstr>
      <vt:lpstr>Self-Documenting Code – Example (2)</vt:lpstr>
      <vt:lpstr>Code Refactoring</vt:lpstr>
      <vt:lpstr>Code Refactoring</vt:lpstr>
      <vt:lpstr>Rafactoring Patterns</vt:lpstr>
      <vt:lpstr>Rafactoring Patterns (2)</vt:lpstr>
      <vt:lpstr>Rafactoring Patterns (3)</vt:lpstr>
      <vt:lpstr>Rafactoring Patterns (4)</vt:lpstr>
      <vt:lpstr>Rafactoring Patterns (5)</vt:lpstr>
      <vt:lpstr>Resources</vt:lpstr>
      <vt:lpstr>High-Quality Programming Code Construction</vt:lpstr>
    </vt:vector>
  </TitlesOfParts>
  <Company>Telerik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High-Quality Programming Code Construction</dc:title>
  <dc:subject/>
  <dc:creator>Svetlin Nakov</dc:creator>
  <dc:description>© Telerik Academy, 2010
http://academy.telerik.com</dc:description>
  <cp:lastModifiedBy>Svetlin Nakov</cp:lastModifiedBy>
  <cp:revision>873</cp:revision>
  <dcterms:created xsi:type="dcterms:W3CDTF">2007-12-08T16:03:35Z</dcterms:created>
  <dcterms:modified xsi:type="dcterms:W3CDTF">2010-07-22T15:12:56Z</dcterms:modified>
</cp:coreProperties>
</file>