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77"/>
  </p:notesMasterIdLst>
  <p:handoutMasterIdLst>
    <p:handoutMasterId r:id="rId78"/>
  </p:handoutMasterIdLst>
  <p:sldIdLst>
    <p:sldId id="320" r:id="rId2"/>
    <p:sldId id="321" r:id="rId3"/>
    <p:sldId id="322" r:id="rId4"/>
    <p:sldId id="339" r:id="rId5"/>
    <p:sldId id="368" r:id="rId6"/>
    <p:sldId id="351" r:id="rId7"/>
    <p:sldId id="328" r:id="rId8"/>
    <p:sldId id="370" r:id="rId9"/>
    <p:sldId id="340" r:id="rId10"/>
    <p:sldId id="384" r:id="rId11"/>
    <p:sldId id="367" r:id="rId12"/>
    <p:sldId id="366" r:id="rId13"/>
    <p:sldId id="363" r:id="rId14"/>
    <p:sldId id="387" r:id="rId15"/>
    <p:sldId id="389" r:id="rId16"/>
    <p:sldId id="386" r:id="rId17"/>
    <p:sldId id="529" r:id="rId18"/>
    <p:sldId id="329" r:id="rId19"/>
    <p:sldId id="341" r:id="rId20"/>
    <p:sldId id="396" r:id="rId21"/>
    <p:sldId id="393" r:id="rId22"/>
    <p:sldId id="402" r:id="rId23"/>
    <p:sldId id="405" r:id="rId24"/>
    <p:sldId id="391" r:id="rId25"/>
    <p:sldId id="408" r:id="rId26"/>
    <p:sldId id="496" r:id="rId27"/>
    <p:sldId id="506" r:id="rId28"/>
    <p:sldId id="505" r:id="rId29"/>
    <p:sldId id="507" r:id="rId30"/>
    <p:sldId id="510" r:id="rId31"/>
    <p:sldId id="330" r:id="rId32"/>
    <p:sldId id="346" r:id="rId33"/>
    <p:sldId id="412" r:id="rId34"/>
    <p:sldId id="410" r:id="rId35"/>
    <p:sldId id="413" r:id="rId36"/>
    <p:sldId id="417" r:id="rId37"/>
    <p:sldId id="415" r:id="rId38"/>
    <p:sldId id="427" r:id="rId39"/>
    <p:sldId id="435" r:id="rId40"/>
    <p:sldId id="331" r:id="rId41"/>
    <p:sldId id="530" r:id="rId42"/>
    <p:sldId id="347" r:id="rId43"/>
    <p:sldId id="439" r:id="rId44"/>
    <p:sldId id="438" r:id="rId45"/>
    <p:sldId id="437" r:id="rId46"/>
    <p:sldId id="445" r:id="rId47"/>
    <p:sldId id="446" r:id="rId48"/>
    <p:sldId id="332" r:id="rId49"/>
    <p:sldId id="348" r:id="rId50"/>
    <p:sldId id="450" r:id="rId51"/>
    <p:sldId id="333" r:id="rId52"/>
    <p:sldId id="349" r:id="rId53"/>
    <p:sldId id="453" r:id="rId54"/>
    <p:sldId id="454" r:id="rId55"/>
    <p:sldId id="334" r:id="rId56"/>
    <p:sldId id="342" r:id="rId57"/>
    <p:sldId id="464" r:id="rId58"/>
    <p:sldId id="465" r:id="rId59"/>
    <p:sldId id="457" r:id="rId60"/>
    <p:sldId id="456" r:id="rId61"/>
    <p:sldId id="458" r:id="rId62"/>
    <p:sldId id="455" r:id="rId63"/>
    <p:sldId id="460" r:id="rId64"/>
    <p:sldId id="335" r:id="rId65"/>
    <p:sldId id="473" r:id="rId66"/>
    <p:sldId id="472" r:id="rId67"/>
    <p:sldId id="478" r:id="rId68"/>
    <p:sldId id="336" r:id="rId69"/>
    <p:sldId id="484" r:id="rId70"/>
    <p:sldId id="483" r:id="rId71"/>
    <p:sldId id="485" r:id="rId72"/>
    <p:sldId id="482" r:id="rId73"/>
    <p:sldId id="486" r:id="rId74"/>
    <p:sldId id="522" r:id="rId75"/>
    <p:sldId id="325" r:id="rId7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rgbClr val="EBFFC2"/>
        </a:solidFill>
        <a:latin typeface="Corbe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7EA"/>
    <a:srgbClr val="FFC3BD"/>
    <a:srgbClr val="FFF0CD"/>
    <a:srgbClr val="FFF5CD"/>
    <a:srgbClr val="FFFAD6"/>
    <a:srgbClr val="E8FFC8"/>
    <a:srgbClr val="FAF7C8"/>
    <a:srgbClr val="FAF8C8"/>
    <a:srgbClr val="F5FFC2"/>
    <a:srgbClr val="EBF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3" autoAdjust="0"/>
    <p:restoredTop sz="94660" autoAdjust="0"/>
  </p:normalViewPr>
  <p:slideViewPr>
    <p:cSldViewPr>
      <p:cViewPr>
        <p:scale>
          <a:sx n="90" d="100"/>
          <a:sy n="90" d="100"/>
        </p:scale>
        <p:origin x="-42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98" y="-84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BF7C7B5-275F-4D1F-9AB4-9255447DBC73}" type="datetimeFigureOut">
              <a:rPr lang="en-US"/>
              <a:pPr/>
              <a:t>22-Jul-10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3DADE544-1278-4EDA-8870-0A169B9A6D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951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9B46F231-FB2B-4655-A644-E2477325E686}" type="datetimeFigureOut">
              <a:rPr lang="en-US"/>
              <a:pPr/>
              <a:t>22-Jul-10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7388" y="4416425"/>
            <a:ext cx="5507037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36" tIns="46219" rIns="92436" bIns="4621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6FB4F6EA-423E-42DF-9292-215E7D886C4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2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erik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90000" tIns="0" rIns="9000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638800"/>
          </a:xfrm>
          <a:prstGeom prst="rect">
            <a:avLst/>
          </a:prstGeom>
        </p:spPr>
        <p:txBody>
          <a:bodyPr/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tabLst>
                <a:tab pos="282575" algn="l"/>
              </a:tabLst>
              <a:defRPr sz="3200">
                <a:solidFill>
                  <a:srgbClr val="EBFFD2"/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rgbClr val="F5FFC2"/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09600" y="2743201"/>
            <a:ext cx="7924800" cy="685800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lnSpc>
                <a:spcPts val="5000"/>
              </a:lnSpc>
              <a:defRPr sz="50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609600" y="3469480"/>
            <a:ext cx="79248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800" b="1" kern="1200" baseline="0" dirty="0">
                <a:solidFill>
                  <a:srgbClr val="FAF7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Section Subtitle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319088" marR="0" indent="-319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buFont typeface="Wingdings 2" pitchFamily="18" charset="2"/>
              <a:buChar char=""/>
              <a:tabLst/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marL="319088" marR="0" lvl="0" indent="-3190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6A6BD">
                  <a:lumMod val="40000"/>
                  <a:lumOff val="60000"/>
                </a:srgbClr>
              </a:buClr>
              <a:buSzPct val="70000"/>
              <a:buFont typeface="Wingdings 2" pitchFamily="18" charset="2"/>
              <a:buChar char="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First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828800"/>
            <a:ext cx="8153400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20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r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lang="en-US" sz="4000" b="1" kern="1200" baseline="0" dirty="0">
                <a:ln w="500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0000" endPos="50000" dist="127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457200" y="1524000"/>
            <a:ext cx="8229600" cy="1524000"/>
          </a:xfrm>
          <a:prstGeom prst="rect">
            <a:avLst/>
          </a:prstGeom>
        </p:spPr>
        <p:txBody>
          <a:bodyPr tIns="0" bIns="0" anchor="b" anchorCtr="0"/>
          <a:lstStyle>
            <a:lvl1pPr algn="r">
              <a:lnSpc>
                <a:spcPts val="5400"/>
              </a:lnSpc>
              <a:defRPr sz="5400" cap="none" baseline="0">
                <a:solidFill>
                  <a:srgbClr val="D4FF5B"/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457200" y="3240880"/>
            <a:ext cx="8229600" cy="56912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2800">
                <a:solidFill>
                  <a:srgbClr val="FAF8C8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Presentation Subtitle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667000" y="4114800"/>
            <a:ext cx="6248400" cy="0"/>
          </a:xfrm>
          <a:prstGeom prst="line">
            <a:avLst/>
          </a:prstGeom>
          <a:ln w="38100" cap="rnd">
            <a:solidFill>
              <a:schemeClr val="accent5">
                <a:lumMod val="20000"/>
                <a:lumOff val="80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224046"/>
            <a:ext cx="33528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dirty="0" smtClean="0">
                <a:solidFill>
                  <a:srgbClr val="DEFF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57446"/>
            <a:ext cx="209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800" b="1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Telerik Corporation</a:t>
            </a:r>
            <a:endParaRPr lang="en-US" sz="1800" b="1" dirty="0">
              <a:solidFill>
                <a:srgbClr val="0EFE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6062246"/>
            <a:ext cx="170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0EFE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www.telerik.com</a:t>
            </a:r>
            <a:endParaRPr lang="en-US" sz="16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rce 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762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" y="1066800"/>
            <a:ext cx="8686800" cy="579646"/>
          </a:xfrm>
          <a:prstGeom prst="rect">
            <a:avLst/>
          </a:prstGeom>
        </p:spPr>
        <p:txBody>
          <a:bodyPr>
            <a:spAutoFit/>
          </a:bodyPr>
          <a:lstStyle>
            <a:lvl1pPr marL="282575" indent="-282575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None/>
              <a:tabLst>
                <a:tab pos="282575" algn="l"/>
              </a:tabLst>
              <a:defRPr sz="3000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8FD600"/>
              </a:buClr>
              <a:defRPr sz="3000">
                <a:solidFill>
                  <a:schemeClr val="tx1">
                    <a:lumMod val="40000"/>
                    <a:lumOff val="60000"/>
                  </a:schemeClr>
                </a:solidFill>
              </a:defRPr>
            </a:lvl2pPr>
            <a:lvl3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FAD9F"/>
              </a:buClr>
              <a:defRPr sz="2800">
                <a:solidFill>
                  <a:schemeClr val="tx1">
                    <a:lumMod val="40000"/>
                    <a:lumOff val="60000"/>
                  </a:schemeClr>
                </a:solidFill>
              </a:defRPr>
            </a:lvl3pPr>
            <a:lvl4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Clr>
                <a:srgbClr val="FACF82"/>
              </a:buClr>
              <a:defRPr sz="2600">
                <a:solidFill>
                  <a:schemeClr val="tx1">
                    <a:lumMod val="40000"/>
                    <a:lumOff val="60000"/>
                  </a:schemeClr>
                </a:solidFill>
              </a:defRPr>
            </a:lvl4pPr>
            <a:lvl5pPr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defRPr sz="2400">
                <a:solidFill>
                  <a:schemeClr val="tx1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Example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42900" y="1828800"/>
            <a:ext cx="8382000" cy="4524315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>
              <a:spcBef>
                <a:spcPts val="0"/>
              </a:spcBef>
              <a:buNone/>
              <a:defRPr lang="en-US" sz="1800" smtClean="0">
                <a:solidFill>
                  <a:srgbClr val="8CF4F2"/>
                </a:solidFill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noProof="1" smtClean="0"/>
              <a:t>Source code box</a:t>
            </a:r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  <a:p>
            <a:pPr lvl="0"/>
            <a:endParaRPr lang="en-US" noProof="1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152400"/>
            <a:ext cx="70866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000"/>
              </a:lnSpc>
              <a:defRPr sz="4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95400" y="2438400"/>
            <a:ext cx="6400800" cy="2097345"/>
          </a:xfrm>
          <a:prstGeom prst="rect">
            <a:avLst/>
          </a:prstGeom>
        </p:spPr>
        <p:txBody>
          <a:bodyPr anchor="ctr" anchorCtr="0"/>
          <a:lstStyle/>
          <a:p>
            <a:pPr marL="319088" marR="0" lvl="0" indent="-319088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tabLst/>
              <a:defRPr/>
            </a:pPr>
            <a:r>
              <a:rPr lang="en-US" sz="8000" b="1" kern="1200" dirty="0" smtClean="0">
                <a:solidFill>
                  <a:srgbClr val="E8FFC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83000">
              <a:schemeClr val="bg1"/>
            </a:gs>
          </a:gsLst>
          <a:path path="circle">
            <a:fillToRect l="20000" t="30000" r="135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telerik_logo_new-(white).png"/>
          <p:cNvPicPr>
            <a:picLocks noChangeAspect="1"/>
          </p:cNvPicPr>
          <p:nvPr/>
        </p:nvPicPr>
        <p:blipFill>
          <a:blip r:embed="rId11" cstate="print">
            <a:lum bright="-20000"/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53200"/>
            <a:ext cx="457200" cy="228600"/>
          </a:xfrm>
          <a:prstGeom prst="rect">
            <a:avLst/>
          </a:prstGeom>
        </p:spPr>
        <p:txBody>
          <a:bodyPr anchor="ctr" anchorCtr="0"/>
          <a:lstStyle>
            <a:lvl1pPr algn="r">
              <a:defRPr sz="1100"/>
            </a:lvl1pPr>
          </a:lstStyle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lowchart: Document 6"/>
          <p:cNvSpPr/>
          <p:nvPr userDrawn="1"/>
        </p:nvSpPr>
        <p:spPr>
          <a:xfrm rot="10800000">
            <a:off x="1" y="411366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  <a:lumOff val="1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lowchart: Document 7"/>
          <p:cNvSpPr/>
          <p:nvPr userDrawn="1"/>
        </p:nvSpPr>
        <p:spPr>
          <a:xfrm rot="10800000">
            <a:off x="1" y="609600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65000"/>
                  <a:lumOff val="3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10" descr="telerik_logo_new-(white).png"/>
          <p:cNvPicPr>
            <a:picLocks noChangeAspect="1"/>
          </p:cNvPicPr>
          <p:nvPr userDrawn="1"/>
        </p:nvPicPr>
        <p:blipFill>
          <a:blip r:embed="rId11" cstate="screen">
            <a:lum bright="-20000"/>
          </a:blip>
          <a:srcRect/>
          <a:stretch>
            <a:fillRect/>
          </a:stretch>
        </p:blipFill>
        <p:spPr bwMode="auto">
          <a:xfrm>
            <a:off x="152400" y="304800"/>
            <a:ext cx="1600200" cy="389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01" r:id="rId7"/>
    <p:sldLayoutId id="2147483703" r:id="rId8"/>
    <p:sldLayoutId id="214748370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 b="1" kern="1200" baseline="0">
          <a:ln w="500"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Corbel" pitchFamily="34" charset="0"/>
        </a:defRPr>
      </a:lvl9pPr>
    </p:titleStyle>
    <p:bodyStyle>
      <a:lvl1pPr marL="319088" indent="-319088" algn="l" rtl="0" eaLnBrk="1" fontAlgn="base" hangingPunct="1">
        <a:spcBef>
          <a:spcPct val="20000"/>
        </a:spcBef>
        <a:spcAft>
          <a:spcPct val="0"/>
        </a:spcAft>
        <a:buClr>
          <a:schemeClr val="accent5">
            <a:lumMod val="40000"/>
            <a:lumOff val="60000"/>
          </a:schemeClr>
        </a:buClr>
        <a:buSzPct val="70000"/>
        <a:buFont typeface="Wingdings 2" pitchFamily="18" charset="2"/>
        <a:buChar char=""/>
        <a:defRPr sz="32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0238" indent="-273050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60000"/>
            <a:lumOff val="40000"/>
          </a:schemeClr>
        </a:buClr>
        <a:buFont typeface="Wingdings 2" pitchFamily="18" charset="2"/>
        <a:buChar char=""/>
        <a:defRPr sz="30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22338" indent="-273050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50000"/>
          </a:schemeClr>
        </a:buClr>
        <a:buFont typeface="Wingdings 2" pitchFamily="18" charset="2"/>
        <a:buChar char=""/>
        <a:defRPr sz="28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87450" indent="-228600" algn="l" rtl="0" eaLnBrk="1" fontAlgn="base" hangingPunct="1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6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25575" indent="-228600" algn="l" rtl="0" eaLnBrk="1" fontAlgn="base" hangingPunct="1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400" b="1" kern="1200">
          <a:solidFill>
            <a:schemeClr val="tx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telerik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224.photobucket.com/albums/dd72/maadj/centimeter-appel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ww.cc2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decourse.telerik.com/" TargetMode="Externa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524000"/>
          </a:xfrm>
        </p:spPr>
        <p:txBody>
          <a:bodyPr/>
          <a:lstStyle/>
          <a:p>
            <a:r>
              <a:rPr lang="en-US" dirty="0" smtClean="0"/>
              <a:t>High-Quality Programming Code 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Revealing the Secrets of Self-Documenting Code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5105400"/>
            <a:ext cx="2590800" cy="490954"/>
          </a:xfrm>
        </p:spPr>
        <p:txBody>
          <a:bodyPr/>
          <a:lstStyle/>
          <a:p>
            <a:r>
              <a:rPr lang="en-US" dirty="0"/>
              <a:t>Svetlin Nakov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5638800"/>
            <a:ext cx="2590800" cy="338554"/>
          </a:xfrm>
        </p:spPr>
        <p:txBody>
          <a:bodyPr/>
          <a:lstStyle/>
          <a:p>
            <a:r>
              <a:rPr lang="en-US" dirty="0"/>
              <a:t>Telerik Corporation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5943599"/>
            <a:ext cx="2590800" cy="338554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www.telerik.com</a:t>
            </a:r>
            <a:endParaRPr lang="en-US" dirty="0"/>
          </a:p>
        </p:txBody>
      </p:sp>
      <p:pic>
        <p:nvPicPr>
          <p:cNvPr id="180226" name="Picture 2" descr="http://degreedirectory.org/cimages/multimages/2/technolog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90875" y="4724400"/>
            <a:ext cx="5572125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</a:t>
            </a:r>
            <a:r>
              <a:rPr lang="en-US" smtClean="0"/>
              <a:t>of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How long could be the name of a class / struct / interface / enum / method?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The name should be as long as required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Don't abbreviate the names if this could make them unclear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Your IDE has autocomplete, right?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Examples: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FileNotFoundException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CustomerSupportNotificationService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Incorrect examples: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FNFException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CustSuppNotifSrvc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57698" name="Picture 2" descr="http://crb.hu/images/nagyker/szabas/c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3352800"/>
            <a:ext cx="1600200" cy="108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naming guidelines</a:t>
            </a:r>
          </a:p>
          <a:p>
            <a:pPr lvl="1"/>
            <a:r>
              <a:rPr lang="en-US" dirty="0" smtClean="0"/>
              <a:t>Method names should be meaningful</a:t>
            </a:r>
          </a:p>
          <a:p>
            <a:pPr lvl="1"/>
            <a:r>
              <a:rPr lang="en-US" dirty="0" smtClean="0"/>
              <a:t>Should answer the question:</a:t>
            </a:r>
          </a:p>
          <a:p>
            <a:pPr lvl="2"/>
            <a:r>
              <a:rPr lang="en-US" dirty="0" smtClean="0"/>
              <a:t>What does this method do?</a:t>
            </a:r>
          </a:p>
          <a:p>
            <a:pPr lvl="1"/>
            <a:r>
              <a:rPr lang="en-US" dirty="0" smtClean="0"/>
              <a:t>If you cannot find a good name for a method, think about does it have clear intent</a:t>
            </a:r>
          </a:p>
          <a:p>
            <a:r>
              <a:rPr lang="en-US" dirty="0" smtClean="0"/>
              <a:t>Examples: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FindStudent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LoadReport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Sinus</a:t>
            </a:r>
          </a:p>
          <a:p>
            <a:r>
              <a:rPr lang="en-US" dirty="0" smtClean="0"/>
              <a:t>Incorrect examples: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Method1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DoSomething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HandleStuff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SampleMethod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DirtyHack</a:t>
            </a:r>
            <a:endParaRPr lang="en-US" noProof="1">
              <a:solidFill>
                <a:schemeClr val="accent2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4628" name="Picture 4" descr="http://faculty.wiu.edu/JR-Olsen/wiu/graphics/for-top/math-symbols-compas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7100" y="1219200"/>
            <a:ext cx="1509141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Purpose of All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Methods should have a single purpose!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Otherwise they cannot be named well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How to name a method that creates annual incomes report, downloads updates from internet and scans the system for viruses?</a:t>
            </a:r>
          </a:p>
          <a:p>
            <a:pPr lvl="1">
              <a:lnSpc>
                <a:spcPts val="3600"/>
              </a:lnSpc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CreateAnnualIncomesReportDownloadUpdatesAndScanForViruses</a:t>
            </a:r>
            <a:r>
              <a:rPr lang="en-US" dirty="0" smtClean="0"/>
              <a:t> is a nice name, right?</a:t>
            </a:r>
          </a:p>
          <a:p>
            <a:pPr>
              <a:lnSpc>
                <a:spcPts val="3600"/>
              </a:lnSpc>
            </a:pPr>
            <a:r>
              <a:rPr lang="en-US" dirty="0" smtClean="0"/>
              <a:t>Methods that have multiple purposes (weak cohesion) are hard to be named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Need to be refactored instead of named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names</a:t>
            </a:r>
          </a:p>
          <a:p>
            <a:pPr lvl="1"/>
            <a:r>
              <a:rPr lang="en-US" dirty="0" smtClean="0"/>
              <a:t>Should be in camelCase</a:t>
            </a:r>
          </a:p>
          <a:p>
            <a:pPr lvl="1"/>
            <a:r>
              <a:rPr lang="en-US" dirty="0" smtClean="0"/>
              <a:t>Preferred form: [Noun] or [Adjective] + [Noun]</a:t>
            </a:r>
          </a:p>
          <a:p>
            <a:pPr lvl="1"/>
            <a:r>
              <a:rPr lang="en-US" dirty="0" smtClean="0"/>
              <a:t>Should explain the purpose of the variable</a:t>
            </a:r>
          </a:p>
          <a:p>
            <a:pPr lvl="2"/>
            <a:r>
              <a:rPr lang="en-US" dirty="0" smtClean="0"/>
              <a:t>If you can't find good name for a variable check if it has a single purpose</a:t>
            </a:r>
          </a:p>
          <a:p>
            <a:pPr lvl="2"/>
            <a:r>
              <a:rPr lang="en-US" dirty="0" smtClean="0"/>
              <a:t>Exception: variables with very small scope, e.g. the index variable in a 3-lines long for-loop</a:t>
            </a:r>
          </a:p>
          <a:p>
            <a:pPr lvl="1"/>
            <a:r>
              <a:rPr lang="en-US" dirty="0" smtClean="0"/>
              <a:t>Names should be consistent in the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47458" name="Picture 2" descr="http://www.highlygiftedmagnet.com/Images/mathEqu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91200" y="1104900"/>
            <a:ext cx="2971800" cy="110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Variables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</a:p>
          <a:p>
            <a:pPr lvl="1"/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firstName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report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usersList</a:t>
            </a:r>
            <a:r>
              <a:rPr lang="en-US" noProof="1" smtClean="0"/>
              <a:t> 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fontSize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maxSpeed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font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startIndex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endIndex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charsCount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configSettingsXml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config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dbConnection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createUserSqlCommand</a:t>
            </a:r>
          </a:p>
          <a:p>
            <a:r>
              <a:rPr lang="en-US" dirty="0" smtClean="0"/>
              <a:t>Incorrect examples:</a:t>
            </a:r>
          </a:p>
          <a:p>
            <a:pPr lvl="1"/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foo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bar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p1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p2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populate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LAST_NAME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convertImage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moveMargin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MAXSpeed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_firtName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__temp</a:t>
            </a:r>
            <a:r>
              <a:rPr lang="en-US" noProof="1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firstNameMiddleNameAndLastName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46434" name="Picture 2" descr="http://coserosse.net/c/wp-content/uploads/2009/05/mat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952500"/>
            <a:ext cx="2438400" cy="672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really temporary variables exist?</a:t>
            </a:r>
          </a:p>
          <a:p>
            <a:pPr lvl="1"/>
            <a:r>
              <a:rPr lang="en-US" dirty="0" smtClean="0"/>
              <a:t>All variables in a program are temporary because they are used temporarily only during the program execution, right?</a:t>
            </a:r>
          </a:p>
          <a:p>
            <a:r>
              <a:rPr lang="en-US" dirty="0" smtClean="0"/>
              <a:t>Temporary variables can always be named better than </a:t>
            </a:r>
            <a:r>
              <a:rPr lang="en-US" dirty="0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temp</a:t>
            </a:r>
            <a:r>
              <a:rPr lang="en-US" dirty="0" smtClean="0"/>
              <a:t> or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4648200"/>
            <a:ext cx="3657600" cy="15819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Swap a[i] and a[j]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temp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a[i];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a[i] = a[j];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a[j] = </a:t>
            </a:r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temp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029200" y="4648200"/>
            <a:ext cx="3581400" cy="158197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Swap a[i] and a[j]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</a:t>
            </a:r>
            <a:r>
              <a:rPr lang="en-US" sz="2200" b="1" noProof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oldValue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 a[i];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a[i] = a[j];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a[j] = </a:t>
            </a:r>
            <a:r>
              <a:rPr lang="en-US" sz="2200" b="1" noProof="1" smtClean="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oldValue</a:t>
            </a: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381500" y="5305426"/>
            <a:ext cx="476250" cy="266699"/>
          </a:xfrm>
          <a:prstGeom prst="rightArrow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2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Length of Variable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200"/>
              </a:lnSpc>
            </a:pPr>
            <a:r>
              <a:rPr lang="en-US" sz="3000" dirty="0" smtClean="0"/>
              <a:t>How long could be the name of a variable?</a:t>
            </a:r>
          </a:p>
          <a:p>
            <a:pPr lvl="1">
              <a:lnSpc>
                <a:spcPts val="3200"/>
              </a:lnSpc>
            </a:pPr>
            <a:r>
              <a:rPr lang="en-US" sz="2800" dirty="0" smtClean="0"/>
              <a:t>Depends on the variable scope and lifetime</a:t>
            </a:r>
          </a:p>
          <a:p>
            <a:pPr lvl="1">
              <a:lnSpc>
                <a:spcPts val="3200"/>
              </a:lnSpc>
            </a:pPr>
            <a:r>
              <a:rPr lang="en-US" sz="2800" dirty="0" smtClean="0"/>
              <a:t>More "famous" variables should have longer and more self-explaining name</a:t>
            </a:r>
          </a:p>
          <a:p>
            <a:pPr>
              <a:lnSpc>
                <a:spcPts val="3200"/>
              </a:lnSpc>
            </a:pPr>
            <a:r>
              <a:rPr lang="en-US" dirty="0" smtClean="0"/>
              <a:t>Acceptable naming examples:</a:t>
            </a:r>
          </a:p>
          <a:p>
            <a:pPr lvl="1">
              <a:lnSpc>
                <a:spcPts val="3200"/>
              </a:lnSpc>
            </a:pPr>
            <a:endParaRPr lang="en-US" sz="2800" dirty="0" smtClean="0"/>
          </a:p>
          <a:p>
            <a:pPr lvl="1">
              <a:lnSpc>
                <a:spcPts val="3200"/>
              </a:lnSpc>
            </a:pPr>
            <a:endParaRPr lang="en-US" sz="2800" dirty="0" smtClean="0"/>
          </a:p>
          <a:p>
            <a:pPr>
              <a:lnSpc>
                <a:spcPts val="3200"/>
              </a:lnSpc>
            </a:pPr>
            <a:r>
              <a:rPr lang="en-US" dirty="0" smtClean="0"/>
              <a:t>Unacceptable naming examples: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300" y="3717971"/>
            <a:ext cx="4495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i&lt;users.Length; i++)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% 2 == 0)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 += users[i].Weight;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95900" y="3717768"/>
            <a:ext cx="3352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lastName;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95900" y="5410200"/>
            <a:ext cx="3352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Student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int i;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95300" y="5410200"/>
            <a:ext cx="44958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PairOfLists 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Count { get; set;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en-US" sz="18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>
              <a:lnSpc>
                <a:spcPts val="3400"/>
              </a:lnSpc>
            </a:pPr>
            <a:r>
              <a:rPr lang="en-US" sz="3000" dirty="0" smtClean="0"/>
              <a:t>Use CAPITAL_LETTERS for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3000" dirty="0" smtClean="0"/>
              <a:t> fields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Use meaningful names that describe their value</a:t>
            </a:r>
          </a:p>
          <a:p>
            <a:pPr>
              <a:lnSpc>
                <a:spcPts val="3400"/>
              </a:lnSpc>
            </a:pPr>
            <a:r>
              <a:rPr lang="en-US" sz="3000" dirty="0" smtClean="0"/>
              <a:t>Examples:</a:t>
            </a:r>
          </a:p>
          <a:p>
            <a:pPr>
              <a:lnSpc>
                <a:spcPts val="3400"/>
              </a:lnSpc>
            </a:pPr>
            <a:endParaRPr lang="en-US" sz="3000" dirty="0" smtClean="0"/>
          </a:p>
          <a:p>
            <a:pPr>
              <a:lnSpc>
                <a:spcPts val="3400"/>
              </a:lnSpc>
            </a:pPr>
            <a:endParaRPr lang="en-US" sz="3000" dirty="0" smtClean="0"/>
          </a:p>
          <a:p>
            <a:pPr>
              <a:lnSpc>
                <a:spcPts val="3400"/>
              </a:lnSpc>
            </a:pPr>
            <a:r>
              <a:rPr lang="en-US" sz="3000" dirty="0" smtClean="0"/>
              <a:t>Incorrect examples:</a:t>
            </a:r>
            <a:endParaRPr lang="en-US" sz="3000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1500" y="2971800"/>
            <a:ext cx="7962900" cy="100642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READ_BUFFER_SIZE = 8192;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readonly PageSize DefaultPageSize = PageSize.A4;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const int FONT_SIZE_IN_POINTS = 16;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71500" y="4664029"/>
            <a:ext cx="7962900" cy="161582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MAX = 512; // Max what? Apples or Oranges?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BUF256 = 256; // What about BUF256 = 1024?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string GREATER = "&amp;gt;"; // GREATER_HTML_ENTITY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int FONT_SIZE = 16; // 16pt or 16px?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fr-FR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const PageSize PAGE = PageSize.A4; // Maybe PAGE_SIZE?</a:t>
            </a:r>
            <a:endParaRPr lang="en-US" sz="18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40290" name="Picture 2" descr="http://fpmath.com/images/pi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66178" y="876300"/>
            <a:ext cx="868961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52600"/>
            <a:ext cx="5181600" cy="685800"/>
          </a:xfrm>
        </p:spPr>
        <p:txBody>
          <a:bodyPr/>
          <a:lstStyle/>
          <a:p>
            <a:r>
              <a:rPr lang="en-US" dirty="0" smtClean="0"/>
              <a:t>Code Formatting</a:t>
            </a:r>
            <a:endParaRPr lang="en-US" dirty="0"/>
          </a:p>
        </p:txBody>
      </p:sp>
      <p:pic>
        <p:nvPicPr>
          <p:cNvPr id="135170" name="Picture 2" descr="http://bcsd.k12.ny.us/hamagrael/LMC/12262021582017770699Sephr_Notepad_with_Text_and_Pencil_1.svg.me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9700" y="3200400"/>
            <a:ext cx="2552700" cy="2552700"/>
          </a:xfrm>
          <a:prstGeom prst="rect">
            <a:avLst/>
          </a:prstGeom>
          <a:noFill/>
        </p:spPr>
      </p:pic>
      <p:pic>
        <p:nvPicPr>
          <p:cNvPr id="60418" name="Picture 2" descr="http://www.getodd.com/duck/largeimg/roundabout145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447801" y="3212805"/>
            <a:ext cx="2830032" cy="2528162"/>
          </a:xfrm>
          <a:prstGeom prst="rect">
            <a:avLst/>
          </a:prstGeom>
          <a:noFill/>
          <a:ln w="19050">
            <a:solidFill>
              <a:srgbClr val="FFFF00">
                <a:alpha val="70000"/>
              </a:srgb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Code Needs Formatting?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143000"/>
            <a:ext cx="7772400" cy="51193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  const    string                    FILE_NAME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="example.bin"  ;  static void Main   (             ){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FileStream   fs=     new FileStream(FILE_NAME,FileMode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   CreateNew)   // Create the writer      for data  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;BinaryWriter w=new BinaryWriter     (    fs      );// Write data to                               Test.data.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for(  int i=0;i&lt;11;i++){w.Write((int)i);}w   .Close();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fs   .   Close  (  ) // Create the reader    for 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;fs=new FileStream(FILE_NAME,FileMode.            Open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,  FileAccess.Read)     ;BinaryReader                r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 new BinaryReader(fs);  // Read data from  Test.data.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for (int i = 0; i &lt; 11; i++){ Console      .WriteLine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(r.ReadInt32                                       ())</a:t>
            </a:r>
          </a:p>
          <a:p>
            <a:pPr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;}r       .    Close   (   );  fs .  Close  (  )  ;  }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What is High-Quality Programming Code?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Naming Identifiers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Code Formatting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High-Quality Classes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High-Quality Methods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Using Variables, Expressions, Constants, Loops and Conditional Statements Correctly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Defensive Programming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Comments and Documentation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78180" name="Picture 4" descr="http://www.ata-divisions.org/LD/images/books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53206" y="1828800"/>
            <a:ext cx="1433593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Code Formatting Fundamentals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formatting goals</a:t>
            </a:r>
          </a:p>
          <a:p>
            <a:pPr lvl="1"/>
            <a:r>
              <a:rPr lang="en-US" dirty="0" smtClean="0"/>
              <a:t>To improve code readability</a:t>
            </a:r>
          </a:p>
          <a:p>
            <a:pPr lvl="1"/>
            <a:r>
              <a:rPr lang="en-US" dirty="0" smtClean="0"/>
              <a:t>To improve code maintainability</a:t>
            </a:r>
          </a:p>
          <a:p>
            <a:r>
              <a:rPr lang="en-US" dirty="0" smtClean="0"/>
              <a:t>Fundamental principle of code formatting: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Any formatting style that follows the above principle is good</a:t>
            </a:r>
          </a:p>
          <a:p>
            <a:pPr lvl="2"/>
            <a:r>
              <a:rPr lang="en-US" dirty="0" smtClean="0"/>
              <a:t>Any other formatting is not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3657600"/>
            <a:ext cx="77724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formating of the source code should disclose its logical structure.</a:t>
            </a:r>
          </a:p>
        </p:txBody>
      </p:sp>
      <p:pic>
        <p:nvPicPr>
          <p:cNvPr id="58370" name="Picture 2" descr="http://images2.fanpop.com/images/photos/3600000/a-thoughtfull-pen-writing-3647581-2560-17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90927" y="1203755"/>
            <a:ext cx="1995874" cy="1326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Methods and Blocks Indentation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should be indented with a single [Tab] from the class body</a:t>
            </a:r>
          </a:p>
          <a:p>
            <a:r>
              <a:rPr lang="en-US" dirty="0" smtClean="0"/>
              <a:t>Methods body should be indented with a single [Tab] as well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505200"/>
            <a:ext cx="7924800" cy="21390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IndentationExample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int Zero()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9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76300" y="4095750"/>
            <a:ext cx="2705100" cy="12954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343400" y="3962400"/>
            <a:ext cx="3962400" cy="953453"/>
          </a:xfrm>
          <a:prstGeom prst="wedgeRoundRectCallout">
            <a:avLst>
              <a:gd name="adj1" fmla="val -73332"/>
              <a:gd name="adj2" fmla="val 6355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entire method is indented with a single [Tab]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143000" y="4686300"/>
            <a:ext cx="2209800" cy="381000"/>
          </a:xfrm>
          <a:prstGeom prst="rect">
            <a:avLst/>
          </a:prstGeom>
          <a:noFill/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1900" b="1" noProof="1" smtClean="0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885950" y="5791200"/>
            <a:ext cx="4267200" cy="527804"/>
          </a:xfrm>
          <a:prstGeom prst="wedgeRoundRectCallout">
            <a:avLst>
              <a:gd name="adj1" fmla="val -45276"/>
              <a:gd name="adj2" fmla="val -213231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Method body is also indented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Good and Bad Formatting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Incorrect examples: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677650"/>
            <a:ext cx="82296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Console.WriteLine("i={0}", i);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733800"/>
            <a:ext cx="82296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Console.WriteLine("i={0}", i);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4704944"/>
            <a:ext cx="82296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 Console.WriteLine("i={0}", i);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5385137"/>
            <a:ext cx="8229600" cy="101566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i&lt;10; i++) {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Console.WriteLine("i={0}", i);</a:t>
            </a:r>
          </a:p>
          <a:p>
            <a:pPr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6322" name="Picture 2" descr="http://gravitasfreezone.files.wordpress.com/2008/03/happy-sad-face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447800"/>
            <a:ext cx="24638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Long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000" dirty="0" smtClean="0"/>
              <a:t>Break long lines after punctuation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Indent the second line by single [Tab]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Do not additionally indent the third line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Examples: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5292804"/>
            <a:ext cx="7924800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DictionaryEntry&lt;K, V&gt; newEntry = 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new DictionaryEntry&lt;K, V&gt;(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oldEntry.Key, oldEntry.Value);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3505200"/>
            <a:ext cx="79248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 0 ||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matrix[x+1, y] == 0 || matrix[x, y-1] == 0 ||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y+1] == 0)</a:t>
            </a:r>
          </a:p>
          <a:p>
            <a:r>
              <a:rPr lang="en-US" sz="22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pic>
        <p:nvPicPr>
          <p:cNvPr id="55298" name="Picture 2" descr="http://math.yorku.ca/infinity_old/Images/newInfinity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060000"/>
              </a:clrFrom>
              <a:clrTo>
                <a:srgbClr val="06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2299">
            <a:off x="7020340" y="1132873"/>
            <a:ext cx="1788078" cy="1066800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Incorrect </a:t>
            </a:r>
            <a:r>
              <a:rPr lang="en-US" smtClean="0"/>
              <a:t>Ways To Break</a:t>
            </a:r>
            <a:br>
              <a:rPr lang="en-US" smtClean="0"/>
            </a:br>
            <a:r>
              <a:rPr lang="en-US" smtClean="0"/>
              <a:t>Long </a:t>
            </a:r>
            <a:r>
              <a:rPr lang="en-US" dirty="0" smtClean="0"/>
              <a:t>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482804"/>
            <a:ext cx="81534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0 || matrix[x+1, y] == 0 || matrix[x,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y-1] == 0 || matrix[x, y+1] == 0)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277850"/>
            <a:ext cx="81534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(matrix[x, y] == 0 || matrix[x-1, y] == 0 ||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matrix[x+1, y] == 0 || matrix[x, y-1] == 0 ||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matrix[x, y+1] == 0)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…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5064204"/>
            <a:ext cx="8153400" cy="11079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DictionaryEntry&lt;K, V&gt; newEntry 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= new DictionaryEntry&lt;K, V&gt;(oldEntry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.Key, oldEntry.Value);</a:t>
            </a:r>
          </a:p>
        </p:txBody>
      </p:sp>
      <p:pic>
        <p:nvPicPr>
          <p:cNvPr id="54273" name="Picture 1" descr="C:\Trash\wrong-way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06170" y="2057400"/>
            <a:ext cx="1328230" cy="7791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types of alignments are considered harmful</a:t>
            </a:r>
          </a:p>
          <a:p>
            <a:pPr lvl="1"/>
            <a:r>
              <a:rPr lang="en-US" dirty="0" smtClean="0"/>
              <a:t>Alignments are hard-to-maintain!</a:t>
            </a:r>
          </a:p>
          <a:p>
            <a:r>
              <a:rPr lang="en-US" dirty="0" smtClean="0"/>
              <a:t>Incorrect 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3125450"/>
            <a:ext cx="78486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DateTime      date     = DateTime.Now.Date;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          count    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Student       student  = new Strudent();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List&lt;Student&gt; students = new List&lt;Student&gt;();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876800"/>
            <a:ext cx="7848600" cy="144655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matrix[x, y]                 ==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 + 1, y + 1]         ==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matrix[2 * x + y, 2 * y + x] == 0;</a:t>
            </a:r>
          </a:p>
          <a:p>
            <a:r>
              <a:rPr lang="en-US" sz="22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matrix[x * y, x * y]         == 0;</a:t>
            </a:r>
          </a:p>
        </p:txBody>
      </p:sp>
      <p:pic>
        <p:nvPicPr>
          <p:cNvPr id="53249" name="Picture 1" descr="C:\Trash\red-balloo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00" y="2362200"/>
            <a:ext cx="1102840" cy="1457324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150" y="3962400"/>
            <a:ext cx="8229600" cy="685800"/>
          </a:xfrm>
        </p:spPr>
        <p:txBody>
          <a:bodyPr/>
          <a:lstStyle/>
          <a:p>
            <a:r>
              <a:rPr lang="en-US" dirty="0" smtClean="0"/>
              <a:t>High-Quality Classes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800600"/>
            <a:ext cx="7429500" cy="990600"/>
          </a:xfrm>
        </p:spPr>
        <p:txBody>
          <a:bodyPr/>
          <a:lstStyle/>
          <a:p>
            <a:r>
              <a:rPr lang="en-US" dirty="0" smtClean="0"/>
              <a:t>How to Design High-Quality Classes? Abstraction, Cohesion and Coupling</a:t>
            </a:r>
            <a:endParaRPr lang="en-US" dirty="0"/>
          </a:p>
        </p:txBody>
      </p:sp>
      <p:pic>
        <p:nvPicPr>
          <p:cNvPr id="115714" name="Picture 2" descr="http://huddledmasses.org/wordpress/wp-content/uploads/2008/08/trackerclassdiagram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6600" y="932216"/>
            <a:ext cx="2514600" cy="2649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High-Quality Classes: Abstraction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a consistent level of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abstraction</a:t>
            </a:r>
            <a:r>
              <a:rPr lang="en-US" dirty="0" smtClean="0"/>
              <a:t> in the class contract (publicly visible members)</a:t>
            </a:r>
          </a:p>
          <a:p>
            <a:pPr lvl="1"/>
            <a:r>
              <a:rPr lang="en-US" dirty="0" smtClean="0"/>
              <a:t>What abstraction the class is implementing?</a:t>
            </a:r>
          </a:p>
          <a:p>
            <a:pPr lvl="1"/>
            <a:r>
              <a:rPr lang="en-US" dirty="0" smtClean="0"/>
              <a:t>Does it represent only one thing?</a:t>
            </a:r>
          </a:p>
          <a:p>
            <a:pPr lvl="1"/>
            <a:r>
              <a:rPr lang="en-US" dirty="0" smtClean="0"/>
              <a:t>Does the class name well describe its purpose?</a:t>
            </a:r>
          </a:p>
          <a:p>
            <a:pPr lvl="1"/>
            <a:r>
              <a:rPr lang="en-US" dirty="0" smtClean="0"/>
              <a:t>Does the class define clear and easy to understand public interface?</a:t>
            </a:r>
          </a:p>
          <a:p>
            <a:pPr lvl="1"/>
            <a:r>
              <a:rPr lang="en-US" dirty="0" smtClean="0"/>
              <a:t>Does the class hide all its implementation details?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Abstraction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153954"/>
            <a:ext cx="8229600" cy="517064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Font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Name { get; set;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float SizeInPoints { get; set;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FontStyle Style { get; set; 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Font(string name, float sizeInPoints, FontStyle style)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this.Name = name;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this.SizeInPoints = sizeInPoints;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this.Style = style;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DrawString(DrawingSurface surface, 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string str, int x, int y) { ... }</a:t>
            </a: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Size MeasureString(string str) { ...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50178" name="Picture 2" descr="http://www.plasticbag.org/images/extra/coates_font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1066800"/>
            <a:ext cx="1752600" cy="143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Abstraction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1066800"/>
            <a:ext cx="8229600" cy="54480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Program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string title;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size;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Color color;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InitializeCommandStack();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PushCommand(Command command);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Command PopCommand();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ShutdownCommandStack();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InitializeReportFormatting();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FormatReport(Report report);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PrintReport(Report report);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InitializeGlobalData();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ShutdownGlobalData();</a:t>
            </a:r>
          </a:p>
          <a:p>
            <a:pPr>
              <a:lnSpc>
                <a:spcPts val="28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724400" y="1295400"/>
            <a:ext cx="3429000" cy="1379101"/>
          </a:xfrm>
          <a:prstGeom prst="wedgeRoundRectCallout">
            <a:avLst>
              <a:gd name="adj1" fmla="val -90064"/>
              <a:gd name="adj2" fmla="val -4785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Does this class really represent a "program"? Is this name good?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6248400" y="3657600"/>
            <a:ext cx="2362200" cy="1379101"/>
          </a:xfrm>
          <a:prstGeom prst="wedgeRoundRectCallout">
            <a:avLst>
              <a:gd name="adj1" fmla="val -79533"/>
              <a:gd name="adj2" fmla="val -3230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Does this class really have a single purpose?</a:t>
            </a:r>
          </a:p>
        </p:txBody>
      </p:sp>
      <p:pic>
        <p:nvPicPr>
          <p:cNvPr id="49154" name="Picture 2" descr="http://www.monkeygrove.com/scribbles/2001/AbstractExperiment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7220300" y="5050410"/>
            <a:ext cx="1030510" cy="1597690"/>
          </a:xfrm>
          <a:prstGeom prst="roundRect">
            <a:avLst>
              <a:gd name="adj" fmla="val 7754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1371601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dirty="0" smtClean="0"/>
              <a:t>What is High-Quality Programming Code?</a:t>
            </a:r>
          </a:p>
        </p:txBody>
      </p:sp>
      <p:pic>
        <p:nvPicPr>
          <p:cNvPr id="176130" name="Picture 2" descr="http://www.aitsoft.net/img/Solu/b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3962401"/>
            <a:ext cx="3416300" cy="221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6132" name="Picture 4" descr="http://www.maegogstudios.com/images/cod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0" y="3962401"/>
            <a:ext cx="3429000" cy="2182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Encapsulation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Minimize visibility of classes and members</a:t>
            </a:r>
          </a:p>
          <a:p>
            <a:pPr lvl="1"/>
            <a:r>
              <a:rPr lang="en-US" sz="2800" dirty="0" smtClean="0"/>
              <a:t>Start from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  <a:r>
              <a:rPr lang="en-US" sz="2800" dirty="0" smtClean="0"/>
              <a:t> and move to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internal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en-US" sz="2800" dirty="0" smtClean="0"/>
              <a:t> and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2800" dirty="0" smtClean="0"/>
              <a:t> if required</a:t>
            </a:r>
          </a:p>
          <a:p>
            <a:r>
              <a:rPr lang="en-US" sz="3000" dirty="0" smtClean="0"/>
              <a:t>Classes should hide their implementation details</a:t>
            </a:r>
          </a:p>
          <a:p>
            <a:pPr lvl="1"/>
            <a:r>
              <a:rPr lang="en-US" sz="2800" dirty="0" smtClean="0"/>
              <a:t>A principle called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cs typeface="Consolas" pitchFamily="49" charset="0"/>
              </a:rPr>
              <a:t>encapsulation</a:t>
            </a:r>
            <a:r>
              <a:rPr lang="en-US" sz="2800" dirty="0" smtClean="0"/>
              <a:t> in OOP</a:t>
            </a:r>
          </a:p>
          <a:p>
            <a:pPr lvl="1"/>
            <a:r>
              <a:rPr lang="en-US" sz="2800" dirty="0" smtClean="0"/>
              <a:t>Anything which is not part of the class public interface should be declared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>
              <a:lnSpc>
                <a:spcPts val="3600"/>
              </a:lnSpc>
            </a:pPr>
            <a:r>
              <a:rPr lang="en-US" sz="3000" dirty="0" smtClean="0"/>
              <a:t>Never declare fields public (except constants)</a:t>
            </a:r>
          </a:p>
          <a:p>
            <a:pPr lvl="1">
              <a:lnSpc>
                <a:spcPts val="3600"/>
              </a:lnSpc>
            </a:pPr>
            <a:r>
              <a:rPr lang="en-US" sz="2800" dirty="0" smtClean="0"/>
              <a:t>Use methods or properties to access fields</a:t>
            </a:r>
            <a:endParaRPr lang="en-US" sz="2800" dirty="0" smtClean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685800"/>
          </a:xfrm>
        </p:spPr>
        <p:txBody>
          <a:bodyPr/>
          <a:lstStyle/>
          <a:p>
            <a:r>
              <a:rPr lang="en-US" dirty="0" smtClean="0"/>
              <a:t>High-Quality Methods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514600"/>
            <a:ext cx="7429500" cy="990600"/>
          </a:xfrm>
        </p:spPr>
        <p:txBody>
          <a:bodyPr/>
          <a:lstStyle/>
          <a:p>
            <a:r>
              <a:rPr lang="en-US" dirty="0" smtClean="0"/>
              <a:t>How to Design and Implement High-Quality Methods? Understanding Cohesion and Coupling</a:t>
            </a:r>
            <a:endParaRPr lang="en-US" dirty="0"/>
          </a:p>
        </p:txBody>
      </p:sp>
      <p:pic>
        <p:nvPicPr>
          <p:cNvPr id="94210" name="Picture 2" descr="http://www.jclinc.com/images/programming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75064" y="4114800"/>
            <a:ext cx="2663536" cy="202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4212" name="Picture 4" descr="http://blogger.sanook.com/myteacher/files/2008/08/programmin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3000" y="4114800"/>
            <a:ext cx="269240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Methods?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Methods are important in			 software development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Reduce complexity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Divide and conquer: complex problems can be split into composition of several simple ones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Improve code readability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Small methods with good method names make the code self-documenting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Avoid duplicating code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Duplicating code is hard to maintain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5" name="Picture 2" descr="http://www.launchlab.co.uk/manager/tinymce/jscripts/tiny_mce/plugins/imagemanager/files/keyboard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1157640"/>
            <a:ext cx="2018071" cy="128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Methods: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24268"/>
            <a:ext cx="8686800" cy="5638800"/>
          </a:xfrm>
        </p:spPr>
        <p:txBody>
          <a:bodyPr/>
          <a:lstStyle/>
          <a:p>
            <a:r>
              <a:rPr lang="en-US" sz="3000" dirty="0" smtClean="0"/>
              <a:t>Fundamental principle of correct method usage: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Methods should do exactly what their names say</a:t>
            </a:r>
          </a:p>
          <a:p>
            <a:pPr lvl="1"/>
            <a:r>
              <a:rPr lang="en-US" sz="2800" dirty="0" smtClean="0"/>
              <a:t>Nothing less</a:t>
            </a:r>
          </a:p>
          <a:p>
            <a:pPr lvl="1"/>
            <a:r>
              <a:rPr lang="en-US" sz="2800" dirty="0" smtClean="0"/>
              <a:t>Nothing more</a:t>
            </a:r>
          </a:p>
          <a:p>
            <a:r>
              <a:rPr lang="en-US" dirty="0" smtClean="0"/>
              <a:t>In case of incorrect input or incorrect preconditions, an error should be indicated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786268"/>
            <a:ext cx="7772400" cy="156675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 method should do what its name says or should indicate an error. Any other behaviour is incorrect! </a:t>
            </a:r>
          </a:p>
        </p:txBody>
      </p:sp>
      <p:pic>
        <p:nvPicPr>
          <p:cNvPr id="45058" name="Picture 2" descr="http://1.bp.blogspot.com/_1XkMyTsD8hA/Skf2J3tA7NI/AAAAAAAABhY/VHr49TjED1I/s400/418ax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4267200"/>
            <a:ext cx="2590800" cy="1664588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Methods –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52500"/>
            <a:ext cx="7848600" cy="25853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long Sum(int[] elements)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long sum = 0;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foreach (int element in elements)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sum = sum + element;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sum;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695700"/>
            <a:ext cx="7848600" cy="286232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CalcTriangleArea(double a, double b, double c)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 &lt;= 0 || b &lt;= 0 || c &lt;= 0)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ArgumentException("Sides should be positive.");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s = (a + b + c) / 2;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area = Math.Sqrt(s * (s - a) * (s - b) * (s - c));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area;</a:t>
            </a:r>
          </a:p>
          <a:p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7" name="Picture 2" descr="http://business.glam.ac.uk/media/files/photos/building-block-gre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1295400"/>
            <a:ext cx="1976154" cy="1676400"/>
          </a:xfrm>
          <a:prstGeom prst="roundRect">
            <a:avLst>
              <a:gd name="adj" fmla="val 7530"/>
            </a:avLst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 Methods –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270843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long Sum(int[] elements)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long sum = 0;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i = 0; i &lt; elements.Length; i++)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 = sum + elements[i];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elements[i] = 0;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sum;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3844766"/>
            <a:ext cx="7848600" cy="270843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double CalcTriangleArea(double a, double b, double c)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 &lt;= 0 || b &lt;= 0 || c &lt;= 0)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0;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s = (a + b + c) / 2;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double area = Math.Sqrt(s * (s - a) * (s - b) * (s - c));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area;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886200" y="2743200"/>
            <a:ext cx="2895600" cy="527804"/>
          </a:xfrm>
          <a:prstGeom prst="wedgeRoundRectCallout">
            <a:avLst>
              <a:gd name="adj1" fmla="val -77157"/>
              <a:gd name="adj2" fmla="val -5288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Hidden side effect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800600" y="4495800"/>
            <a:ext cx="3352800" cy="953453"/>
          </a:xfrm>
          <a:prstGeom prst="wedgeRoundRectCallout">
            <a:avLst>
              <a:gd name="adj1" fmla="val -123628"/>
              <a:gd name="adj2" fmla="val 9529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Incorrect result. Throw an exception instead.</a:t>
            </a:r>
          </a:p>
        </p:txBody>
      </p:sp>
      <p:pic>
        <p:nvPicPr>
          <p:cNvPr id="43012" name="Picture 4" descr="http://www.faqs.org/photo-dict/photofiles/list/506/889bom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1800" y="1219200"/>
            <a:ext cx="1808998" cy="1243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Cohesion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 should have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strong cohesion</a:t>
            </a:r>
          </a:p>
          <a:p>
            <a:pPr lvl="1"/>
            <a:r>
              <a:rPr lang="en-US" dirty="0" smtClean="0"/>
              <a:t>Should address single task and address it well</a:t>
            </a:r>
          </a:p>
          <a:p>
            <a:pPr lvl="1"/>
            <a:r>
              <a:rPr lang="en-US" dirty="0" smtClean="0"/>
              <a:t>Should have clear intent</a:t>
            </a:r>
          </a:p>
          <a:p>
            <a:r>
              <a:rPr lang="en-US" dirty="0" smtClean="0"/>
              <a:t>Methods that  address several tasks in the same time are hard to be named</a:t>
            </a:r>
          </a:p>
          <a:p>
            <a:r>
              <a:rPr lang="en-US" dirty="0" smtClean="0"/>
              <a:t>Strong cohesion is used in engineering</a:t>
            </a:r>
          </a:p>
          <a:p>
            <a:pPr lvl="1"/>
            <a:r>
              <a:rPr lang="en-US" dirty="0" smtClean="0"/>
              <a:t>In computer hardware any PC component handles a single task</a:t>
            </a:r>
          </a:p>
          <a:p>
            <a:pPr lvl="1"/>
            <a:r>
              <a:rPr lang="en-US" dirty="0" smtClean="0"/>
              <a:t>E.g. hard disk performs a single task – storage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loose coupling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Minimal dependences of the method on the other parts of the source code</a:t>
            </a:r>
          </a:p>
          <a:p>
            <a:pPr lvl="1"/>
            <a:r>
              <a:rPr lang="en-US" dirty="0" smtClean="0"/>
              <a:t>Minimal dependences on the class members or external classes and their members</a:t>
            </a:r>
          </a:p>
          <a:p>
            <a:pPr lvl="1"/>
            <a:r>
              <a:rPr lang="en-US" dirty="0" smtClean="0"/>
              <a:t>No side effects</a:t>
            </a:r>
          </a:p>
          <a:p>
            <a:pPr lvl="1"/>
            <a:r>
              <a:rPr lang="en-US" dirty="0" smtClean="0"/>
              <a:t>If the coupling is loose, we can easily reuse a method or group of methods in a new project</a:t>
            </a:r>
          </a:p>
          <a:p>
            <a:r>
              <a:rPr lang="en-US" dirty="0" smtClean="0"/>
              <a:t>Tight coupling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spaghetti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Tight Coupling –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/>
          <a:lstStyle/>
          <a:p>
            <a:pPr>
              <a:lnSpc>
                <a:spcPts val="3400"/>
              </a:lnSpc>
              <a:spcBef>
                <a:spcPts val="300"/>
              </a:spcBef>
            </a:pPr>
            <a:r>
              <a:rPr lang="en-US" sz="3000" dirty="0" smtClean="0"/>
              <a:t>Passing parameters through class fields</a:t>
            </a:r>
          </a:p>
          <a:p>
            <a:pPr lvl="1">
              <a:lnSpc>
                <a:spcPts val="3400"/>
              </a:lnSpc>
              <a:spcBef>
                <a:spcPts val="300"/>
              </a:spcBef>
            </a:pPr>
            <a:r>
              <a:rPr lang="en-US" sz="2800" dirty="0" smtClean="0"/>
              <a:t>Typical example of tight coupling</a:t>
            </a:r>
          </a:p>
          <a:p>
            <a:pPr lvl="1">
              <a:lnSpc>
                <a:spcPts val="3400"/>
              </a:lnSpc>
              <a:spcBef>
                <a:spcPts val="300"/>
              </a:spcBef>
            </a:pPr>
            <a:r>
              <a:rPr lang="en-US" sz="2800" dirty="0" smtClean="0"/>
              <a:t>Don't do this unless you have a good reason!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705993"/>
            <a:ext cx="7924800" cy="384720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class Sumator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a, b;</a:t>
            </a:r>
          </a:p>
          <a:p>
            <a:pPr>
              <a:spcBef>
                <a:spcPts val="600"/>
              </a:spcBef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Sum()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 + b;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spcBef>
                <a:spcPts val="600"/>
              </a:spcBef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static void Main()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Sumator sumator = new Sumator() { a = 3, b = 5 };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Console.WriteLine(sumator.Sum());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76600" y="3657600"/>
            <a:ext cx="3581400" cy="953453"/>
          </a:xfrm>
          <a:prstGeom prst="wedgeRoundRectCallout">
            <a:avLst>
              <a:gd name="adj1" fmla="val -78797"/>
              <a:gd name="adj2" fmla="val -35077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3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4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Why don't pass the numbers as parameters?</a:t>
            </a:r>
          </a:p>
        </p:txBody>
      </p:sp>
      <p:pic>
        <p:nvPicPr>
          <p:cNvPr id="39938" name="Picture 2" descr="http://soundproofing.org/images/ggSoundproofing/greenGlueInstallatio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2667000"/>
            <a:ext cx="1390650" cy="1831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</a:pPr>
            <a:r>
              <a:rPr lang="en-US" dirty="0" smtClean="0"/>
              <a:t>How long should a method be?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There is no specific restriction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Avoid methods longer than one screen</a:t>
            </a:r>
          </a:p>
          <a:p>
            <a:pPr lvl="2">
              <a:lnSpc>
                <a:spcPts val="4000"/>
              </a:lnSpc>
            </a:pPr>
            <a:r>
              <a:rPr lang="en-US" dirty="0" smtClean="0"/>
              <a:t>One screen ≈ 30-40 lines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Cohesion and coupling are more important than the method length!</a:t>
            </a:r>
          </a:p>
          <a:p>
            <a:pPr lvl="1">
              <a:lnSpc>
                <a:spcPts val="4000"/>
              </a:lnSpc>
            </a:pPr>
            <a:r>
              <a:rPr lang="en-US" dirty="0" smtClean="0"/>
              <a:t>Long methods are not always bad</a:t>
            </a:r>
          </a:p>
          <a:p>
            <a:pPr lvl="2">
              <a:lnSpc>
                <a:spcPts val="4000"/>
              </a:lnSpc>
            </a:pPr>
            <a:r>
              <a:rPr lang="en-US" dirty="0" smtClean="0"/>
              <a:t>Be sure you have a good reason for their length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8914" name="Picture 2" descr="Вижте изображението в пълен разме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67600" y="1219200"/>
            <a:ext cx="12573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Why the Code Quality Is Important?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5791200"/>
            <a:ext cx="8534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What does this code do? Is it correct?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371600"/>
            <a:ext cx="8305800" cy="41888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value=010, i=5, w;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switch(value){case 10:w=5;Console.WriteLine(w);break;case 9:i=0;break;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case 8:Console.WriteLine("8 ");break;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default:Console.WriteLine("def ");{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        Console.WriteLine("hoho ");	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for (int k = 0; k &lt; i; k++, Console.WriteLine(k - 'f'));break;} { Console.WriteLine("loop!"); }</a:t>
            </a:r>
          </a:p>
          <a:p>
            <a:pPr eaLnBrk="0" hangingPunct="0">
              <a:lnSpc>
                <a:spcPct val="1100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75108" name="Picture 4" descr="http://www.uspsoig.gov/images/question_mark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96200" y="1295400"/>
            <a:ext cx="1066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52600"/>
            <a:ext cx="8229600" cy="685800"/>
          </a:xfrm>
        </p:spPr>
        <p:txBody>
          <a:bodyPr/>
          <a:lstStyle/>
          <a:p>
            <a:r>
              <a:rPr lang="en-US" dirty="0" smtClean="0"/>
              <a:t>Using Variables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590800"/>
            <a:ext cx="7429500" cy="533400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65538" name="Picture 2" descr="http://www.dwelle.de/image/0,,2615891_1,00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10200" y="3581400"/>
            <a:ext cx="310128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Trash\binary-data-abstract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3547732"/>
            <a:ext cx="4495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should have single purpose</a:t>
            </a:r>
          </a:p>
          <a:p>
            <a:pPr lvl="1"/>
            <a:r>
              <a:rPr lang="en-US" dirty="0" smtClean="0"/>
              <a:t>Never use a single variable for multiple purposes!</a:t>
            </a:r>
          </a:p>
          <a:p>
            <a:pPr lvl="1"/>
            <a:r>
              <a:rPr lang="en-US" dirty="0" smtClean="0"/>
              <a:t>Economizing memory is not an excuse</a:t>
            </a:r>
          </a:p>
          <a:p>
            <a:r>
              <a:rPr lang="en-US" dirty="0" smtClean="0"/>
              <a:t>Can you choose a good name for variable that is used for several purposes?</a:t>
            </a:r>
          </a:p>
          <a:p>
            <a:pPr lvl="1"/>
            <a:r>
              <a:rPr lang="en-US" dirty="0" smtClean="0"/>
              <a:t>Example: variable used to count students of to keep the average of their grades</a:t>
            </a:r>
          </a:p>
          <a:p>
            <a:pPr lvl="1"/>
            <a:r>
              <a:rPr lang="en-US" dirty="0" smtClean="0"/>
              <a:t>Proposed name: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studentsCountOrAvgGrade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Retuning Result from a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assign the result of a method in some variable before returning it</a:t>
            </a:r>
          </a:p>
          <a:p>
            <a:pPr lvl="1"/>
            <a:r>
              <a:rPr lang="en-US" dirty="0" smtClean="0"/>
              <a:t>Improved code readability</a:t>
            </a:r>
          </a:p>
          <a:p>
            <a:pPr lvl="2"/>
            <a:r>
              <a:rPr lang="en-US" dirty="0" smtClean="0"/>
              <a:t>The returned value has self-documenting name</a:t>
            </a:r>
          </a:p>
          <a:p>
            <a:pPr lvl="1"/>
            <a:r>
              <a:rPr lang="en-US" dirty="0" smtClean="0"/>
              <a:t>Simplified debugging</a:t>
            </a:r>
          </a:p>
          <a:p>
            <a:pPr lvl="1"/>
            <a:r>
              <a:rPr lang="en-US" dirty="0" smtClean="0"/>
              <a:t>Example:</a:t>
            </a:r>
          </a:p>
          <a:p>
            <a:pPr lvl="1"/>
            <a:endParaRPr lang="en-US" dirty="0" smtClean="0"/>
          </a:p>
          <a:p>
            <a:pPr lvl="1">
              <a:spcBef>
                <a:spcPts val="1200"/>
              </a:spcBef>
            </a:pPr>
            <a:r>
              <a:rPr lang="en-US" dirty="0" smtClean="0"/>
              <a:t>Incorrect 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6076890"/>
            <a:ext cx="7696200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days * hoursPerDay * ratePerHour;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4705290"/>
            <a:ext cx="7696200" cy="7078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salary = days * hoursPerDay * ratePerHour;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return salary;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648200" y="3657601"/>
            <a:ext cx="2667000" cy="896699"/>
          </a:xfrm>
          <a:prstGeom prst="wedgeRoundRectCallout">
            <a:avLst>
              <a:gd name="adj1" fmla="val -139594"/>
              <a:gd name="adj2" fmla="val 8041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intent of the formula is obvious.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191000" y="5124450"/>
            <a:ext cx="4648200" cy="896699"/>
          </a:xfrm>
          <a:prstGeom prst="wedgeRoundRectCallout">
            <a:avLst>
              <a:gd name="adj1" fmla="val -79928"/>
              <a:gd name="adj2" fmla="val -3643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We can put a breakpoint at this line and check if the result is correct.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/>
              <a:t>Variable scope defines how "famous" is a variable in the program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Static</a:t>
            </a:r>
            <a:r>
              <a:rPr lang="en-US" sz="2800" dirty="0" smtClean="0"/>
              <a:t> variables are more "famous" than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instance</a:t>
            </a:r>
            <a:r>
              <a:rPr lang="en-US" sz="2800" dirty="0" smtClean="0"/>
              <a:t> variables, and they are more "famous" than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local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Variables' visibility is directly related to their scope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protected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internal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private</a:t>
            </a:r>
          </a:p>
          <a:p>
            <a:pPr>
              <a:lnSpc>
                <a:spcPts val="3600"/>
              </a:lnSpc>
              <a:spcBef>
                <a:spcPts val="300"/>
              </a:spcBef>
            </a:pPr>
            <a:r>
              <a:rPr lang="en-US" sz="3000" dirty="0" smtClean="0"/>
              <a:t>Always try to reduce the variable's scope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This reduces potential coupling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Avoid public fields (exception: constants)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sz="2800" dirty="0" smtClean="0"/>
              <a:t>Access all fields through properties /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Exceeded Scope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066800"/>
            <a:ext cx="8077200" cy="532453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Globals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int state = 0;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Genious 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void PrintSomething()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(Globals.state == 0)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Console.WriteLine("Hello.");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Console.WriteLine("Good bye.");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33794" name="Picture 2" descr="http://www.riflescope.org.uk/wp-content/uploads/2009/07/Rifle-Scope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24600" y="990600"/>
            <a:ext cx="2362200" cy="177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Span and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1500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3000" dirty="0" smtClean="0"/>
              <a:t>Variable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span</a:t>
            </a:r>
          </a:p>
          <a:p>
            <a:pPr lvl="1">
              <a:spcBef>
                <a:spcPts val="400"/>
              </a:spcBef>
            </a:pPr>
            <a:r>
              <a:rPr lang="en-US" sz="2800" dirty="0" smtClean="0"/>
              <a:t>The average number of lines of code (LOC) between variable usages</a:t>
            </a:r>
          </a:p>
          <a:p>
            <a:pPr>
              <a:lnSpc>
                <a:spcPts val="4000"/>
              </a:lnSpc>
            </a:pPr>
            <a:r>
              <a:rPr lang="en-US" sz="3000" dirty="0" smtClean="0"/>
              <a:t>Variable </a:t>
            </a:r>
            <a:r>
              <a:rPr lang="en-US" sz="3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lifetime</a:t>
            </a:r>
          </a:p>
          <a:p>
            <a:pPr lvl="1">
              <a:lnSpc>
                <a:spcPts val="4000"/>
              </a:lnSpc>
            </a:pPr>
            <a:r>
              <a:rPr lang="en-US" sz="2800" dirty="0" smtClean="0"/>
              <a:t>The number of lines of code (LOC) between the first and the last variable usage in a block</a:t>
            </a:r>
          </a:p>
          <a:p>
            <a:pPr>
              <a:spcBef>
                <a:spcPts val="400"/>
              </a:spcBef>
            </a:pPr>
            <a:r>
              <a:rPr lang="en-US" sz="3000" dirty="0" smtClean="0"/>
              <a:t>Keep variable span and lifetime as low as 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5257800"/>
            <a:ext cx="77724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Always define and initialize variables just before their first use and never before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0415" y="1143000"/>
            <a:ext cx="6209491" cy="536480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300"/>
              </a:lnSpc>
            </a:pPr>
            <a:endParaRPr lang="en-US" sz="20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553200" cy="914400"/>
          </a:xfrm>
        </p:spPr>
        <p:txBody>
          <a:bodyPr/>
          <a:lstStyle/>
          <a:p>
            <a:r>
              <a:rPr lang="en-US" dirty="0" smtClean="0"/>
              <a:t>Unneeded Large Variable Span and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100425"/>
            <a:ext cx="8077200" cy="545277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count;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numbers = new int[100];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i;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count = 0;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 / 2; i++)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numbers[i] * numbers[i];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(numbers[i] % 3 == 0)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count++;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200"/>
              </a:lnSpc>
            </a:pPr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Console.WriteLine(count);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820712" y="1195675"/>
            <a:ext cx="457200" cy="5257800"/>
          </a:xfrm>
          <a:prstGeom prst="rightBrac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06057" y="4011305"/>
            <a:ext cx="1447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span =</a:t>
            </a:r>
          </a:p>
          <a:p>
            <a:pPr algn="ctr"/>
            <a:r>
              <a:rPr lang="en-US" b="1" dirty="0" smtClean="0"/>
              <a:t>19 / 4 = </a:t>
            </a:r>
          </a:p>
          <a:p>
            <a:pPr algn="ctr"/>
            <a:r>
              <a:rPr lang="en-US" b="1" dirty="0" smtClean="0"/>
              <a:t>4.75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06056" y="2438400"/>
            <a:ext cx="1447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lifetime ("count") = 19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8" grpId="0"/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76200"/>
            <a:ext cx="4953000" cy="914400"/>
          </a:xfrm>
        </p:spPr>
        <p:txBody>
          <a:bodyPr/>
          <a:lstStyle/>
          <a:p>
            <a:r>
              <a:rPr lang="en-US" dirty="0" smtClean="0"/>
              <a:t>Reduced Variable Span and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075521"/>
            <a:ext cx="8077200" cy="54014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int[] numbers = new int[100];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i;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 / 2; i++)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numbers[i] = numbers[i] * numbers[i];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int count = 0;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numbers.Length; i++)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(numbers[i] % 3 == 0)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count++;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3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Console.WriteLine(count);</a:t>
            </a:r>
          </a:p>
        </p:txBody>
      </p:sp>
      <p:sp>
        <p:nvSpPr>
          <p:cNvPr id="6" name="Right Brace 5"/>
          <p:cNvSpPr/>
          <p:nvPr/>
        </p:nvSpPr>
        <p:spPr>
          <a:xfrm>
            <a:off x="6267856" y="3829050"/>
            <a:ext cx="457200" cy="2533650"/>
          </a:xfrm>
          <a:prstGeom prst="rightBrace">
            <a:avLst/>
          </a:prstGeom>
          <a:ln w="381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5081826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span=</a:t>
            </a:r>
          </a:p>
          <a:p>
            <a:pPr algn="ctr"/>
            <a:r>
              <a:rPr lang="en-US" b="1" dirty="0" smtClean="0"/>
              <a:t>9 / 3 = 3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4475946"/>
            <a:ext cx="1905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/>
              <a:t>lifetime </a:t>
            </a:r>
            <a:r>
              <a:rPr lang="en-US" b="1" dirty="0" smtClean="0"/>
              <a:t>= 9</a:t>
            </a:r>
            <a:endParaRPr lang="en-US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0143" y="3754877"/>
            <a:ext cx="5616103" cy="267611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300"/>
              </a:lnSpc>
            </a:pPr>
            <a:endParaRPr lang="en-US" sz="20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371600"/>
            <a:ext cx="4724400" cy="1219200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dirty="0" smtClean="0"/>
              <a:t>Using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819400"/>
            <a:ext cx="4265084" cy="533400"/>
          </a:xfrm>
        </p:spPr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pic>
        <p:nvPicPr>
          <p:cNvPr id="53254" name="Picture 6" descr="http://www.oasp.ac.uk/summerprogram/uploads/images/math%20formula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81700" y="609600"/>
            <a:ext cx="2857500" cy="5781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6" name="Picture 8" descr="http://www.mindbites.com/images/cat-32.jpg?1258047478"/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447800" y="3657600"/>
            <a:ext cx="35052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Complex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Never use complex expressions in the code!</a:t>
            </a:r>
          </a:p>
          <a:p>
            <a:pPr lvl="1"/>
            <a:r>
              <a:rPr lang="en-US" dirty="0" smtClean="0"/>
              <a:t>Incorrect example: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Complex expressions are evil because:</a:t>
            </a:r>
          </a:p>
          <a:p>
            <a:pPr lvl="1"/>
            <a:r>
              <a:rPr lang="en-US" dirty="0" smtClean="0"/>
              <a:t>Make code hard to read and understand, hard to debug, hard to modify and hard to maintain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362200"/>
            <a:ext cx="8229600" cy="24263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i=0; i&lt;xCoords.length; i++) {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j=0; j&lt;yCoords.length; j++) {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matrix[i][j] = 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matrix[xCoords[findMax(i)+1]][yCoords[findMin(j)-1]] *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matrix[yCoords[findMax(j)+1]][xCoords[findMin(i)-1]];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19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419600" y="1681559"/>
            <a:ext cx="4419600" cy="737791"/>
          </a:xfrm>
          <a:prstGeom prst="wedgeRoundRectCallout">
            <a:avLst>
              <a:gd name="adj1" fmla="val 277"/>
              <a:gd name="adj2" fmla="val 18126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0" rIns="72000" bIns="0">
            <a:spAutoFit/>
          </a:bodyPr>
          <a:lstStyle/>
          <a:p>
            <a:pPr algn="ctr" eaLnBrk="0" hangingPunct="0">
              <a:lnSpc>
                <a:spcPts val="2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What shall we do if we get at this line </a:t>
            </a: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?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667000" y="4229100"/>
            <a:ext cx="5867400" cy="737791"/>
          </a:xfrm>
          <a:prstGeom prst="wedgeRoundRectCallout">
            <a:avLst>
              <a:gd name="adj1" fmla="val -35815"/>
              <a:gd name="adj2" fmla="val -7565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lIns="72000" tIns="0" rIns="72000" bIns="0">
            <a:spAutoFit/>
          </a:bodyPr>
          <a:lstStyle/>
          <a:p>
            <a:pPr algn="ctr" eaLnBrk="0" hangingPunct="0">
              <a:lnSpc>
                <a:spcPts val="2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There are 10 potential sources of </a:t>
            </a: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sz="20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in this expression!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8732"/>
            <a:ext cx="7086600" cy="914400"/>
          </a:xfrm>
        </p:spPr>
        <p:txBody>
          <a:bodyPr/>
          <a:lstStyle/>
          <a:p>
            <a:r>
              <a:rPr lang="en-US" dirty="0" smtClean="0"/>
              <a:t>Why the Code Quality Is Important? (2)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6019800"/>
            <a:ext cx="8534400" cy="609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Now the code is formatted, but is still unclear.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143000"/>
            <a:ext cx="8305800" cy="479721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static void Main()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value = 010, i = 5, w;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switch (value)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10: w = 5; Console.WriteLine(w);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9: i = 0;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case 8: Console.WriteLine("8 ");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default: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Console.WriteLine("def ");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Console.WriteLine("hoho ");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for (int k = 0; k &lt; i; k++, Console.WriteLine(k - 'f')) ; 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Console.WriteLine("loop!");</a:t>
            </a:r>
          </a:p>
          <a:p>
            <a:pPr eaLnBrk="0" hangingPunct="0">
              <a:lnSpc>
                <a:spcPts val="23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800" b="1" noProof="1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74084" name="Picture 4" descr="http://www.sfgate.com/c/pictures/2005/08/19/mn_fog001_fr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10883" y="1066799"/>
            <a:ext cx="2253838" cy="1501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Simplifying Complex Expressions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067249"/>
            <a:ext cx="8382000" cy="540975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for (int i = 0; i &lt; xCoords.length; i++)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j = 0; j &lt; yCoords.length; j++)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maxStartIndex = findMax(i) + 1;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minStartIndex = findMin(i) - 1;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minXcoord = xCoords[minStartIndex];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maxXcoord = xCoords[maxStartIndex];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minYcoord = yCoords[minStartIndex];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maxYcoord = yCoords[maxStartIndex];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newValue = 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matrix[maxXcoord][minYcoord] *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matrix[maxYcoord][minXcoord];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matrix[i][j] = newValue;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27650" name="Picture 2" descr="http://assets.zoomza.com/images/thumbs/categories/myspace_layouts/Clean%20&amp;%20Simpl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4862622"/>
            <a:ext cx="1702526" cy="1385777"/>
          </a:xfrm>
          <a:prstGeom prst="roundRect">
            <a:avLst>
              <a:gd name="adj" fmla="val 7120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 dirty="0" smtClean="0"/>
              <a:t>Using Constants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43200"/>
            <a:ext cx="7429500" cy="533400"/>
          </a:xfrm>
        </p:spPr>
        <p:txBody>
          <a:bodyPr/>
          <a:lstStyle/>
          <a:p>
            <a:r>
              <a:rPr lang="en-US" dirty="0" smtClean="0"/>
              <a:t>When and How to Use Constants?</a:t>
            </a:r>
            <a:endParaRPr lang="en-US" dirty="0"/>
          </a:p>
        </p:txBody>
      </p:sp>
      <p:pic>
        <p:nvPicPr>
          <p:cNvPr id="50178" name="Picture 2" descr="http://plus.maths.org/issue49/features/wilson/pi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4191000"/>
            <a:ext cx="2535171" cy="1905000"/>
          </a:xfrm>
          <a:prstGeom prst="rect">
            <a:avLst/>
          </a:prstGeom>
          <a:noFill/>
        </p:spPr>
      </p:pic>
      <p:pic>
        <p:nvPicPr>
          <p:cNvPr id="50182" name="Picture 6" descr="http://user.chollian.net/~badang25/bmk/bmk52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0" y="4191000"/>
            <a:ext cx="4656667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Avoid Magic Numbers and Strings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magic number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value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Magic numbers / values are all literals different than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-1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null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""</a:t>
            </a:r>
            <a:r>
              <a:rPr lang="en-US" dirty="0" smtClean="0"/>
              <a:t> (empty string)</a:t>
            </a:r>
          </a:p>
          <a:p>
            <a:r>
              <a:rPr lang="en-US" dirty="0" smtClean="0"/>
              <a:t>Avoid using magic numbers / values</a:t>
            </a:r>
          </a:p>
          <a:p>
            <a:pPr lvl="1"/>
            <a:r>
              <a:rPr lang="en-US" dirty="0" smtClean="0"/>
              <a:t>They are hard to maintain</a:t>
            </a:r>
          </a:p>
          <a:p>
            <a:pPr lvl="2"/>
            <a:r>
              <a:rPr lang="en-US" dirty="0" smtClean="0"/>
              <a:t>When change occurs, you need to modify all occurrences of the magic number / constant</a:t>
            </a:r>
          </a:p>
          <a:p>
            <a:pPr lvl="1"/>
            <a:r>
              <a:rPr lang="en-US" dirty="0" smtClean="0"/>
              <a:t>Their meaning is not obvious</a:t>
            </a:r>
          </a:p>
          <a:p>
            <a:pPr lvl="2"/>
            <a:r>
              <a:rPr lang="en-US" dirty="0" smtClean="0"/>
              <a:t>Example: what does the number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1024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5" name="Picture 6" descr="http://www.impactmedialtd.co.uk/images/stop-sign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2781300"/>
            <a:ext cx="1295400" cy="1290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Evil Magic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61474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GeometryUtils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CalcCircleArea(double radius)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3.14159206 * radius * radius;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CalcCirclePerimeter(double radius)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perimeter = 6.28318412 * radius;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perimeter;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CalcElipseArea(double axis1, double axis2)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3.14159206 * axis1 * axis2;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76525" y="2209800"/>
            <a:ext cx="138112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86125" y="3733800"/>
            <a:ext cx="140017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76525" y="5257800"/>
            <a:ext cx="1381125" cy="400110"/>
          </a:xfrm>
          <a:prstGeom prst="rect">
            <a:avLst/>
          </a:prstGeom>
          <a:solidFill>
            <a:schemeClr val="accent5">
              <a:lumMod val="40000"/>
              <a:lumOff val="60000"/>
              <a:alpha val="1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>
            <a:noAutofit/>
          </a:bodyPr>
          <a:lstStyle/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4578" name="Picture 2" descr="http://atomicpoet.files.wordpress.com/2009/03/evil-insid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1178560"/>
            <a:ext cx="1168446" cy="1073023"/>
          </a:xfrm>
          <a:prstGeom prst="roundRect">
            <a:avLst>
              <a:gd name="adj" fmla="val 498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7010400" cy="914400"/>
          </a:xfrm>
        </p:spPr>
        <p:txBody>
          <a:bodyPr/>
          <a:lstStyle/>
          <a:p>
            <a:r>
              <a:rPr lang="en-US" dirty="0" smtClean="0"/>
              <a:t>Turning Magic</a:t>
            </a:r>
            <a:br>
              <a:rPr lang="en-US" dirty="0" smtClean="0"/>
            </a:br>
            <a:r>
              <a:rPr lang="en-US" dirty="0" smtClean="0"/>
              <a:t>Numbers into 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1267882"/>
            <a:ext cx="8382000" cy="520911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GeometryUtils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const double PI = 3.14159206;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CalcCircleArea(double radius)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PI * radius * radius;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CalcCirclePerimeter(double radius)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perimeter = 2 * PI * radius;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perimeter;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static double CalcElipseArea(double axis1, double axis2)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double area = PI * axis1 * axis2;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area;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1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23554" name="Picture 2" descr="http://www.e-potpourri.com/wp-content/uploads/2008/06/constant-garden-desktop-audio-appointments-manager-detai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39000" y="1451700"/>
            <a:ext cx="13716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Trash\stream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029200"/>
            <a:ext cx="5867400" cy="114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031" y="1894367"/>
            <a:ext cx="4875567" cy="1219200"/>
          </a:xfrm>
        </p:spPr>
        <p:txBody>
          <a:bodyPr/>
          <a:lstStyle/>
          <a:p>
            <a:pPr algn="r">
              <a:lnSpc>
                <a:spcPts val="5000"/>
              </a:lnSpc>
            </a:pPr>
            <a:r>
              <a:rPr lang="en-US" dirty="0" smtClean="0"/>
              <a:t>Using Control Constructs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418367"/>
            <a:ext cx="4859866" cy="838200"/>
          </a:xfrm>
        </p:spPr>
        <p:txBody>
          <a:bodyPr/>
          <a:lstStyle/>
          <a:p>
            <a:pPr algn="r"/>
            <a:r>
              <a:rPr lang="en-US" dirty="0" smtClean="0"/>
              <a:t>Using Conditional Statements and Loops Correctly</a:t>
            </a:r>
            <a:endParaRPr lang="en-US" dirty="0"/>
          </a:p>
        </p:txBody>
      </p:sp>
      <p:pic>
        <p:nvPicPr>
          <p:cNvPr id="44034" name="Picture 2" descr="http://oma.od.nih.gov/ms/records/recdisp/images/flowchart-blank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53791" y="1208567"/>
            <a:ext cx="3033009" cy="4743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Conditional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Always use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  <a:r>
              <a:rPr lang="en-US" dirty="0" smtClean="0"/>
              <a:t> for the conditional statements body, even when it is a single line:</a:t>
            </a:r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Why omitting the brackets could be harmful?</a:t>
            </a:r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200"/>
              </a:spcBef>
            </a:pP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This is misleading code + misleading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2209800"/>
            <a:ext cx="78486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(condition)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DoSometing();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4419600"/>
            <a:ext cx="78486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(condition)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DoSomething();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DoAnotherThing();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DoDifferentThing();</a:t>
            </a:r>
          </a:p>
        </p:txBody>
      </p:sp>
      <p:pic>
        <p:nvPicPr>
          <p:cNvPr id="7" name="Picture 3" descr="http://ts4.mm.bing.net/images/thumbnail.aspx?q=1335231651531&amp;id=bd29de2236c1e91f9ccab37fa353e830&amp;url=http%3a%2f%2fwww.webdesign.org%2fimg_articles%2f8231%2fIf-Else-Statements.jpg"/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91084" y="2302668"/>
            <a:ext cx="1716318" cy="1126332"/>
          </a:xfrm>
          <a:prstGeom prst="roundRect">
            <a:avLst>
              <a:gd name="adj" fmla="val 26107"/>
            </a:avLst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http://msds.chem.ox.ac.uk/glossary/harmfu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99307" y="4572000"/>
            <a:ext cx="1031912" cy="1044730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Simple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use complex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en-US" dirty="0" smtClean="0"/>
              <a:t> conditions</a:t>
            </a:r>
          </a:p>
          <a:p>
            <a:pPr lvl="1"/>
            <a:r>
              <a:rPr lang="en-US" dirty="0" smtClean="0"/>
              <a:t>You can always simplify them by introducing boolean variables or boolean methods</a:t>
            </a:r>
          </a:p>
          <a:p>
            <a:pPr lvl="1"/>
            <a:r>
              <a:rPr lang="en-US" dirty="0" smtClean="0"/>
              <a:t>Incorrect example: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Complex boolean expressions are harmful</a:t>
            </a:r>
          </a:p>
          <a:p>
            <a:pPr lvl="1"/>
            <a:r>
              <a:rPr lang="en-US" dirty="0" smtClean="0"/>
              <a:t>How you will find the problem if you get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IndexOutOfRangeException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3477161"/>
            <a:ext cx="7543800" cy="132343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(x &gt; 0 &amp;&amp; y &gt; 0 &amp;&amp; x &lt; Width-1 &amp;&amp; y &lt; Height-1 &amp;&amp;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y] == 0 &amp;&amp; matrix[x-1, y] == 0 &amp;&amp;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matrix[x+1, y] == 0 &amp;&amp; matrix[x, y-1] == 0 &amp;&amp;</a:t>
            </a:r>
          </a:p>
          <a:p>
            <a:r>
              <a:rPr lang="en-US" sz="20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y+1] == 0 &amp;&amp; !visited[x, y])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Boolean Conditions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last example can be easily refactored into self-documenting code: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the code is:</a:t>
            </a:r>
          </a:p>
          <a:p>
            <a:pPr lvl="1"/>
            <a:r>
              <a:rPr lang="en-US" dirty="0" smtClean="0"/>
              <a:t>Easy to read – the logic of the condition is clear</a:t>
            </a:r>
          </a:p>
          <a:p>
            <a:pPr lvl="1"/>
            <a:r>
              <a:rPr lang="en-US" dirty="0" smtClean="0"/>
              <a:t>Easy to debug – breakpoint can be put at the 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325231"/>
            <a:ext cx="8077200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inRange = 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x &gt; 0 &amp;&amp; y &gt; 0 &amp;&amp; x &lt; Width-1 &amp;&amp; y &lt; Height-1;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bool emptyCellAndNeighbours =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y] == 0 &amp;&amp; matrix[x-1, y] == 0 &amp;&amp;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matrix[x+1, y] == 0 &amp;&amp; matrix[x, y-1] == 0 &amp;&amp;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matrix[x, y+1] == 0;</a:t>
            </a:r>
          </a:p>
          <a:p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(inRange &amp;&amp; emptyCellAndNeighbours &amp;&amp; !visited[x, y])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Deep Nesting of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/>
              <a:t>Deep nesting of conditional statements and loops makes the code unclear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Deep nesting ≈ 3-4 or more levels of nesting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Deeply nested code is complex and hard to read and understand</a:t>
            </a:r>
          </a:p>
          <a:p>
            <a:pPr lvl="1">
              <a:lnSpc>
                <a:spcPts val="3600"/>
              </a:lnSpc>
            </a:pPr>
            <a:r>
              <a:rPr lang="en-US" dirty="0" smtClean="0"/>
              <a:t>Usually you can extract portions of the code in separate methods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This simplifies the logic of the code</a:t>
            </a:r>
          </a:p>
          <a:p>
            <a:pPr lvl="2">
              <a:lnSpc>
                <a:spcPts val="3600"/>
              </a:lnSpc>
            </a:pPr>
            <a:r>
              <a:rPr lang="en-US" dirty="0" smtClean="0"/>
              <a:t>Using good method name makes the code self-documenting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What is High-Quality Programming Code?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High-quality programming code:</a:t>
            </a:r>
            <a:endParaRPr lang="en-US" dirty="0" smtClean="0"/>
          </a:p>
          <a:p>
            <a:pPr lvl="1">
              <a:spcBef>
                <a:spcPts val="300"/>
              </a:spcBef>
            </a:pPr>
            <a:r>
              <a:rPr lang="en-US" dirty="0" smtClean="0"/>
              <a:t>Easy to read and understand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Easy to modify and maintain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Correct behavior in all cases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Well tested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 architectured and designed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 documented</a:t>
            </a:r>
          </a:p>
          <a:p>
            <a:pPr lvl="2">
              <a:spcBef>
                <a:spcPts val="300"/>
              </a:spcBef>
            </a:pPr>
            <a:r>
              <a:rPr lang="en-US" dirty="0" smtClean="0"/>
              <a:t>Self-documenting code 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Well formatted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72034" name="Picture 2" descr="http://www.jfpconsulting.co.uk/Images/Quality_contro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36323" y="2133601"/>
            <a:ext cx="2350477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2038" name="Picture 6" descr="http://supercomm.bdmetrics.com/ProductLogo.ashx?id=377136&amp;refresh=40612377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50401" y="472440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Nesting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563378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(maxElem != Int32.MaxValue)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(arr[i] &lt; arr[i + 1])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(arr[i + 1] &lt; arr[i + 2])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 + 2]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+ 2];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 + 1]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+ 1];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619125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pic>
        <p:nvPicPr>
          <p:cNvPr id="17410" name="Picture 2" descr="http://www.apartmenttherapy.com/images/uploads/6-19-top-ten-nes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1295400"/>
            <a:ext cx="2762693" cy="1877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Deep Nesting – Example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542712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(arr[i] &lt; arr[i + 2])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 + 2]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+ 2];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if (arr[i] &lt; arr[i + 3])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 + 3];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else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{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maxElem = arr[i];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6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6386" name="Picture 2" descr="http://www.apartmenttherapy.com/images/uploads/6-19-top-ten-nes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80050" y="1295400"/>
            <a:ext cx="271145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Avoiding Deep Nesting – Example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848600" cy="554254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Max(int i, int j)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&lt; j)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j;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i;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1700"/>
              </a:lnSpc>
            </a:pPr>
            <a:endParaRPr lang="en-US" sz="16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Max(int i, int j, int k)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(i &lt; j)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Max(j, k);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Max(i, k);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1700"/>
              </a:lnSpc>
            </a:pPr>
            <a:r>
              <a:rPr lang="en-US" sz="16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6900" y="613410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pic>
        <p:nvPicPr>
          <p:cNvPr id="15362" name="Picture 2" descr="http://www.apartmenttherapy.com/images/uploads/6-19-top-ten-nestin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0" y="1295400"/>
            <a:ext cx="2874537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Avoiding Deep Nesting – Example</a:t>
            </a:r>
            <a:endParaRPr lang="en-US" sz="3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091148"/>
            <a:ext cx="7848600" cy="530696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int FindMax(int[] arr, int i)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(arr[i] &lt; arr[i + 1])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Max(arr[i + 1], arr[i + 2], arr[i + 3]);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else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int maxElem = Max(arr[i], arr[i + 2], arr[i + 3]);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maxElem;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  <a:p>
            <a:pPr>
              <a:lnSpc>
                <a:spcPts val="2400"/>
              </a:lnSpc>
            </a:pPr>
            <a:endParaRPr lang="en-US" sz="1800" b="1" noProof="1" smtClean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(maxElem != Int32.MaxValue) {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maxElem = FindMax(arr, i);</a:t>
            </a:r>
          </a:p>
          <a:p>
            <a:pPr>
              <a:lnSpc>
                <a:spcPts val="24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14338" name="Picture 2" descr="http://s3.amazonaws.com/atimg/1350402/03cleaning04182010_rect5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4555671"/>
            <a:ext cx="1981200" cy="1556658"/>
          </a:xfrm>
          <a:prstGeom prst="roundRect">
            <a:avLst>
              <a:gd name="adj" fmla="val 7788"/>
            </a:avLst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229600" cy="685800"/>
          </a:xfrm>
        </p:spPr>
        <p:txBody>
          <a:bodyPr/>
          <a:lstStyle/>
          <a:p>
            <a:r>
              <a:rPr lang="en-US" dirty="0" smtClean="0"/>
              <a:t>Defensive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2590800"/>
            <a:ext cx="6781800" cy="609600"/>
          </a:xfrm>
        </p:spPr>
        <p:txBody>
          <a:bodyPr/>
          <a:lstStyle/>
          <a:p>
            <a:r>
              <a:rPr lang="en-US" dirty="0" smtClean="0"/>
              <a:t>Handling Incorrect Input Correctly</a:t>
            </a:r>
            <a:endParaRPr lang="en-US" dirty="0"/>
          </a:p>
        </p:txBody>
      </p:sp>
      <p:pic>
        <p:nvPicPr>
          <p:cNvPr id="30722" name="Picture 2" descr="http://www.moog.com/images/Markets/Defense_Market_Thumbnai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3713794"/>
            <a:ext cx="3810000" cy="2206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5800" y="3733800"/>
            <a:ext cx="4204758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Principles of Defensive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r>
              <a:rPr lang="en-US" sz="3000" dirty="0" smtClean="0"/>
              <a:t>Fundamental principle of defensive programming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r>
              <a:rPr lang="en-US" sz="3000" dirty="0" smtClean="0"/>
              <a:t>Defensive programming means:</a:t>
            </a:r>
          </a:p>
          <a:p>
            <a:pPr lvl="1"/>
            <a:r>
              <a:rPr lang="en-US" sz="2800" dirty="0" smtClean="0"/>
              <a:t>To expect incorrect input and to handle it correctly</a:t>
            </a:r>
          </a:p>
          <a:p>
            <a:pPr lvl="1"/>
            <a:r>
              <a:rPr lang="en-US" sz="2800" dirty="0" smtClean="0"/>
              <a:t>To think not only about the usual execution flow, but to consider also unusual situations</a:t>
            </a:r>
          </a:p>
          <a:p>
            <a:pPr lvl="1"/>
            <a:r>
              <a:rPr lang="en-US" sz="2800" dirty="0" smtClean="0"/>
              <a:t>To ensure that incorrect input results to exception, not to incorrect output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800" y="1828800"/>
            <a:ext cx="77724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Any public method should check its input data, preconditions and postconditions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dirty="0" smtClean="0"/>
              <a:t>Defensive Programming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295400"/>
            <a:ext cx="8077200" cy="515948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string Substring(string str, int startIndex, int length)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(str == null)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NullReferenceException("Str is null.");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(startIndex &gt;= str.Length)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ArgumentException(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"Invalid startIndex:" + startIndex);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(startIndex + count &gt; str.Length)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throw new ArgumentException("Invalid length:" + length);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…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Debug.Assert(result.Length == length);</a:t>
            </a:r>
          </a:p>
          <a:p>
            <a:pPr>
              <a:lnSpc>
                <a:spcPts val="22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019800" y="2895600"/>
            <a:ext cx="2667000" cy="896699"/>
          </a:xfrm>
          <a:prstGeom prst="wedgeRoundRectCallout">
            <a:avLst>
              <a:gd name="adj1" fmla="val -76737"/>
              <a:gd name="adj2" fmla="val -36432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Check the input and preconditions.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752600" y="5276850"/>
            <a:ext cx="4419600" cy="499428"/>
          </a:xfrm>
          <a:prstGeom prst="wedgeRoundRectCallout">
            <a:avLst>
              <a:gd name="adj1" fmla="val -63591"/>
              <a:gd name="adj2" fmla="val 40410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Perform the method main logic.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6477000" y="5334000"/>
            <a:ext cx="2209800" cy="896699"/>
          </a:xfrm>
          <a:prstGeom prst="wedgeRoundRectCallout">
            <a:avLst>
              <a:gd name="adj1" fmla="val -78461"/>
              <a:gd name="adj2" fmla="val 18804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Check the postconditions.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– 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dirty="0" smtClean="0"/>
              <a:t>Choose a good name for your exception class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Incorrect example:</a:t>
            </a:r>
          </a:p>
          <a:p>
            <a:pPr lvl="1">
              <a:lnSpc>
                <a:spcPts val="3400"/>
              </a:lnSpc>
            </a:pPr>
            <a:endParaRPr lang="en-US" dirty="0" smtClean="0"/>
          </a:p>
          <a:p>
            <a:pPr lvl="1">
              <a:lnSpc>
                <a:spcPts val="3400"/>
              </a:lnSpc>
            </a:pPr>
            <a:r>
              <a:rPr lang="en-US" dirty="0" smtClean="0"/>
              <a:t>Example:</a:t>
            </a:r>
          </a:p>
          <a:p>
            <a:pPr lvl="1">
              <a:lnSpc>
                <a:spcPts val="3400"/>
              </a:lnSpc>
            </a:pPr>
            <a:endParaRPr lang="en-US" dirty="0" smtClean="0"/>
          </a:p>
          <a:p>
            <a:pPr>
              <a:lnSpc>
                <a:spcPts val="3400"/>
              </a:lnSpc>
            </a:pPr>
            <a:r>
              <a:rPr lang="en-US" dirty="0" smtClean="0"/>
              <a:t>Use descriptive error messages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Incorrect example:</a:t>
            </a:r>
          </a:p>
          <a:p>
            <a:pPr lvl="1">
              <a:lnSpc>
                <a:spcPts val="3400"/>
              </a:lnSpc>
            </a:pPr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2241242"/>
            <a:ext cx="8305800" cy="425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Exception("File error!");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3422342"/>
            <a:ext cx="8305800" cy="425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FileNotFoundException("Cannot find file " + fileName);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267200" y="4648200"/>
            <a:ext cx="4419600" cy="42575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Exception("Error!");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5794018"/>
            <a:ext cx="8305800" cy="75918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throw new ArgumentException("The speed should be a number " +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"between " + MIN_SPEED + " and " + MAX_SPEED + ".");</a:t>
            </a:r>
          </a:p>
        </p:txBody>
      </p:sp>
      <p:pic>
        <p:nvPicPr>
          <p:cNvPr id="10242" name="Picture 2" descr="http://www.pointbreakea.com/img/Sto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1718932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09850" y="762000"/>
            <a:ext cx="38862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8229600" cy="1295400"/>
          </a:xfrm>
        </p:spPr>
        <p:txBody>
          <a:bodyPr/>
          <a:lstStyle/>
          <a:p>
            <a:pPr>
              <a:lnSpc>
                <a:spcPts val="5200"/>
              </a:lnSpc>
            </a:pPr>
            <a:r>
              <a:rPr lang="en-US" dirty="0" smtClean="0"/>
              <a:t>Comments and Code Documentation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8382000" cy="609600"/>
          </a:xfrm>
        </p:spPr>
        <p:txBody>
          <a:bodyPr/>
          <a:lstStyle/>
          <a:p>
            <a:r>
              <a:rPr lang="en-US" dirty="0" smtClean="0"/>
              <a:t>The Concept of Self-Documenting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Self-Documenting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comments do not repeat the code</a:t>
            </a:r>
          </a:p>
          <a:p>
            <a:pPr lvl="1"/>
            <a:r>
              <a:rPr lang="en-US" dirty="0" smtClean="0"/>
              <a:t>They explain it at higher level and reveal non-obvious details</a:t>
            </a:r>
          </a:p>
          <a:p>
            <a:r>
              <a:rPr lang="en-US" dirty="0" smtClean="0"/>
              <a:t>Self-documenting code fundamental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3505200"/>
            <a:ext cx="7848600" cy="643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1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The best documentation is the code itself.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5715000"/>
            <a:ext cx="7848600" cy="6434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1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Do not document bad code, rewrite it!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9600" y="4381312"/>
            <a:ext cx="7848600" cy="110508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lIns="144000" tIns="108000" rIns="144000" bIns="72000">
            <a:spAutoFit/>
          </a:bodyPr>
          <a:lstStyle/>
          <a:p>
            <a:pPr eaLnBrk="0" hangingPunct="0">
              <a:lnSpc>
                <a:spcPts val="36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1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nsolas" pitchFamily="49" charset="0"/>
              </a:rPr>
              <a:t>Make the code self-explainable and self-documenting, easy-to-read and understand.</a:t>
            </a:r>
            <a:r>
              <a:rPr lang="en-US" sz="3100" b="1" noProof="1" smtClean="0">
                <a:solidFill>
                  <a:srgbClr val="FFF0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962400"/>
            <a:ext cx="8229600" cy="685800"/>
          </a:xfrm>
        </p:spPr>
        <p:txBody>
          <a:bodyPr/>
          <a:lstStyle/>
          <a:p>
            <a:r>
              <a:rPr lang="en-US" dirty="0" smtClean="0"/>
              <a:t>Naming Identifiers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724400"/>
            <a:ext cx="6934200" cy="990600"/>
          </a:xfrm>
        </p:spPr>
        <p:txBody>
          <a:bodyPr/>
          <a:lstStyle/>
          <a:p>
            <a:r>
              <a:rPr lang="en-US" dirty="0" smtClean="0"/>
              <a:t>Naming Classes, Interfaces, Enumerations, Methods, Variables and Constants</a:t>
            </a:r>
            <a:endParaRPr lang="en-US" dirty="0"/>
          </a:p>
        </p:txBody>
      </p:sp>
      <p:pic>
        <p:nvPicPr>
          <p:cNvPr id="167938" name="Picture 2" descr="http://www.med.miami.edu/med/images/Guidelin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9700" y="1219200"/>
            <a:ext cx="6324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Comments –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990600"/>
            <a:ext cx="7924800" cy="54414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List&lt;int&gt; FindPrimes(int start, int end)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Create new list of integers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List&lt;int&gt; primesList = new List&lt;int&gt;();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Perform a loop from start to end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for (int num = start; num &lt;= end; num++)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Declare boolean variable, initially true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bool prime = true;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Perform loop from 2 to sqrt(num)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for (int div = 2; div &lt;= Math.Sqrt(num); div++)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// Check if div divides num with no remainder 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if (num % div == 0)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{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// We found a divider -&gt; the number is not prime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prime = false;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// Exit from the loop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    break;</a:t>
            </a:r>
          </a:p>
          <a:p>
            <a:pPr>
              <a:lnSpc>
                <a:spcPts val="2000"/>
              </a:lnSpc>
            </a:pPr>
            <a:r>
              <a:rPr lang="en-US" sz="16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3724" y="6034418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pic>
        <p:nvPicPr>
          <p:cNvPr id="7170" name="Picture 2" descr="http://bp1.blogger.com/_nWpwm6lhWUs/R7yQGWEGTKI/AAAAAAAABm4/FEDdNFFKGXc/s320/Unhappy+face+Stop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0" y="1371600"/>
            <a:ext cx="1821424" cy="176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Comments </a:t>
            </a:r>
            <a:r>
              <a:rPr lang="en-US" smtClean="0"/>
              <a:t>– Example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9600" y="1116052"/>
            <a:ext cx="7924800" cy="38369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// Continue with the next loop value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endParaRPr lang="en-US" sz="17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// Check if the number is prime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if (prime)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{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// Add the number to the list of primes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    primesList.Add(num);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  }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endParaRPr lang="en-US" sz="1700" b="1" noProof="1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// Return the list of primes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return primesList;</a:t>
            </a:r>
          </a:p>
          <a:p>
            <a:r>
              <a:rPr lang="en-US" sz="1700" b="1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pic>
        <p:nvPicPr>
          <p:cNvPr id="6" name="Picture 2" descr="http://www.clker.com/cliparts/9/a/1/2/1197115377134296375stefann_urinating_while_standing_is_forbidden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7338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Self-Documenting Code – Example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448919"/>
            <a:ext cx="8077200" cy="47232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static List&lt;int&gt; FindPrimes(int start, int end)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List&lt;int&gt; primesList = new List&lt;int&gt;();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num = start; num &lt;= end; num++)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bool isPrime = IsPrime(num);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(isPrime)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primesList.Add(num);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primesList;</a:t>
            </a:r>
          </a:p>
          <a:p>
            <a:pPr>
              <a:lnSpc>
                <a:spcPts val="2800"/>
              </a:lnSpc>
            </a:pPr>
            <a:r>
              <a:rPr lang="en-US" sz="20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9300" y="5772150"/>
            <a:ext cx="2759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(continues on the next slide)</a:t>
            </a:r>
            <a:endParaRPr lang="en-US" sz="1800" i="1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419600" y="4419600"/>
            <a:ext cx="4114800" cy="896699"/>
          </a:xfrm>
          <a:prstGeom prst="wedgeRoundRectCallout">
            <a:avLst>
              <a:gd name="adj1" fmla="val -51165"/>
              <a:gd name="adj2" fmla="val -95916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Good code does not need comments. It is self-explaining.</a:t>
            </a:r>
          </a:p>
        </p:txBody>
      </p:sp>
      <p:pic>
        <p:nvPicPr>
          <p:cNvPr id="5122" name="Picture 2" descr="http://www.ajolive.com/images/icons/128x128/accep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86600" y="24384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086600" cy="914400"/>
          </a:xfrm>
        </p:spPr>
        <p:txBody>
          <a:bodyPr/>
          <a:lstStyle/>
          <a:p>
            <a:r>
              <a:rPr lang="en-US" sz="3600" dirty="0" smtClean="0"/>
              <a:t>Self-Documenting Code – Example (2)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295400"/>
            <a:ext cx="8077200" cy="506311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static bool IsPrime(int num)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bool isPrime = true;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int maxDivider = Math.Sqrt(num);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for (int div = 2; div &lt;= maxDivider; div++)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if (num % div == 0)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// We found a divider -&gt; the number is not prime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isPrime = false;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  break;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}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}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isPrime;</a:t>
            </a:r>
          </a:p>
          <a:p>
            <a:pPr>
              <a:lnSpc>
                <a:spcPts val="2600"/>
              </a:lnSpc>
            </a:pPr>
            <a:r>
              <a:rPr lang="en-US" sz="1800" b="1" noProof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038600" y="3065701"/>
            <a:ext cx="4648200" cy="896699"/>
          </a:xfrm>
          <a:prstGeom prst="wedgeRoundRectCallout">
            <a:avLst>
              <a:gd name="adj1" fmla="val -58952"/>
              <a:gd name="adj2" fmla="val -2793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Good methods have good name and are easy to read and understand.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352800" y="4742101"/>
            <a:ext cx="4648200" cy="896699"/>
          </a:xfrm>
          <a:prstGeom prst="wedgeRoundRectCallout">
            <a:avLst>
              <a:gd name="adj1" fmla="val -40304"/>
              <a:gd name="adj2" fmla="val -85293"/>
              <a:gd name="adj3" fmla="val 16667"/>
            </a:avLst>
          </a:prstGeom>
          <a:solidFill>
            <a:srgbClr val="9F8471"/>
          </a:solidFill>
          <a:ln w="635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noProof="1" smtClean="0">
                <a:solidFill>
                  <a:srgbClr val="F7FF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onsolas" pitchFamily="49" charset="0"/>
              </a:rPr>
              <a:t>This comment explain non-obvious details. It does not repeat the code.</a:t>
            </a:r>
          </a:p>
        </p:txBody>
      </p:sp>
      <p:pic>
        <p:nvPicPr>
          <p:cNvPr id="4098" name="Picture 2" descr="http://dryicons.com/images/icon_sets/colorful_stickers_icons_set/png/256x256/accept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62800" y="14478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3200400"/>
            <a:ext cx="8686800" cy="609600"/>
          </a:xfrm>
        </p:spPr>
        <p:txBody>
          <a:bodyPr/>
          <a:lstStyle/>
          <a:p>
            <a:pPr>
              <a:lnSpc>
                <a:spcPts val="3300"/>
              </a:lnSpc>
              <a:spcBef>
                <a:spcPts val="300"/>
              </a:spcBef>
            </a:pPr>
            <a:r>
              <a:rPr lang="en-US" sz="3000" dirty="0" smtClean="0"/>
              <a:t>The bible of high-quality software construction: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724150" y="3981450"/>
            <a:ext cx="6038850" cy="2209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Tx/>
              <a:buNone/>
              <a:tabLst>
                <a:tab pos="282575" algn="l"/>
              </a:tabLst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Code Complete, 2</a:t>
            </a:r>
            <a:r>
              <a:rPr kumimoji="0" lang="en-US" sz="30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edition, Steve McConnell, Microsoft Press, 2004, ISBN </a:t>
            </a:r>
            <a:r>
              <a:rPr kumimoji="0" lang="bg-BG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0735619670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bg-BG" sz="3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http://www.cc2e.com</a:t>
            </a:r>
            <a:endParaRPr kumimoji="0" lang="bg-BG" sz="30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cc2e-cover-sma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4050" y="3962400"/>
            <a:ext cx="1784350" cy="2249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066800"/>
            <a:ext cx="8686800" cy="1828800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914400" rtl="0" eaLnBrk="0" fontAlgn="base" latinLnBrk="0" hangingPunct="0">
              <a:spcBef>
                <a:spcPts val="3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"High-quality programming code construction" course at Telerik Academy:</a:t>
            </a:r>
          </a:p>
          <a:p>
            <a:pPr marL="739775" lvl="1" indent="-282575" eaLnBrk="0" hangingPunct="0">
              <a:spcBef>
                <a:spcPts val="3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Char char=""/>
              <a:tabLst>
                <a:tab pos="282575" algn="l"/>
              </a:tabLst>
            </a:pPr>
            <a:r>
              <a:rPr lang="en-US" sz="3000" b="1" dirty="0" smtClean="0">
                <a:solidFill>
                  <a:srgbClr val="EBFF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http://codecourse.telerik.com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EBFF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86600" cy="914400"/>
          </a:xfrm>
        </p:spPr>
        <p:txBody>
          <a:bodyPr/>
          <a:lstStyle/>
          <a:p>
            <a:r>
              <a:rPr lang="en-US" dirty="0" smtClean="0"/>
              <a:t>High-Quality Programming Code Construction</a:t>
            </a:r>
            <a:endParaRPr lang="en-US" dirty="0"/>
          </a:p>
        </p:txBody>
      </p:sp>
      <p:pic>
        <p:nvPicPr>
          <p:cNvPr id="4" name="Picture 4" descr="cc2e-cover-small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7486677" y="4913679"/>
            <a:ext cx="1233791" cy="155457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24" name="Picture 4" descr="https://www.informit.com/ShowCover.aspx?isbn=032160501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0212" y="4910088"/>
            <a:ext cx="1143728" cy="1553182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6" name="Picture 2" descr="http://jczeus.com/refac_cpp%20Files/refac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91596" y="4898681"/>
            <a:ext cx="1198324" cy="1578969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26" name="Picture 6" descr="http://www.kriso.ee/covers/large/978032/978032114653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04884" y="4910087"/>
            <a:ext cx="1256488" cy="1575534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28" name="Picture 8" descr="http://images.bestwebbuys.com/muze/bookmed/12/97815561555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70832" y="4910087"/>
            <a:ext cx="1305452" cy="1582367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30" name="Picture 10" descr="http://gotoknow.org/file/thawatchai/Mythical_man-month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85485" y="4902739"/>
            <a:ext cx="1049766" cy="1598629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</p:pic>
      <p:pic>
        <p:nvPicPr>
          <p:cNvPr id="5132" name="Picture 12" descr="http://www.spamzapper.us/spamzapperimages/questions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447800" y="1524000"/>
            <a:ext cx="60960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12627025" flipH="1">
            <a:off x="897718" y="3841010"/>
            <a:ext cx="584096" cy="62616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3600" dirty="0">
              <a:solidFill>
                <a:schemeClr val="tx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4601035" flipH="1">
            <a:off x="7115742" y="3871586"/>
            <a:ext cx="584096" cy="924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LeftFacing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600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5600" dirty="0">
              <a:solidFill>
                <a:schemeClr val="tx2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7281693" flipH="1">
            <a:off x="7875719" y="2610966"/>
            <a:ext cx="85964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 b="1" dirty="0" smtClean="0">
                <a:solidFill>
                  <a:srgbClr val="FF831D"/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000" b="1" dirty="0">
              <a:solidFill>
                <a:srgbClr val="FF831D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17278624" flipH="1">
            <a:off x="3831277" y="3715344"/>
            <a:ext cx="85964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b="1" dirty="0" smtClean="0">
                <a:solidFill>
                  <a:srgbClr val="FFBF8B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itchFamily="18" charset="0"/>
              </a:rPr>
              <a:t>?</a:t>
            </a:r>
            <a:endParaRPr lang="en-US" sz="6000" b="1" dirty="0">
              <a:solidFill>
                <a:srgbClr val="FFBF8B"/>
              </a:solidFill>
              <a:effectLst>
                <a:reflection blurRad="6350" stA="55000" endA="300" endPos="45500" dir="5400000" sy="-100000" algn="bl" rotWithShape="0"/>
              </a:effectLst>
              <a:latin typeface="Cambr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9535351" flipH="1">
            <a:off x="277886" y="2056094"/>
            <a:ext cx="949687" cy="14014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?</a:t>
            </a:r>
            <a:endParaRPr lang="en-US" sz="8800" dirty="0">
              <a:solidFill>
                <a:schemeClr val="accent5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Meaningful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z="3000" dirty="0" smtClean="0"/>
              <a:t>Always prefer using meaningful names</a:t>
            </a:r>
          </a:p>
          <a:p>
            <a:pPr lvl="1">
              <a:spcBef>
                <a:spcPts val="300"/>
              </a:spcBef>
            </a:pPr>
            <a:r>
              <a:rPr lang="en-US" sz="2800" dirty="0" smtClean="0"/>
              <a:t>Names should answer these questions:</a:t>
            </a:r>
          </a:p>
          <a:p>
            <a:pPr lvl="2">
              <a:spcBef>
                <a:spcPts val="300"/>
              </a:spcBef>
            </a:pPr>
            <a:r>
              <a:rPr lang="en-US" sz="2600" i="1" dirty="0" smtClean="0"/>
              <a:t>What does this class do? What is the intent of this variable? What is this variable / class used for?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Examples: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FactorialCalculator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studentsCount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Math.PI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configFileName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CreateReport</a:t>
            </a:r>
          </a:p>
          <a:p>
            <a:pPr lvl="1">
              <a:lnSpc>
                <a:spcPts val="3600"/>
              </a:lnSpc>
              <a:spcBef>
                <a:spcPts val="300"/>
              </a:spcBef>
            </a:pPr>
            <a:r>
              <a:rPr lang="en-US" dirty="0" smtClean="0"/>
              <a:t>Incorrect examples: </a:t>
            </a:r>
          </a:p>
          <a:p>
            <a:pPr lvl="2">
              <a:lnSpc>
                <a:spcPts val="3600"/>
              </a:lnSpc>
              <a:spcBef>
                <a:spcPts val="300"/>
              </a:spcBef>
            </a:pP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k2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bg-BG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3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junk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f33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KJJ</a:t>
            </a:r>
            <a:r>
              <a:rPr lang="en-US" dirty="0" smtClean="0"/>
              <a:t>,</a:t>
            </a:r>
            <a:r>
              <a:rPr lang="bg-BG" dirty="0" smtClean="0"/>
              <a:t>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button1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variable</a:t>
            </a:r>
            <a:r>
              <a:rPr lang="en-US" dirty="0" smtClean="0"/>
              <a:t>,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 temp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tmp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temp_var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something</a:t>
            </a:r>
            <a:r>
              <a:rPr lang="en-US" dirty="0" smtClean="0"/>
              <a:t>,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someValue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5890" name="Picture 2" descr="http://www.inspirationstones.com/grfx/photos/riverston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91375" y="1118754"/>
            <a:ext cx="1600200" cy="1091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Naming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dirty="0" smtClean="0"/>
              <a:t>Always use English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How you will feel if you read Vietnamese code with variables named in Vietnamese?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English is the only language that all software developers speak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Avoid abbreviations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Example: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scrpCnt</a:t>
            </a:r>
            <a:r>
              <a:rPr lang="en-US" dirty="0" smtClean="0"/>
              <a:t> vs.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scriptsCount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Avoid hard-to-pronounce names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Example:  </a:t>
            </a:r>
            <a:r>
              <a:rPr lang="en-US" noProof="1" smtClean="0">
                <a:solidFill>
                  <a:schemeClr val="accent2"/>
                </a:solidFill>
                <a:latin typeface="Consolas" pitchFamily="49" charset="0"/>
                <a:cs typeface="Consolas" pitchFamily="49" charset="0"/>
              </a:rPr>
              <a:t>dtbgRegExPtrn</a:t>
            </a:r>
            <a:r>
              <a:rPr lang="en-US" dirty="0" smtClean="0"/>
              <a:t> vs. </a:t>
            </a:r>
            <a:r>
              <a:rPr lang="en-US" noProof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dateTimeBulgarianRegExPattern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452FF4-89E3-4D1B-9927-2DBDC00E58D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66914" name="Picture 2" descr="http://economiccrisis.us/wp-content/uploads/recommendation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91400" y="4572000"/>
            <a:ext cx="1448283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lerik-PowerPoint-Theme">
  <a:themeElements>
    <a:clrScheme name="Telerik Colors Theme">
      <a:dk1>
        <a:sysClr val="windowText" lastClr="000000"/>
      </a:dk1>
      <a:lt1>
        <a:srgbClr val="CCFF66"/>
      </a:lt1>
      <a:dk2>
        <a:srgbClr val="30356E"/>
      </a:dk2>
      <a:lt2>
        <a:srgbClr val="CCFF33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76B200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Telerik-PowerPoint-Theme</Template>
  <TotalTime>11808</TotalTime>
  <Words>5161</Words>
  <Application>Microsoft Office PowerPoint</Application>
  <PresentationFormat>On-screen Show (4:3)</PresentationFormat>
  <Paragraphs>942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Telerik-PowerPoint-Theme</vt:lpstr>
      <vt:lpstr>High-Quality Programming Code Construction</vt:lpstr>
      <vt:lpstr>Table of Contents</vt:lpstr>
      <vt:lpstr>What is High-Quality Programming Code?</vt:lpstr>
      <vt:lpstr>Why the Code Quality Is Important?</vt:lpstr>
      <vt:lpstr>Why the Code Quality Is Important? (2)</vt:lpstr>
      <vt:lpstr>What is High-Quality Programming Code?</vt:lpstr>
      <vt:lpstr>Naming Identifiers</vt:lpstr>
      <vt:lpstr>Use Meaningful Names</vt:lpstr>
      <vt:lpstr>General Naming Guidelines</vt:lpstr>
      <vt:lpstr>The Length of Names</vt:lpstr>
      <vt:lpstr>Naming Methods</vt:lpstr>
      <vt:lpstr>Single Purpose of All Methods</vt:lpstr>
      <vt:lpstr>Naming Variables</vt:lpstr>
      <vt:lpstr>Naming Variables – Example</vt:lpstr>
      <vt:lpstr>Temporary Variables</vt:lpstr>
      <vt:lpstr>The Length of Variable Names</vt:lpstr>
      <vt:lpstr>Naming Constants</vt:lpstr>
      <vt:lpstr>Code Formatting</vt:lpstr>
      <vt:lpstr>Why Code Needs Formatting?</vt:lpstr>
      <vt:lpstr>Code Formatting Fundamentals</vt:lpstr>
      <vt:lpstr>Methods and Blocks Indentation</vt:lpstr>
      <vt:lpstr>Good and Bad Formatting</vt:lpstr>
      <vt:lpstr>Breaking Long Lines</vt:lpstr>
      <vt:lpstr>Incorrect Ways To Break Long Lines</vt:lpstr>
      <vt:lpstr>Code Alignment</vt:lpstr>
      <vt:lpstr>High-Quality Classes</vt:lpstr>
      <vt:lpstr>High-Quality Classes: Abstraction</vt:lpstr>
      <vt:lpstr>Good Abstraction – Example</vt:lpstr>
      <vt:lpstr>Bad Abstraction – Example</vt:lpstr>
      <vt:lpstr>Encapsulation</vt:lpstr>
      <vt:lpstr>High-Quality Methods</vt:lpstr>
      <vt:lpstr>Why We Need Methods?</vt:lpstr>
      <vt:lpstr>Using Methods: Fundamentals</vt:lpstr>
      <vt:lpstr>Good Methods – Examples</vt:lpstr>
      <vt:lpstr>Wrong Methods – Examples</vt:lpstr>
      <vt:lpstr>Strong Cohesion</vt:lpstr>
      <vt:lpstr>Loose Coupling</vt:lpstr>
      <vt:lpstr>Tight Coupling – Example</vt:lpstr>
      <vt:lpstr>Methods Length</vt:lpstr>
      <vt:lpstr>Using Variables</vt:lpstr>
      <vt:lpstr>Single Purpose</vt:lpstr>
      <vt:lpstr>Retuning Result from a Method</vt:lpstr>
      <vt:lpstr>Variable Scope</vt:lpstr>
      <vt:lpstr>Exceeded Scope – Example</vt:lpstr>
      <vt:lpstr>Variable Span and Lifetime</vt:lpstr>
      <vt:lpstr>Unneeded Large Variable Span and Lifetime</vt:lpstr>
      <vt:lpstr>Reduced Variable Span and Lifetime</vt:lpstr>
      <vt:lpstr>Using Expressions</vt:lpstr>
      <vt:lpstr>Avoid Complex Expressions</vt:lpstr>
      <vt:lpstr>Simplifying Complex Expressions</vt:lpstr>
      <vt:lpstr>Using Constants</vt:lpstr>
      <vt:lpstr>Avoid Magic Numbers and Strings</vt:lpstr>
      <vt:lpstr>The Evil Magic Numbers</vt:lpstr>
      <vt:lpstr>Turning Magic Numbers into Constants</vt:lpstr>
      <vt:lpstr>Using Control Constructs</vt:lpstr>
      <vt:lpstr>Using Conditional Statements</vt:lpstr>
      <vt:lpstr>Use Simple Conditions</vt:lpstr>
      <vt:lpstr>Simplifying Boolean Conditions</vt:lpstr>
      <vt:lpstr>Avoid Deep Nesting of Blocks</vt:lpstr>
      <vt:lpstr>Deep Nesting – Example</vt:lpstr>
      <vt:lpstr>Deep Nesting – Example (2)</vt:lpstr>
      <vt:lpstr>Avoiding Deep Nesting – Example</vt:lpstr>
      <vt:lpstr>Avoiding Deep Nesting – Example</vt:lpstr>
      <vt:lpstr>Defensive Programming</vt:lpstr>
      <vt:lpstr>Principles of Defensive Programming</vt:lpstr>
      <vt:lpstr>Defensive Programming – Example</vt:lpstr>
      <vt:lpstr>Exceptions – Best Practices</vt:lpstr>
      <vt:lpstr>Comments and Code Documentation</vt:lpstr>
      <vt:lpstr>Self-Documenting Code</vt:lpstr>
      <vt:lpstr>Bad Comments – Example</vt:lpstr>
      <vt:lpstr>Bad Comments – Example (2)</vt:lpstr>
      <vt:lpstr>Self-Documenting Code – Example</vt:lpstr>
      <vt:lpstr>Self-Documenting Code – Example (2)</vt:lpstr>
      <vt:lpstr>Resources</vt:lpstr>
      <vt:lpstr>High-Quality Programming Code Construction</vt:lpstr>
    </vt:vector>
  </TitlesOfParts>
  <Company>Telerik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High-Quality Programming Code Construction</dc:title>
  <dc:subject/>
  <dc:creator>Svetlin Nakov</dc:creator>
  <cp:keywords/>
  <dc:description>© Telerik Academy, 2010
http://academy.telerik.com</dc:description>
  <cp:lastModifiedBy>Svetlin Nakov</cp:lastModifiedBy>
  <cp:revision>894</cp:revision>
  <dcterms:created xsi:type="dcterms:W3CDTF">2007-12-08T16:03:35Z</dcterms:created>
  <dcterms:modified xsi:type="dcterms:W3CDTF">2010-07-22T13:26:07Z</dcterms:modified>
</cp:coreProperties>
</file>