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13"/>
  </p:notesMasterIdLst>
  <p:handoutMasterIdLst>
    <p:handoutMasterId r:id="rId14"/>
  </p:handoutMasterIdLst>
  <p:sldIdLst>
    <p:sldId id="320" r:id="rId2"/>
    <p:sldId id="345" r:id="rId3"/>
    <p:sldId id="489" r:id="rId4"/>
    <p:sldId id="490" r:id="rId5"/>
    <p:sldId id="491" r:id="rId6"/>
    <p:sldId id="492" r:id="rId7"/>
    <p:sldId id="493" r:id="rId8"/>
    <p:sldId id="546" r:id="rId9"/>
    <p:sldId id="547" r:id="rId10"/>
    <p:sldId id="548" r:id="rId11"/>
    <p:sldId id="549" r:id="rId12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F7EA"/>
    <a:srgbClr val="FFC3BD"/>
    <a:srgbClr val="FFF0CD"/>
    <a:srgbClr val="FFF5CD"/>
    <a:srgbClr val="FFFAD6"/>
    <a:srgbClr val="E8FFC8"/>
    <a:srgbClr val="FAF7C8"/>
    <a:srgbClr val="FAF8C8"/>
    <a:srgbClr val="F5FFC2"/>
    <a:srgbClr val="EBFF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53" autoAdjust="0"/>
    <p:restoredTop sz="94660" autoAdjust="0"/>
  </p:normalViewPr>
  <p:slideViewPr>
    <p:cSldViewPr>
      <p:cViewPr>
        <p:scale>
          <a:sx n="90" d="100"/>
          <a:sy n="90" d="100"/>
        </p:scale>
        <p:origin x="-420" y="-3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1998" y="-84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3BF7C7B5-275F-4D1F-9AB4-9255447DBC73}" type="datetimeFigureOut">
              <a:rPr lang="en-US"/>
              <a:pPr/>
              <a:t>22-Jul-10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3DADE544-1278-4EDA-8870-0A169B9A6D6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4104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9B46F231-FB2B-4655-A644-E2477325E686}" type="datetimeFigureOut">
              <a:rPr lang="en-US"/>
              <a:pPr/>
              <a:t>22-Jul-10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7388" y="4416425"/>
            <a:ext cx="5507037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6FB4F6EA-423E-42DF-9292-215E7D886C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7675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lerik.com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lerik.com/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/>
          <p:cNvSpPr>
            <a:spLocks noGrp="1"/>
          </p:cNvSpPr>
          <p:nvPr>
            <p:ph type="ctrTitle" hasCustomPrompt="1"/>
          </p:nvPr>
        </p:nvSpPr>
        <p:spPr>
          <a:xfrm>
            <a:off x="457200" y="1524000"/>
            <a:ext cx="8229600" cy="1524000"/>
          </a:xfrm>
          <a:prstGeom prst="rect">
            <a:avLst/>
          </a:prstGeom>
        </p:spPr>
        <p:txBody>
          <a:bodyPr tIns="0" bIns="0" anchor="b" anchorCtr="0"/>
          <a:lstStyle>
            <a:lvl1pPr algn="r">
              <a:lnSpc>
                <a:spcPts val="5400"/>
              </a:lnSpc>
              <a:defRPr sz="5400" cap="none" baseline="0">
                <a:solidFill>
                  <a:srgbClr val="D4FF5B"/>
                </a:solidFill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0000" endPos="50000" dist="12700" dir="5400000" sy="-100000" algn="bl" rotWithShape="0"/>
                </a:effectLst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457200" y="3240880"/>
            <a:ext cx="8229600" cy="569120"/>
          </a:xfrm>
          <a:prstGeom prst="rect">
            <a:avLst/>
          </a:prstGeom>
        </p:spPr>
        <p:txBody>
          <a:bodyPr lIns="90000" tIns="0" rIns="90000" bIns="0" anchor="ctr" anchorCtr="0"/>
          <a:lstStyle>
            <a:lvl1pPr marL="0" indent="0" algn="r">
              <a:buNone/>
              <a:defRPr sz="2800">
                <a:solidFill>
                  <a:srgbClr val="FAF8C8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Presentation Subtitle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667000" y="4114800"/>
            <a:ext cx="6248400" cy="0"/>
          </a:xfrm>
          <a:prstGeom prst="line">
            <a:avLst/>
          </a:prstGeom>
          <a:ln w="38100" cap="rnd">
            <a:solidFill>
              <a:schemeClr val="accent5">
                <a:lumMod val="20000"/>
                <a:lumOff val="80000"/>
                <a:alpha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224046"/>
            <a:ext cx="33528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2800" b="1" kern="1200" dirty="0" smtClean="0">
                <a:solidFill>
                  <a:srgbClr val="DEFF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Author Name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5757446"/>
            <a:ext cx="209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8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800" b="1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Telerik Corporation</a:t>
            </a:r>
            <a:endParaRPr lang="en-US" sz="1800" b="1" dirty="0">
              <a:solidFill>
                <a:srgbClr val="0EFE5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6062246"/>
            <a:ext cx="17079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6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www.telerik.com</a:t>
            </a:r>
            <a:endParaRPr lang="en-US" sz="1600" b="1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667000" y="4114800"/>
            <a:ext cx="6248400" cy="0"/>
          </a:xfrm>
          <a:prstGeom prst="line">
            <a:avLst/>
          </a:prstGeom>
          <a:ln w="38100" cap="rnd">
            <a:solidFill>
              <a:schemeClr val="accent5">
                <a:lumMod val="20000"/>
                <a:lumOff val="80000"/>
                <a:alpha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762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r" rt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lang="en-US" sz="4000" b="1" kern="1200" baseline="0" dirty="0">
                <a:ln w="500"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0000" endPos="50000" dist="127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066800"/>
            <a:ext cx="8686800" cy="5638800"/>
          </a:xfrm>
          <a:prstGeom prst="rect">
            <a:avLst/>
          </a:prstGeom>
        </p:spPr>
        <p:txBody>
          <a:bodyPr/>
          <a:lstStyle>
            <a:lvl1pPr marL="282575" indent="-282575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tabLst>
                <a:tab pos="282575" algn="l"/>
              </a:tabLst>
              <a:defRPr sz="3200">
                <a:solidFill>
                  <a:srgbClr val="EBFFD2"/>
                </a:solidFill>
              </a:defRPr>
            </a:lvl1pPr>
            <a:lvl2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8FD600"/>
              </a:buClr>
              <a:defRPr sz="3000"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FAD9F"/>
              </a:buClr>
              <a:defRPr sz="2800">
                <a:solidFill>
                  <a:srgbClr val="F5FFC2"/>
                </a:solidFill>
              </a:defRPr>
            </a:lvl3pPr>
            <a:lvl4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ACF82"/>
              </a:buClr>
              <a:defRPr sz="2600">
                <a:solidFill>
                  <a:schemeClr val="tx1">
                    <a:lumMod val="40000"/>
                    <a:lumOff val="60000"/>
                  </a:schemeClr>
                </a:solidFill>
              </a:defRPr>
            </a:lvl4pPr>
            <a:lvl5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defRPr sz="2400">
                <a:solidFill>
                  <a:schemeClr val="tx1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10600" y="6553200"/>
            <a:ext cx="457200" cy="228600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/>
            </a:lvl1pPr>
          </a:lstStyle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609600" y="2743201"/>
            <a:ext cx="7924800" cy="685800"/>
          </a:xfrm>
          <a:prstGeom prst="rect">
            <a:avLst/>
          </a:prstGeom>
        </p:spPr>
        <p:txBody>
          <a:bodyPr tIns="0" bIns="0" anchor="ctr" anchorCtr="0"/>
          <a:lstStyle>
            <a:lvl1pPr algn="ctr">
              <a:lnSpc>
                <a:spcPts val="5000"/>
              </a:lnSpc>
              <a:defRPr sz="5000" cap="none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0000" endPos="50000" dist="12700" dir="5400000" sy="-100000" algn="bl" rotWithShape="0"/>
                </a:effectLst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609600" y="3469480"/>
            <a:ext cx="7924800" cy="5691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defRPr lang="en-US" sz="2800" b="1" kern="1200" baseline="0" dirty="0">
                <a:solidFill>
                  <a:srgbClr val="FAF7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Section Subtitle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urce Code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762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ts val="4000"/>
              </a:lnSpc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0000" endPos="50000" dist="12700" dir="5400000" sy="-100000" algn="bl" rotWithShape="0"/>
                </a:effectLst>
              </a:defRPr>
            </a:lvl1pPr>
          </a:lstStyle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066800"/>
            <a:ext cx="8686800" cy="579646"/>
          </a:xfrm>
          <a:prstGeom prst="rect">
            <a:avLst/>
          </a:prstGeom>
        </p:spPr>
        <p:txBody>
          <a:bodyPr>
            <a:spAutoFit/>
          </a:bodyPr>
          <a:lstStyle>
            <a:lvl1pPr marL="319088" marR="0" indent="-3190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6A6BD">
                  <a:lumMod val="40000"/>
                  <a:lumOff val="60000"/>
                </a:srgbClr>
              </a:buClr>
              <a:buSzPct val="70000"/>
              <a:buFont typeface="Wingdings 2" pitchFamily="18" charset="2"/>
              <a:buChar char=""/>
              <a:tabLst/>
              <a:defRPr sz="3000" baseline="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8FD600"/>
              </a:buClr>
              <a:defRPr sz="3000"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FAD9F"/>
              </a:buClr>
              <a:defRPr sz="2800">
                <a:solidFill>
                  <a:schemeClr val="tx1">
                    <a:lumMod val="40000"/>
                    <a:lumOff val="60000"/>
                  </a:schemeClr>
                </a:solidFill>
              </a:defRPr>
            </a:lvl3pPr>
            <a:lvl4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ACF82"/>
              </a:buClr>
              <a:defRPr sz="2600">
                <a:solidFill>
                  <a:schemeClr val="tx1">
                    <a:lumMod val="40000"/>
                    <a:lumOff val="60000"/>
                  </a:schemeClr>
                </a:solidFill>
              </a:defRPr>
            </a:lvl4pPr>
            <a:lvl5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defRPr sz="2400">
                <a:solidFill>
                  <a:schemeClr val="tx1">
                    <a:lumMod val="40000"/>
                    <a:lumOff val="60000"/>
                  </a:schemeClr>
                </a:solidFill>
              </a:defRPr>
            </a:lvl5pPr>
          </a:lstStyle>
          <a:p>
            <a:pPr marL="319088" marR="0" lvl="0" indent="-3190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6A6BD">
                  <a:lumMod val="40000"/>
                  <a:lumOff val="60000"/>
                </a:srgbClr>
              </a:buClr>
              <a:buSzPct val="70000"/>
              <a:buFont typeface="Wingdings 2" pitchFamily="18" charset="2"/>
              <a:buChar char="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FF6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First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828800"/>
            <a:ext cx="8153400" cy="470898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lang="en-US" sz="2000" smtClean="0">
                <a:solidFill>
                  <a:srgbClr val="8CF4F2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pPr lvl="0"/>
            <a:r>
              <a:rPr lang="en-US" noProof="1" smtClean="0"/>
              <a:t>Source code box</a:t>
            </a:r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1524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r" rt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lang="en-US" sz="4000" b="1" kern="1200" baseline="0" dirty="0">
                <a:ln w="500"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0000" endPos="50000" dist="127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95400" y="2438400"/>
            <a:ext cx="6400800" cy="2097345"/>
          </a:xfrm>
          <a:prstGeom prst="rect">
            <a:avLst/>
          </a:prstGeom>
        </p:spPr>
        <p:txBody>
          <a:bodyPr anchor="ctr" anchorCtr="0"/>
          <a:lstStyle/>
          <a:p>
            <a:pPr marL="319088" marR="0" lvl="0" indent="-319088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lang="en-US" sz="8000" b="1" kern="1200" dirty="0" smtClean="0">
                <a:solidFill>
                  <a:srgbClr val="E8FF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Questions?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295400" y="2438400"/>
            <a:ext cx="6400800" cy="2097345"/>
          </a:xfrm>
          <a:prstGeom prst="rect">
            <a:avLst/>
          </a:prstGeom>
        </p:spPr>
        <p:txBody>
          <a:bodyPr anchor="ctr" anchorCtr="0"/>
          <a:lstStyle/>
          <a:p>
            <a:pPr marL="319088" marR="0" lvl="0" indent="-319088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lang="en-US" sz="8000" b="1" kern="1200" dirty="0" smtClean="0">
                <a:solidFill>
                  <a:srgbClr val="E8FF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Questions?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/>
          <p:cNvSpPr>
            <a:spLocks noGrp="1"/>
          </p:cNvSpPr>
          <p:nvPr>
            <p:ph type="ctrTitle" hasCustomPrompt="1"/>
          </p:nvPr>
        </p:nvSpPr>
        <p:spPr>
          <a:xfrm>
            <a:off x="457200" y="1524000"/>
            <a:ext cx="8229600" cy="1524000"/>
          </a:xfrm>
          <a:prstGeom prst="rect">
            <a:avLst/>
          </a:prstGeom>
        </p:spPr>
        <p:txBody>
          <a:bodyPr tIns="0" bIns="0" anchor="b" anchorCtr="0"/>
          <a:lstStyle>
            <a:lvl1pPr algn="r">
              <a:lnSpc>
                <a:spcPts val="5400"/>
              </a:lnSpc>
              <a:defRPr sz="5400" cap="none" baseline="0">
                <a:solidFill>
                  <a:srgbClr val="D4FF5B"/>
                </a:solidFill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5000" endPos="49000" dist="5000" dir="5400000" sy="-100000" algn="bl" rotWithShape="0"/>
                </a:effectLst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457200" y="3240880"/>
            <a:ext cx="8229600" cy="5691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2800">
                <a:solidFill>
                  <a:srgbClr val="FAF8C8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Presentation Subtitle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2667000" y="4114800"/>
            <a:ext cx="6248400" cy="0"/>
          </a:xfrm>
          <a:prstGeom prst="line">
            <a:avLst/>
          </a:prstGeom>
          <a:ln w="38100" cap="rnd">
            <a:solidFill>
              <a:schemeClr val="accent5">
                <a:lumMod val="20000"/>
                <a:lumOff val="80000"/>
                <a:alpha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224046"/>
            <a:ext cx="33528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2800" b="1" kern="1200" dirty="0" smtClean="0">
                <a:solidFill>
                  <a:srgbClr val="DEFF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Author Name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5757446"/>
            <a:ext cx="209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8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800" b="1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Telerik Corporation</a:t>
            </a:r>
            <a:endParaRPr lang="en-US" sz="1800" b="1" dirty="0">
              <a:solidFill>
                <a:srgbClr val="0EFE5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6062246"/>
            <a:ext cx="17079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6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www.telerik.com</a:t>
            </a:r>
            <a:endParaRPr lang="en-US" sz="1600" b="1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urce Code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762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066800"/>
            <a:ext cx="8686800" cy="579646"/>
          </a:xfrm>
          <a:prstGeom prst="rect">
            <a:avLst/>
          </a:prstGeom>
        </p:spPr>
        <p:txBody>
          <a:bodyPr>
            <a:spAutoFit/>
          </a:bodyPr>
          <a:lstStyle>
            <a:lvl1pPr marL="282575" indent="-282575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None/>
              <a:tabLst>
                <a:tab pos="282575" algn="l"/>
              </a:tabLst>
              <a:defRPr sz="3000" baseline="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8FD600"/>
              </a:buClr>
              <a:defRPr sz="3000"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FAD9F"/>
              </a:buClr>
              <a:defRPr sz="2800">
                <a:solidFill>
                  <a:schemeClr val="tx1">
                    <a:lumMod val="40000"/>
                    <a:lumOff val="60000"/>
                  </a:schemeClr>
                </a:solidFill>
              </a:defRPr>
            </a:lvl3pPr>
            <a:lvl4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ACF82"/>
              </a:buClr>
              <a:defRPr sz="2600">
                <a:solidFill>
                  <a:schemeClr val="tx1">
                    <a:lumMod val="40000"/>
                    <a:lumOff val="60000"/>
                  </a:schemeClr>
                </a:solidFill>
              </a:defRPr>
            </a:lvl4pPr>
            <a:lvl5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defRPr sz="2400">
                <a:solidFill>
                  <a:schemeClr val="tx1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Example description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42900" y="1828800"/>
            <a:ext cx="8382000" cy="4524315"/>
          </a:xfrm>
          <a:prstGeom prst="rect">
            <a:avLst/>
          </a:prstGeom>
          <a:solidFill>
            <a:schemeClr val="accent5">
              <a:lumMod val="40000"/>
              <a:lumOff val="60000"/>
              <a:alpha val="2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lang="en-US" sz="1800" smtClean="0">
                <a:solidFill>
                  <a:srgbClr val="8CF4F2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pPr lvl="0"/>
            <a:r>
              <a:rPr lang="en-US" noProof="1" smtClean="0"/>
              <a:t>Source code box</a:t>
            </a:r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estio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1524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295400" y="2438400"/>
            <a:ext cx="6400800" cy="2097345"/>
          </a:xfrm>
          <a:prstGeom prst="rect">
            <a:avLst/>
          </a:prstGeom>
        </p:spPr>
        <p:txBody>
          <a:bodyPr anchor="ctr" anchorCtr="0"/>
          <a:lstStyle/>
          <a:p>
            <a:pPr marL="319088" marR="0" lvl="0" indent="-319088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lang="en-US" sz="8000" b="1" kern="1200" dirty="0" smtClean="0">
                <a:solidFill>
                  <a:srgbClr val="E8FF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Questions?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65000"/>
                <a:lumOff val="35000"/>
              </a:schemeClr>
            </a:gs>
            <a:gs pos="83000">
              <a:schemeClr val="bg1"/>
            </a:gs>
          </a:gsLst>
          <a:path path="circle">
            <a:fillToRect l="20000" t="30000" r="135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1" y="411366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85000"/>
                  <a:lumOff val="1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Flowchart: Document 7"/>
          <p:cNvSpPr/>
          <p:nvPr/>
        </p:nvSpPr>
        <p:spPr>
          <a:xfrm rot="10800000">
            <a:off x="1" y="609600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65000"/>
                  <a:lumOff val="3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4" name="Picture 10" descr="telerik_logo_new-(white).png"/>
          <p:cNvPicPr>
            <a:picLocks noChangeAspect="1"/>
          </p:cNvPicPr>
          <p:nvPr/>
        </p:nvPicPr>
        <p:blipFill>
          <a:blip r:embed="rId11" cstate="print">
            <a:lum bright="-20000"/>
          </a:blip>
          <a:srcRect/>
          <a:stretch>
            <a:fillRect/>
          </a:stretch>
        </p:blipFill>
        <p:spPr bwMode="auto">
          <a:xfrm>
            <a:off x="152400" y="304800"/>
            <a:ext cx="1600200" cy="389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53200"/>
            <a:ext cx="457200" cy="228600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/>
            </a:lvl1pPr>
          </a:lstStyle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lowchart: Document 6"/>
          <p:cNvSpPr/>
          <p:nvPr userDrawn="1"/>
        </p:nvSpPr>
        <p:spPr>
          <a:xfrm rot="10800000">
            <a:off x="1" y="411366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85000"/>
                  <a:lumOff val="1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Flowchart: Document 7"/>
          <p:cNvSpPr/>
          <p:nvPr userDrawn="1"/>
        </p:nvSpPr>
        <p:spPr>
          <a:xfrm rot="10800000">
            <a:off x="1" y="609600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65000"/>
                  <a:lumOff val="3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10" descr="telerik_logo_new-(white).png"/>
          <p:cNvPicPr>
            <a:picLocks noChangeAspect="1"/>
          </p:cNvPicPr>
          <p:nvPr userDrawn="1"/>
        </p:nvPicPr>
        <p:blipFill>
          <a:blip r:embed="rId11" cstate="screen">
            <a:lum bright="-20000"/>
          </a:blip>
          <a:srcRect/>
          <a:stretch>
            <a:fillRect/>
          </a:stretch>
        </p:blipFill>
        <p:spPr bwMode="auto">
          <a:xfrm>
            <a:off x="152400" y="304800"/>
            <a:ext cx="1600200" cy="389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01" r:id="rId7"/>
    <p:sldLayoutId id="2147483703" r:id="rId8"/>
    <p:sldLayoutId id="2147483702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lnSpc>
          <a:spcPts val="4400"/>
        </a:lnSpc>
        <a:spcBef>
          <a:spcPct val="0"/>
        </a:spcBef>
        <a:spcAft>
          <a:spcPct val="0"/>
        </a:spcAft>
        <a:defRPr sz="4400" b="1" kern="1200" baseline="0">
          <a:ln w="500">
            <a:noFill/>
          </a:ln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9pPr>
    </p:titleStyle>
    <p:bodyStyle>
      <a:lvl1pPr marL="319088" indent="-319088" algn="l" rtl="0" eaLnBrk="1" fontAlgn="base" hangingPunct="1">
        <a:spcBef>
          <a:spcPct val="20000"/>
        </a:spcBef>
        <a:spcAft>
          <a:spcPct val="0"/>
        </a:spcAft>
        <a:buClr>
          <a:schemeClr val="accent5">
            <a:lumMod val="40000"/>
            <a:lumOff val="60000"/>
          </a:schemeClr>
        </a:buClr>
        <a:buSzPct val="70000"/>
        <a:buFont typeface="Wingdings 2" pitchFamily="18" charset="2"/>
        <a:buChar char=""/>
        <a:defRPr sz="32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0238" indent="-273050" algn="l" rtl="0" eaLnBrk="1" fontAlgn="base" hangingPunct="1">
        <a:spcBef>
          <a:spcPct val="20000"/>
        </a:spcBef>
        <a:spcAft>
          <a:spcPct val="0"/>
        </a:spcAft>
        <a:buClr>
          <a:schemeClr val="accent2">
            <a:lumMod val="60000"/>
            <a:lumOff val="40000"/>
          </a:schemeClr>
        </a:buClr>
        <a:buFont typeface="Wingdings 2" pitchFamily="18" charset="2"/>
        <a:buChar char=""/>
        <a:defRPr sz="30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22338" indent="-273050" algn="l" rtl="0" eaLnBrk="1" fontAlgn="base" hangingPunct="1">
        <a:spcBef>
          <a:spcPct val="20000"/>
        </a:spcBef>
        <a:spcAft>
          <a:spcPct val="0"/>
        </a:spcAft>
        <a:buClr>
          <a:schemeClr val="tx1">
            <a:lumMod val="50000"/>
          </a:schemeClr>
        </a:buClr>
        <a:buFont typeface="Wingdings 2" pitchFamily="18" charset="2"/>
        <a:buChar char=""/>
        <a:defRPr sz="28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87450" indent="-228600" algn="l" rtl="0" eaLnBrk="1" fontAlgn="base" hangingPunct="1">
        <a:spcBef>
          <a:spcPct val="20000"/>
        </a:spcBef>
        <a:spcAft>
          <a:spcPct val="0"/>
        </a:spcAft>
        <a:buClr>
          <a:srgbClr val="F8BD52"/>
        </a:buClr>
        <a:buFont typeface="Wingdings 2" pitchFamily="18" charset="2"/>
        <a:buChar char=""/>
        <a:defRPr sz="26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25575" indent="-228600" algn="l" rtl="0" eaLnBrk="1" fontAlgn="base" hangingPunct="1">
        <a:spcBef>
          <a:spcPct val="20000"/>
        </a:spcBef>
        <a:spcAft>
          <a:spcPct val="0"/>
        </a:spcAft>
        <a:buClr>
          <a:srgbClr val="46A6BD"/>
        </a:buClr>
        <a:buFont typeface="Wingdings 2" pitchFamily="18" charset="2"/>
        <a:buChar char=""/>
        <a:defRPr sz="24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673352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1096" indent="-228600" algn="l" rtl="0" eaLnBrk="1" latinLnBrk="0" hangingPunct="1">
        <a:spcBef>
          <a:spcPct val="20000"/>
        </a:spcBef>
        <a:buClr>
          <a:schemeClr val="tx2"/>
        </a:buClr>
        <a:buFont typeface="Wingdings 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21408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22576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telerik.com/" TargetMode="Externa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academy.telerik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2286000"/>
            <a:ext cx="5791200" cy="914400"/>
          </a:xfrm>
        </p:spPr>
        <p:txBody>
          <a:bodyPr/>
          <a:lstStyle/>
          <a:p>
            <a:r>
              <a:rPr lang="en-US" dirty="0" smtClean="0"/>
              <a:t>Code Refactoring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317080"/>
            <a:ext cx="6205868" cy="569120"/>
          </a:xfrm>
        </p:spPr>
        <p:txBody>
          <a:bodyPr/>
          <a:lstStyle/>
          <a:p>
            <a:r>
              <a:rPr lang="en-US" dirty="0" smtClean="0"/>
              <a:t>Improving the Quality of Existing Code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5224046"/>
            <a:ext cx="3352800" cy="954107"/>
          </a:xfrm>
        </p:spPr>
        <p:txBody>
          <a:bodyPr/>
          <a:lstStyle/>
          <a:p>
            <a:r>
              <a:rPr lang="en-US" dirty="0"/>
              <a:t>Svetlin Nakov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7200" y="5757446"/>
            <a:ext cx="2090957" cy="646331"/>
          </a:xfrm>
        </p:spPr>
        <p:txBody>
          <a:bodyPr/>
          <a:lstStyle/>
          <a:p>
            <a:r>
              <a:rPr lang="en-US" dirty="0"/>
              <a:t>Telerik Corporation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www.telerik.com</a:t>
            </a:r>
            <a:endParaRPr lang="en-US" dirty="0"/>
          </a:p>
        </p:txBody>
      </p:sp>
      <p:pic>
        <p:nvPicPr>
          <p:cNvPr id="9" name="Picture 2" descr="http://jczeus.com/refac_cpp%20Files/refac_big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1561491">
            <a:off x="875520" y="1306053"/>
            <a:ext cx="1754934" cy="2312382"/>
          </a:xfrm>
          <a:prstGeom prst="rect">
            <a:avLst/>
          </a:prstGeom>
          <a:noFill/>
        </p:spPr>
      </p:pic>
      <p:pic>
        <p:nvPicPr>
          <p:cNvPr id="1026" name="Picture 2" descr="http://www.yuwantitwhen.com/blog/wp-content/images/bluepri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648200"/>
            <a:ext cx="4133850" cy="1676400"/>
          </a:xfrm>
          <a:prstGeom prst="roundRect">
            <a:avLst>
              <a:gd name="adj" fmla="val 5251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enpalermo.com/images/stories/abstracto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806949" y="533400"/>
            <a:ext cx="3746501" cy="1524000"/>
          </a:xfrm>
          <a:prstGeom prst="roundRect">
            <a:avLst>
              <a:gd name="adj" fmla="val 7443"/>
            </a:avLst>
          </a:prstGeom>
          <a:noFill/>
          <a:ln w="3175">
            <a:solidFill>
              <a:schemeClr val="accent5">
                <a:lumMod val="40000"/>
                <a:lumOff val="60000"/>
                <a:alpha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Code Refactoring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600"/>
              </a:lnSpc>
            </a:pPr>
            <a:r>
              <a:rPr lang="en-US" dirty="0" smtClean="0"/>
              <a:t>What is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refactoring</a:t>
            </a:r>
            <a:r>
              <a:rPr lang="en-US" dirty="0" smtClean="0"/>
              <a:t> of the source code?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Improving the design and quality of existing source code without changing its behavior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Step by step process that turns the bad code into good code (if possible)</a:t>
            </a:r>
          </a:p>
          <a:p>
            <a:pPr>
              <a:lnSpc>
                <a:spcPts val="3600"/>
              </a:lnSpc>
            </a:pPr>
            <a:r>
              <a:rPr lang="en-US" dirty="0" smtClean="0"/>
              <a:t>Why we need refactoring?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Code constantly changes and its quality constantly degrades (unless refactored)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Requirements often change and code needs to be changed to follow them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Refactoring Patterns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 smtClean="0"/>
              <a:t>When should we perform refactoring of the code?</a:t>
            </a:r>
          </a:p>
          <a:p>
            <a:pPr lvl="1"/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Bad smells in the code</a:t>
            </a:r>
            <a:r>
              <a:rPr lang="en-US" sz="2800" dirty="0" smtClean="0"/>
              <a:t> indicate need of refactoring</a:t>
            </a:r>
          </a:p>
          <a:p>
            <a:r>
              <a:rPr lang="en-US" dirty="0" smtClean="0"/>
              <a:t>Unit tests guarantee that refactoring does not change the behavior</a:t>
            </a:r>
          </a:p>
          <a:p>
            <a:r>
              <a:rPr lang="en-US" dirty="0" smtClean="0"/>
              <a:t>Rafactoring patterns</a:t>
            </a:r>
          </a:p>
          <a:p>
            <a:pPr lvl="1"/>
            <a:r>
              <a:rPr lang="en-US" sz="2800" dirty="0" smtClean="0"/>
              <a:t>Large repeating code fragments </a:t>
            </a:r>
            <a:r>
              <a:rPr lang="en-US" sz="2800" dirty="0" smtClean="0">
                <a:sym typeface="Wingdings" pitchFamily="2" charset="2"/>
              </a:rPr>
              <a:t> e</a:t>
            </a:r>
            <a:r>
              <a:rPr lang="en-US" sz="2600" dirty="0" smtClean="0"/>
              <a:t>xtract repeating code in separate method</a:t>
            </a:r>
          </a:p>
          <a:p>
            <a:pPr lvl="1"/>
            <a:r>
              <a:rPr lang="en-US" sz="2800" dirty="0" smtClean="0"/>
              <a:t>Large methods </a:t>
            </a:r>
            <a:r>
              <a:rPr lang="en-US" sz="2800" dirty="0" smtClean="0">
                <a:sym typeface="Wingdings" pitchFamily="2" charset="2"/>
              </a:rPr>
              <a:t> split them logically</a:t>
            </a:r>
            <a:endParaRPr lang="en-US" sz="2600" dirty="0" smtClean="0"/>
          </a:p>
          <a:p>
            <a:pPr lvl="1"/>
            <a:r>
              <a:rPr lang="en-US" sz="2800" dirty="0" smtClean="0"/>
              <a:t>Large loop body or deep nesting </a:t>
            </a:r>
            <a:r>
              <a:rPr lang="en-US" sz="2800" dirty="0" smtClean="0">
                <a:sym typeface="Wingdings" pitchFamily="2" charset="2"/>
              </a:rPr>
              <a:t> extract method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Refactoring Patterns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715000"/>
          </a:xfrm>
        </p:spPr>
        <p:txBody>
          <a:bodyPr/>
          <a:lstStyle/>
          <a:p>
            <a:pPr>
              <a:lnSpc>
                <a:spcPts val="3400"/>
              </a:lnSpc>
            </a:pPr>
            <a:r>
              <a:rPr lang="en-US" sz="3000" smtClean="0"/>
              <a:t>Refactoring patterns</a:t>
            </a:r>
            <a:endParaRPr lang="en-US" sz="3000" dirty="0" smtClean="0"/>
          </a:p>
          <a:p>
            <a:pPr lvl="1">
              <a:lnSpc>
                <a:spcPts val="3400"/>
              </a:lnSpc>
            </a:pPr>
            <a:r>
              <a:rPr lang="en-US" sz="2800" dirty="0" smtClean="0"/>
              <a:t>Class or method has weak cohesion </a:t>
            </a:r>
            <a:r>
              <a:rPr lang="en-US" sz="2800" dirty="0" smtClean="0">
                <a:sym typeface="Wingdings" pitchFamily="2" charset="2"/>
              </a:rPr>
              <a:t> split into several classes / methods</a:t>
            </a:r>
            <a:endParaRPr lang="en-US" sz="2800" dirty="0" smtClean="0"/>
          </a:p>
          <a:p>
            <a:pPr lvl="1">
              <a:lnSpc>
                <a:spcPts val="3400"/>
              </a:lnSpc>
            </a:pPr>
            <a:r>
              <a:rPr lang="en-US" sz="2800" dirty="0" smtClean="0"/>
              <a:t>Single change carry out changes in several classes </a:t>
            </a:r>
            <a:r>
              <a:rPr lang="en-US" sz="2800" dirty="0" smtClean="0">
                <a:sym typeface="Wingdings" pitchFamily="2" charset="2"/>
              </a:rPr>
              <a:t> classes have </a:t>
            </a:r>
            <a:r>
              <a:rPr lang="en-US" sz="2800" dirty="0" smtClean="0"/>
              <a:t>tight coupling </a:t>
            </a:r>
            <a:r>
              <a:rPr lang="en-US" sz="2800" dirty="0" smtClean="0">
                <a:sym typeface="Wingdings" pitchFamily="2" charset="2"/>
              </a:rPr>
              <a:t> </a:t>
            </a:r>
            <a:r>
              <a:rPr lang="en-US" sz="2800" dirty="0" smtClean="0"/>
              <a:t>consider redesign</a:t>
            </a:r>
          </a:p>
          <a:p>
            <a:pPr lvl="1">
              <a:lnSpc>
                <a:spcPts val="3400"/>
              </a:lnSpc>
            </a:pPr>
            <a:r>
              <a:rPr lang="en-US" sz="2800" dirty="0" smtClean="0"/>
              <a:t>Related data are always used together but are not part of a single class </a:t>
            </a:r>
            <a:r>
              <a:rPr lang="en-US" sz="2800" dirty="0" smtClean="0">
                <a:sym typeface="Wingdings" pitchFamily="2" charset="2"/>
              </a:rPr>
              <a:t> group them in a class</a:t>
            </a:r>
          </a:p>
          <a:p>
            <a:pPr lvl="1">
              <a:lnSpc>
                <a:spcPts val="3400"/>
              </a:lnSpc>
            </a:pPr>
            <a:r>
              <a:rPr lang="en-US" sz="2800" dirty="0" smtClean="0">
                <a:sym typeface="Wingdings" pitchFamily="2" charset="2"/>
              </a:rPr>
              <a:t>A method has too many parameters  create a class to groups parameters together</a:t>
            </a:r>
          </a:p>
          <a:p>
            <a:pPr lvl="1">
              <a:lnSpc>
                <a:spcPts val="3400"/>
              </a:lnSpc>
            </a:pPr>
            <a:r>
              <a:rPr lang="en-US" sz="2800" dirty="0" smtClean="0">
                <a:sym typeface="Wingdings" pitchFamily="2" charset="2"/>
              </a:rPr>
              <a:t>A method calls more methods from another class than from its own class  move it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Refactoring Patterns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600"/>
              </a:lnSpc>
            </a:pPr>
            <a:r>
              <a:rPr lang="en-US" sz="3000" smtClean="0"/>
              <a:t>Refactoring patterns</a:t>
            </a:r>
            <a:endParaRPr lang="en-US" sz="3000" dirty="0" smtClean="0"/>
          </a:p>
          <a:p>
            <a:pPr lvl="1">
              <a:lnSpc>
                <a:spcPts val="3600"/>
              </a:lnSpc>
            </a:pPr>
            <a:r>
              <a:rPr lang="en-US" sz="2800" dirty="0" smtClean="0"/>
              <a:t>Two classes are tightly coupled </a:t>
            </a:r>
            <a:r>
              <a:rPr lang="en-US" sz="2800" dirty="0" smtClean="0">
                <a:sym typeface="Wingdings" pitchFamily="2" charset="2"/>
              </a:rPr>
              <a:t> merge them or redesign them to separate their responsibilities</a:t>
            </a:r>
          </a:p>
          <a:p>
            <a:pPr lvl="1">
              <a:lnSpc>
                <a:spcPts val="3600"/>
              </a:lnSpc>
            </a:pPr>
            <a:r>
              <a:rPr lang="en-US" sz="2800" dirty="0" smtClean="0">
                <a:sym typeface="Wingdings" pitchFamily="2" charset="2"/>
              </a:rPr>
              <a:t>Public non-constant fields  make them private and define accessing properties</a:t>
            </a:r>
          </a:p>
          <a:p>
            <a:pPr lvl="1">
              <a:lnSpc>
                <a:spcPts val="3600"/>
              </a:lnSpc>
            </a:pPr>
            <a:r>
              <a:rPr lang="en-US" sz="2800" dirty="0" smtClean="0">
                <a:sym typeface="Wingdings" pitchFamily="2" charset="2"/>
              </a:rPr>
              <a:t>Magic numbers in the code  consider extracting constants</a:t>
            </a:r>
          </a:p>
          <a:p>
            <a:pPr lvl="1">
              <a:lnSpc>
                <a:spcPts val="3600"/>
              </a:lnSpc>
            </a:pPr>
            <a:r>
              <a:rPr lang="en-US" sz="2800" dirty="0" smtClean="0">
                <a:sym typeface="Wingdings" pitchFamily="2" charset="2"/>
              </a:rPr>
              <a:t>Bad named class / method / variable  rename it</a:t>
            </a:r>
          </a:p>
          <a:p>
            <a:pPr lvl="1">
              <a:lnSpc>
                <a:spcPts val="3600"/>
              </a:lnSpc>
            </a:pPr>
            <a:r>
              <a:rPr lang="en-US" sz="2800" dirty="0" smtClean="0">
                <a:sym typeface="Wingdings" pitchFamily="2" charset="2"/>
              </a:rPr>
              <a:t>Complex boolean condition  split it to several expressions or method calls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Refactoring Patterns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500"/>
              </a:lnSpc>
              <a:spcBef>
                <a:spcPts val="300"/>
              </a:spcBef>
            </a:pPr>
            <a:r>
              <a:rPr lang="en-US" sz="3000" smtClean="0"/>
              <a:t>Refactoring patterns</a:t>
            </a:r>
            <a:endParaRPr lang="en-US" sz="3000" dirty="0" smtClean="0"/>
          </a:p>
          <a:p>
            <a:pPr lvl="1">
              <a:lnSpc>
                <a:spcPts val="3500"/>
              </a:lnSpc>
              <a:spcBef>
                <a:spcPts val="300"/>
              </a:spcBef>
            </a:pPr>
            <a:r>
              <a:rPr lang="en-US" sz="2800" dirty="0" smtClean="0">
                <a:sym typeface="Wingdings" pitchFamily="2" charset="2"/>
              </a:rPr>
              <a:t>Complex expression  split it into few simple parts</a:t>
            </a:r>
          </a:p>
          <a:p>
            <a:pPr lvl="1">
              <a:lnSpc>
                <a:spcPts val="3500"/>
              </a:lnSpc>
              <a:spcBef>
                <a:spcPts val="300"/>
              </a:spcBef>
            </a:pPr>
            <a:r>
              <a:rPr lang="en-US" sz="2800" dirty="0" smtClean="0">
                <a:sym typeface="Wingdings" pitchFamily="2" charset="2"/>
              </a:rPr>
              <a:t>A set of constants is used as enumeration  convert it to enumeration</a:t>
            </a:r>
          </a:p>
          <a:p>
            <a:pPr lvl="1">
              <a:lnSpc>
                <a:spcPts val="3500"/>
              </a:lnSpc>
              <a:spcBef>
                <a:spcPts val="300"/>
              </a:spcBef>
            </a:pPr>
            <a:r>
              <a:rPr lang="en-US" sz="2800" dirty="0" smtClean="0">
                <a:sym typeface="Wingdings" pitchFamily="2" charset="2"/>
              </a:rPr>
              <a:t>Method logic is too complex and is hard to understand  extract several more simple methods or even create a new class</a:t>
            </a:r>
          </a:p>
          <a:p>
            <a:pPr lvl="1">
              <a:lnSpc>
                <a:spcPts val="3500"/>
              </a:lnSpc>
              <a:spcBef>
                <a:spcPts val="300"/>
              </a:spcBef>
            </a:pPr>
            <a:r>
              <a:rPr lang="en-US" sz="2800" dirty="0" smtClean="0">
                <a:sym typeface="Wingdings" pitchFamily="2" charset="2"/>
              </a:rPr>
              <a:t>Unused classes, methods, parameters, variables  remove them</a:t>
            </a:r>
          </a:p>
          <a:p>
            <a:pPr lvl="1">
              <a:lnSpc>
                <a:spcPts val="3500"/>
              </a:lnSpc>
              <a:spcBef>
                <a:spcPts val="300"/>
              </a:spcBef>
            </a:pPr>
            <a:r>
              <a:rPr lang="en-US" sz="2800" dirty="0" smtClean="0">
                <a:sym typeface="Wingdings" pitchFamily="2" charset="2"/>
              </a:rPr>
              <a:t>Large data is passed by value without a good reason  pass it by reference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Refactoring Patterns (5)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300"/>
              </a:lnSpc>
              <a:spcBef>
                <a:spcPts val="300"/>
              </a:spcBef>
            </a:pPr>
            <a:r>
              <a:rPr lang="en-US" sz="3000" smtClean="0"/>
              <a:t>Refactoring patterns</a:t>
            </a:r>
            <a:endParaRPr lang="en-US" sz="3000" dirty="0" smtClean="0"/>
          </a:p>
          <a:p>
            <a:pPr lvl="1">
              <a:lnSpc>
                <a:spcPts val="3300"/>
              </a:lnSpc>
              <a:spcBef>
                <a:spcPts val="300"/>
              </a:spcBef>
            </a:pPr>
            <a:r>
              <a:rPr lang="en-US" sz="2800" dirty="0" smtClean="0"/>
              <a:t>Few classes share repeating functionality </a:t>
            </a:r>
            <a:r>
              <a:rPr lang="en-US" sz="2800" dirty="0" smtClean="0">
                <a:sym typeface="Wingdings" pitchFamily="2" charset="2"/>
              </a:rPr>
              <a:t> extract base class and reuse the common code</a:t>
            </a:r>
          </a:p>
          <a:p>
            <a:pPr lvl="1">
              <a:lnSpc>
                <a:spcPts val="3300"/>
              </a:lnSpc>
              <a:spcBef>
                <a:spcPts val="300"/>
              </a:spcBef>
            </a:pPr>
            <a:r>
              <a:rPr lang="en-US" sz="2800" dirty="0" smtClean="0">
                <a:sym typeface="Wingdings" pitchFamily="2" charset="2"/>
              </a:rPr>
              <a:t>Different classes need to be instantiated depending on configuration setting  use factory</a:t>
            </a:r>
          </a:p>
          <a:p>
            <a:pPr lvl="1">
              <a:lnSpc>
                <a:spcPts val="3300"/>
              </a:lnSpc>
              <a:spcBef>
                <a:spcPts val="300"/>
              </a:spcBef>
            </a:pPr>
            <a:r>
              <a:rPr lang="en-US" sz="2800" dirty="0" smtClean="0">
                <a:sym typeface="Wingdings" pitchFamily="2" charset="2"/>
              </a:rPr>
              <a:t>Code is not well formatted  reformat it</a:t>
            </a:r>
          </a:p>
          <a:p>
            <a:pPr lvl="1">
              <a:lnSpc>
                <a:spcPts val="3300"/>
              </a:lnSpc>
              <a:spcBef>
                <a:spcPts val="300"/>
              </a:spcBef>
            </a:pPr>
            <a:r>
              <a:rPr lang="en-US" sz="2800" dirty="0" smtClean="0">
                <a:sym typeface="Wingdings" pitchFamily="2" charset="2"/>
              </a:rPr>
              <a:t>Too many classes in a single namespace  split classes logically into more namespaces</a:t>
            </a:r>
          </a:p>
          <a:p>
            <a:pPr lvl="1">
              <a:lnSpc>
                <a:spcPts val="3300"/>
              </a:lnSpc>
              <a:spcBef>
                <a:spcPts val="300"/>
              </a:spcBef>
            </a:pPr>
            <a:r>
              <a:rPr lang="en-US" sz="2800" dirty="0" smtClean="0">
                <a:sym typeface="Wingdings" pitchFamily="2" charset="2"/>
              </a:rPr>
              <a:t>Unused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  <a:sym typeface="Wingdings" pitchFamily="2" charset="2"/>
              </a:rPr>
              <a:t>using</a:t>
            </a:r>
            <a:r>
              <a:rPr lang="en-US" sz="2800" dirty="0" smtClean="0">
                <a:sym typeface="Wingdings" pitchFamily="2" charset="2"/>
              </a:rPr>
              <a:t> definitions  remove them</a:t>
            </a:r>
          </a:p>
          <a:p>
            <a:pPr lvl="1">
              <a:lnSpc>
                <a:spcPts val="3300"/>
              </a:lnSpc>
              <a:spcBef>
                <a:spcPts val="300"/>
              </a:spcBef>
            </a:pPr>
            <a:r>
              <a:rPr lang="en-US" sz="2800" dirty="0" smtClean="0">
                <a:sym typeface="Wingdings" pitchFamily="2" charset="2"/>
              </a:rPr>
              <a:t>Non-descriptive error messages  improve them</a:t>
            </a:r>
          </a:p>
          <a:p>
            <a:pPr lvl="1">
              <a:lnSpc>
                <a:spcPts val="3300"/>
              </a:lnSpc>
              <a:spcBef>
                <a:spcPts val="300"/>
              </a:spcBef>
            </a:pPr>
            <a:r>
              <a:rPr lang="en-US" sz="2800" dirty="0" smtClean="0">
                <a:sym typeface="Wingdings" pitchFamily="2" charset="2"/>
              </a:rPr>
              <a:t>Absence of defensive programming  add it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Unit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most challengeable part of the refactoring is to add unit tests to the code</a:t>
            </a:r>
          </a:p>
          <a:p>
            <a:pPr lvl="1"/>
            <a:r>
              <a:rPr lang="en-US" dirty="0" smtClean="0"/>
              <a:t>Making the code testable is the first thing to perform at the start of the refactoring process</a:t>
            </a:r>
          </a:p>
          <a:p>
            <a:pPr lvl="1"/>
            <a:r>
              <a:rPr lang="en-US" dirty="0" smtClean="0"/>
              <a:t>Once the code is made testable, you could perform more refactorings and test them</a:t>
            </a:r>
          </a:p>
          <a:p>
            <a:r>
              <a:rPr lang="en-US" dirty="0" smtClean="0"/>
              <a:t>Refactoring should always be done along with unit testing</a:t>
            </a:r>
          </a:p>
          <a:p>
            <a:pPr lvl="1"/>
            <a:r>
              <a:rPr lang="en-US" dirty="0" smtClean="0"/>
              <a:t>When the code is not testable, make it testable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186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the Code Testable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638800"/>
          </a:xfrm>
        </p:spPr>
        <p:txBody>
          <a:bodyPr/>
          <a:lstStyle/>
          <a:p>
            <a:pPr>
              <a:lnSpc>
                <a:spcPts val="3600"/>
              </a:lnSpc>
            </a:pPr>
            <a:r>
              <a:rPr lang="en-US" dirty="0" smtClean="0"/>
              <a:t>How to make the code testable?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When a method has clear input and clear output, it is easy to be tested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When the code just changes the internal program state, it is harder to test it</a:t>
            </a:r>
          </a:p>
          <a:p>
            <a:pPr>
              <a:lnSpc>
                <a:spcPts val="3600"/>
              </a:lnSpc>
            </a:pPr>
            <a:r>
              <a:rPr lang="en-US" dirty="0" smtClean="0"/>
              <a:t>Example: a method that prints something on the console – how to test it?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Redesign it to return string instead of printing it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Add the output stream as input parameter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Redirect the system console stream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52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71600" y="4343400"/>
            <a:ext cx="6400800" cy="1143001"/>
          </a:xfrm>
        </p:spPr>
        <p:txBody>
          <a:bodyPr/>
          <a:lstStyle/>
          <a:p>
            <a:r>
              <a:rPr lang="en-US" dirty="0" smtClean="0"/>
              <a:t>Code Refactoring and Adding Unit Tests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600200" y="5674520"/>
            <a:ext cx="5943600" cy="569120"/>
          </a:xfrm>
        </p:spPr>
        <p:txBody>
          <a:bodyPr/>
          <a:lstStyle/>
          <a:p>
            <a:r>
              <a:rPr lang="en-US" dirty="0" smtClean="0"/>
              <a:t>Live Demo</a:t>
            </a:r>
            <a:endParaRPr lang="en-US" dirty="0"/>
          </a:p>
        </p:txBody>
      </p:sp>
      <p:pic>
        <p:nvPicPr>
          <p:cNvPr id="2050" name="Picture 2" descr="http://www.yuwantitwhen.com/blog/wp-content/images/bluepr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645" y="914400"/>
            <a:ext cx="4518092" cy="2990850"/>
          </a:xfrm>
          <a:prstGeom prst="roundRect">
            <a:avLst>
              <a:gd name="adj" fmla="val 716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9572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7086600" cy="914400"/>
          </a:xfrm>
        </p:spPr>
        <p:txBody>
          <a:bodyPr/>
          <a:lstStyle/>
          <a:p>
            <a:r>
              <a:rPr lang="en-US" dirty="0" smtClean="0"/>
              <a:t>Code Refactoring</a:t>
            </a:r>
            <a:endParaRPr lang="bg-BG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748416" y="2971799"/>
            <a:ext cx="5642984" cy="1219201"/>
          </a:xfrm>
        </p:spPr>
        <p:txBody>
          <a:bodyPr wrap="none" lIns="0" tIns="0" rIns="0" bIns="0" anchor="ctr" anchorCtr="0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 smtClean="0"/>
              <a:t>Questions?</a:t>
            </a:r>
            <a:endParaRPr lang="en-US" sz="7200" dirty="0"/>
          </a:p>
        </p:txBody>
      </p:sp>
      <p:sp>
        <p:nvSpPr>
          <p:cNvPr id="6" name="TextBox 5"/>
          <p:cNvSpPr txBox="1"/>
          <p:nvPr/>
        </p:nvSpPr>
        <p:spPr>
          <a:xfrm rot="12041701" flipH="1">
            <a:off x="7298514" y="4376807"/>
            <a:ext cx="949687" cy="180395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11500" b="1" dirty="0" smtClean="0">
                <a:solidFill>
                  <a:schemeClr val="tx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11500" b="1" dirty="0">
              <a:solidFill>
                <a:schemeClr val="tx1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 rot="2802544" flipH="1">
            <a:off x="1016544" y="4430773"/>
            <a:ext cx="859648" cy="24046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4000" b="1" dirty="0" smtClean="0">
                <a:solidFill>
                  <a:srgbClr val="FFBF8B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itchFamily="18" charset="0"/>
              </a:rPr>
              <a:t>?</a:t>
            </a:r>
            <a:endParaRPr lang="en-US" sz="14000" b="1" dirty="0">
              <a:solidFill>
                <a:srgbClr val="FFBF8B"/>
              </a:solidFill>
              <a:effectLst>
                <a:reflection blurRad="6350" stA="55000" endA="300" endPos="45500" dir="5400000" sy="-100000" algn="bl" rotWithShape="0"/>
              </a:effectLst>
              <a:latin typeface="Cambri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9535351" flipH="1">
            <a:off x="793612" y="1974335"/>
            <a:ext cx="949687" cy="14014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Righ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88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8800" dirty="0">
              <a:solidFill>
                <a:schemeClr val="accent5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 rot="16938170" flipH="1">
            <a:off x="4905823" y="1007426"/>
            <a:ext cx="859648" cy="19928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1500" b="1" dirty="0" smtClean="0">
                <a:solidFill>
                  <a:srgbClr val="FF831D"/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11500" b="1" dirty="0">
              <a:solidFill>
                <a:srgbClr val="FF831D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 rot="19836951" flipH="1">
            <a:off x="7434275" y="1104110"/>
            <a:ext cx="949687" cy="24929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15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</a:rPr>
              <a:t>?</a:t>
            </a:r>
          </a:p>
        </p:txBody>
      </p:sp>
      <p:sp>
        <p:nvSpPr>
          <p:cNvPr id="11" name="TextBox 10"/>
          <p:cNvSpPr txBox="1"/>
          <p:nvPr/>
        </p:nvSpPr>
        <p:spPr>
          <a:xfrm rot="2233443" flipH="1">
            <a:off x="2277485" y="1202946"/>
            <a:ext cx="584096" cy="9243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5600" dirty="0" smtClean="0">
                <a:solidFill>
                  <a:schemeClr val="tx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5600" dirty="0">
              <a:solidFill>
                <a:schemeClr val="tx2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 rot="8530737" flipH="1">
            <a:off x="4871755" y="4576419"/>
            <a:ext cx="643173" cy="1862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1500" dirty="0" smtClean="0">
                <a:solidFill>
                  <a:srgbClr val="FF4A37"/>
                </a:solidFill>
                <a:effectLst>
                  <a:reflection blurRad="6350" stA="60000" endA="900" endPos="60000" dist="29997" dir="5400000" sy="-100000" algn="bl" rotWithShape="0"/>
                </a:effectLst>
              </a:rPr>
              <a:t>?</a:t>
            </a:r>
            <a:endParaRPr lang="en-US" sz="11500" dirty="0">
              <a:solidFill>
                <a:srgbClr val="FF4A37"/>
              </a:solidFill>
              <a:effectLst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 rot="12627025" flipH="1">
            <a:off x="2726518" y="4222010"/>
            <a:ext cx="584096" cy="6261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3600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3600" dirty="0">
              <a:solidFill>
                <a:schemeClr val="tx2">
                  <a:lumMod val="40000"/>
                  <a:lumOff val="6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 rot="1186146" flipH="1">
            <a:off x="6116264" y="4014202"/>
            <a:ext cx="499379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r>
              <a:rPr lang="en-US" sz="6600" dirty="0" smtClean="0">
                <a:solidFill>
                  <a:srgbClr val="9966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6600" dirty="0">
              <a:solidFill>
                <a:srgbClr val="9966FF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 rot="19460650" flipH="1">
            <a:off x="3142397" y="2204058"/>
            <a:ext cx="489197" cy="769441"/>
          </a:xfrm>
          <a:prstGeom prst="rect">
            <a:avLst/>
          </a:prstGeom>
          <a:noFill/>
        </p:spPr>
        <p:txBody>
          <a:bodyPr wrap="square" rtlCol="0">
            <a:prstTxWarp prst="textInflate">
              <a:avLst/>
            </a:prstTxWarp>
            <a:spAutoFit/>
            <a:scene3d>
              <a:camera prst="perspectiveRelaxedModerately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4400" dirty="0" smtClean="0">
                <a:solidFill>
                  <a:srgbClr val="FF6699"/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4400" dirty="0">
              <a:solidFill>
                <a:srgbClr val="FF6699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 rot="18277140" flipH="1">
            <a:off x="438513" y="3116670"/>
            <a:ext cx="891282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3600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3600" dirty="0">
              <a:solidFill>
                <a:schemeClr val="tx2">
                  <a:lumMod val="40000"/>
                  <a:lumOff val="6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 rot="7069157" flipH="1">
            <a:off x="3216991" y="5595218"/>
            <a:ext cx="584096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56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5600" dirty="0">
              <a:solidFill>
                <a:schemeClr val="accent4">
                  <a:lumMod val="40000"/>
                  <a:lumOff val="6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 rot="20567503">
            <a:off x="6465462" y="5081852"/>
            <a:ext cx="49564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ln w="1143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</a:rPr>
              <a:t>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05400" y="6172200"/>
            <a:ext cx="3809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hlinkClick r:id="rId2"/>
              </a:rPr>
              <a:t>http://academy.telerik.com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599269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lerik-PowerPoint-Theme">
  <a:themeElements>
    <a:clrScheme name="Telerik Colors Theme">
      <a:dk1>
        <a:sysClr val="windowText" lastClr="000000"/>
      </a:dk1>
      <a:lt1>
        <a:srgbClr val="CCFF66"/>
      </a:lt1>
      <a:dk2>
        <a:srgbClr val="30356E"/>
      </a:dk2>
      <a:lt2>
        <a:srgbClr val="CCFF33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76B200"/>
      </a:hlink>
      <a:folHlink>
        <a:srgbClr val="FFCF3E"/>
      </a:folHlink>
    </a:clrScheme>
    <a:fontScheme name="Deluxe">
      <a:maj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Deluxe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280000"/>
              </a:schemeClr>
            </a:gs>
            <a:gs pos="14000">
              <a:schemeClr val="phClr">
                <a:tint val="37000"/>
                <a:satMod val="250000"/>
              </a:schemeClr>
            </a:gs>
            <a:gs pos="45000">
              <a:schemeClr val="phClr">
                <a:tint val="53000"/>
                <a:satMod val="220000"/>
              </a:schemeClr>
            </a:gs>
            <a:gs pos="65000">
              <a:schemeClr val="phClr">
                <a:tint val="53000"/>
                <a:satMod val="220000"/>
              </a:schemeClr>
            </a:gs>
            <a:gs pos="86000">
              <a:schemeClr val="phClr">
                <a:tint val="42000"/>
                <a:satMod val="240000"/>
              </a:schemeClr>
            </a:gs>
            <a:gs pos="100000">
              <a:schemeClr val="phClr">
                <a:tint val="20000"/>
                <a:satMod val="23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0000">
              <a:schemeClr val="phClr">
                <a:satMod val="150000"/>
              </a:schemeClr>
            </a:gs>
            <a:gs pos="100000">
              <a:schemeClr val="phClr">
                <a:tint val="75000"/>
                <a:satMod val="20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atMod val="14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  <a:effectStyle>
          <a:effectLst>
            <a:reflection blurRad="12700" stA="26000" endPos="28000" dist="38100" dir="5400000" sy="-100000"/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90500" h="1016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3000"/>
                <a:satMod val="1550000"/>
              </a:schemeClr>
            </a:gs>
            <a:gs pos="1000">
              <a:schemeClr val="phClr">
                <a:tint val="48000"/>
                <a:satMod val="155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r="210000" b="300000"/>
          </a:path>
        </a:gradFill>
        <a:gradFill rotWithShape="1">
          <a:gsLst>
            <a:gs pos="5000">
              <a:schemeClr val="phClr">
                <a:tint val="38000"/>
                <a:satMod val="1800000"/>
              </a:schemeClr>
            </a:gs>
            <a:gs pos="5000">
              <a:schemeClr val="phClr">
                <a:tint val="40000"/>
                <a:satMod val="180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l="20000" t="30000" r="135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Telerik-PowerPoint-Theme</Template>
  <TotalTime>11775</TotalTime>
  <Words>627</Words>
  <Application>Microsoft Office PowerPoint</Application>
  <PresentationFormat>On-screen Show (4:3)</PresentationFormat>
  <Paragraphs>90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Telerik-PowerPoint-Theme</vt:lpstr>
      <vt:lpstr>Code Refactoring</vt:lpstr>
      <vt:lpstr>Source Code Refactoring</vt:lpstr>
      <vt:lpstr>Refactoring Patterns</vt:lpstr>
      <vt:lpstr>Refactoring Patterns (2)</vt:lpstr>
      <vt:lpstr>Refactoring Patterns (3)</vt:lpstr>
      <vt:lpstr>Refactoring Patterns (4)</vt:lpstr>
      <vt:lpstr>Refactoring Patterns (5)</vt:lpstr>
      <vt:lpstr>Adding Unit Tests</vt:lpstr>
      <vt:lpstr>Making the Code Testable</vt:lpstr>
      <vt:lpstr>Code Refactoring and Adding Unit Tests</vt:lpstr>
      <vt:lpstr>Code Refactoring</vt:lpstr>
    </vt:vector>
  </TitlesOfParts>
  <Company>Telerik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Code Refactoring</dc:title>
  <dc:subject/>
  <dc:creator>Svetlin Nakov</dc:creator>
  <dc:description>© Telerik Academy, 2010
http://academy.telerik.com</dc:description>
  <cp:lastModifiedBy>Svetlin Nakov</cp:lastModifiedBy>
  <cp:revision>884</cp:revision>
  <dcterms:created xsi:type="dcterms:W3CDTF">2007-12-08T16:03:35Z</dcterms:created>
  <dcterms:modified xsi:type="dcterms:W3CDTF">2010-07-22T15:13:09Z</dcterms:modified>
</cp:coreProperties>
</file>