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20" r:id="rId2"/>
    <p:sldId id="326" r:id="rId3"/>
    <p:sldId id="343" r:id="rId4"/>
    <p:sldId id="322" r:id="rId5"/>
    <p:sldId id="338" r:id="rId6"/>
    <p:sldId id="350" r:id="rId7"/>
    <p:sldId id="351" r:id="rId8"/>
    <p:sldId id="361" r:id="rId9"/>
    <p:sldId id="362" r:id="rId10"/>
    <p:sldId id="363" r:id="rId11"/>
    <p:sldId id="364" r:id="rId12"/>
    <p:sldId id="353" r:id="rId13"/>
    <p:sldId id="355" r:id="rId14"/>
    <p:sldId id="360" r:id="rId15"/>
    <p:sldId id="366" r:id="rId16"/>
    <p:sldId id="374" r:id="rId17"/>
    <p:sldId id="365" r:id="rId18"/>
    <p:sldId id="367" r:id="rId19"/>
    <p:sldId id="368" r:id="rId20"/>
    <p:sldId id="369" r:id="rId21"/>
    <p:sldId id="370" r:id="rId22"/>
    <p:sldId id="371" r:id="rId23"/>
    <p:sldId id="372" r:id="rId24"/>
    <p:sldId id="373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FFC8"/>
    <a:srgbClr val="FAF7C8"/>
    <a:srgbClr val="FAF8C8"/>
    <a:srgbClr val="F5FFC2"/>
    <a:srgbClr val="EBFFD2"/>
    <a:srgbClr val="EBFFDC"/>
    <a:srgbClr val="FAF8BE"/>
    <a:srgbClr val="FAF8D2"/>
    <a:srgbClr val="8CF4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7" autoAdjust="0"/>
    <p:restoredTop sz="94660" autoAdjust="0"/>
  </p:normalViewPr>
  <p:slideViewPr>
    <p:cSldViewPr>
      <p:cViewPr varScale="1">
        <p:scale>
          <a:sx n="74" d="100"/>
          <a:sy n="74" d="100"/>
        </p:scale>
        <p:origin x="-54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E42A0-35B2-4306-959C-13EA6CE961CD}" type="doc">
      <dgm:prSet loTypeId="urn:microsoft.com/office/officeart/2005/8/layout/lProcess3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92BD410-E9D9-4EF7-9337-C80639B3F0A9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Candidates apply for participation in the program</a:t>
          </a:r>
          <a:endParaRPr lang="en-US" sz="2200" b="1" dirty="0">
            <a:effectLst/>
          </a:endParaRPr>
        </a:p>
      </dgm:t>
    </dgm:pt>
    <dgm:pt modelId="{402D58D5-5974-4CB4-AF8B-7B61D89701F8}" type="sibTrans" cxnId="{DD23158A-AA51-4CB7-926B-98DB15241C19}">
      <dgm:prSet custT="1"/>
      <dgm:spPr/>
      <dgm:t>
        <a:bodyPr/>
        <a:lstStyle/>
        <a:p>
          <a:pPr algn="ctr"/>
          <a:endParaRPr lang="en-US" sz="2200" b="1"/>
        </a:p>
      </dgm:t>
    </dgm:pt>
    <dgm:pt modelId="{619BA329-CF27-473D-9DFF-AFDB94E46FC5}" type="parTrans" cxnId="{DD23158A-AA51-4CB7-926B-98DB15241C19}">
      <dgm:prSet/>
      <dgm:spPr/>
      <dgm:t>
        <a:bodyPr/>
        <a:lstStyle/>
        <a:p>
          <a:endParaRPr lang="en-US" b="1"/>
        </a:p>
      </dgm:t>
    </dgm:pt>
    <dgm:pt modelId="{0A6C8D9B-143E-4C10-B9DF-204CEF0926A2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Intermediate exam &amp; filtering</a:t>
          </a:r>
          <a:endParaRPr lang="en-US" sz="2200" b="1" dirty="0">
            <a:effectLst/>
          </a:endParaRPr>
        </a:p>
      </dgm:t>
    </dgm:pt>
    <dgm:pt modelId="{942D3786-9B49-4FDF-9699-66C507B80116}" type="sibTrans" cxnId="{5971FB1B-2B58-418E-B197-0BE37A9D1BD7}">
      <dgm:prSet custT="1"/>
      <dgm:spPr/>
      <dgm:t>
        <a:bodyPr/>
        <a:lstStyle/>
        <a:p>
          <a:pPr algn="ctr"/>
          <a:endParaRPr lang="en-US" sz="2200" b="1"/>
        </a:p>
      </dgm:t>
    </dgm:pt>
    <dgm:pt modelId="{0DEDB2CD-6C89-4A9C-B50C-FA839E3F18FD}" type="parTrans" cxnId="{5971FB1B-2B58-418E-B197-0BE37A9D1BD7}">
      <dgm:prSet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100000" scaled="0"/>
        </a:gradFill>
        <a:ln>
          <a:solidFill>
            <a:schemeClr val="accent5">
              <a:lumMod val="40000"/>
              <a:lumOff val="60000"/>
            </a:schemeClr>
          </a:solidFill>
          <a:tailEnd type="arrow" w="lg" len="lg"/>
        </a:ln>
      </dgm:spPr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838DF1-F0A1-41CB-9D36-FDF168AC22DA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Final exam, filtering and interview</a:t>
          </a:r>
          <a:endParaRPr lang="en-US" sz="2200" b="1" dirty="0">
            <a:effectLst/>
          </a:endParaRPr>
        </a:p>
      </dgm:t>
    </dgm:pt>
    <dgm:pt modelId="{E1DFDB0E-3458-429C-A4EF-799AACDF822C}" type="parTrans" cxnId="{A30C0F9B-A0CD-4BB5-9ACC-F06850F884D6}">
      <dgm:prSet/>
      <dgm:spPr/>
      <dgm:t>
        <a:bodyPr/>
        <a:lstStyle/>
        <a:p>
          <a:endParaRPr lang="en-US"/>
        </a:p>
      </dgm:t>
    </dgm:pt>
    <dgm:pt modelId="{394A743F-0729-4D22-9685-4E2BA3967E25}" type="sibTrans" cxnId="{A30C0F9B-A0CD-4BB5-9ACC-F06850F884D6}">
      <dgm:prSet/>
      <dgm:spPr/>
      <dgm:t>
        <a:bodyPr/>
        <a:lstStyle/>
        <a:p>
          <a:endParaRPr lang="en-US"/>
        </a:p>
      </dgm:t>
    </dgm:pt>
    <dgm:pt modelId="{AF3BA17A-F477-4A7A-BFB1-03D0F91481E5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Internal approval process</a:t>
          </a:r>
          <a:endParaRPr lang="en-US" sz="2200" b="1" dirty="0">
            <a:effectLst/>
          </a:endParaRPr>
        </a:p>
      </dgm:t>
    </dgm:pt>
    <dgm:pt modelId="{17C893F0-677A-4858-A68A-992DDAE9B9D9}" type="parTrans" cxnId="{63C90AAA-E038-4B0C-AFFD-4CD1BF642BEB}">
      <dgm:prSet/>
      <dgm:spPr/>
      <dgm:t>
        <a:bodyPr/>
        <a:lstStyle/>
        <a:p>
          <a:endParaRPr lang="en-US"/>
        </a:p>
      </dgm:t>
    </dgm:pt>
    <dgm:pt modelId="{6D1C379A-3676-48BB-B04B-23889FD1610D}" type="sibTrans" cxnId="{63C90AAA-E038-4B0C-AFFD-4CD1BF642BEB}">
      <dgm:prSet custT="1"/>
      <dgm:spPr/>
      <dgm:t>
        <a:bodyPr/>
        <a:lstStyle/>
        <a:p>
          <a:pPr algn="ctr"/>
          <a:endParaRPr lang="en-US" sz="2200" b="1"/>
        </a:p>
      </dgm:t>
    </dgm:pt>
    <dgm:pt modelId="{A615C06D-88B1-4487-8F2E-E66BD105BE71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“Fundamentals of C# Programming” course (part I)</a:t>
          </a:r>
          <a:endParaRPr lang="en-US" sz="2200" b="1" dirty="0">
            <a:effectLst/>
          </a:endParaRPr>
        </a:p>
      </dgm:t>
    </dgm:pt>
    <dgm:pt modelId="{D7916AB6-6053-40A5-9C29-14C24F7C460E}" type="parTrans" cxnId="{409A9E10-AD92-441E-92DD-C949BCCB6DCF}">
      <dgm:prSet/>
      <dgm:spPr/>
      <dgm:t>
        <a:bodyPr/>
        <a:lstStyle/>
        <a:p>
          <a:endParaRPr lang="en-US"/>
        </a:p>
      </dgm:t>
    </dgm:pt>
    <dgm:pt modelId="{F39A20C7-8A86-43BF-B071-72A06457FB11}" type="sibTrans" cxnId="{409A9E10-AD92-441E-92DD-C949BCCB6DCF}">
      <dgm:prSet custT="1"/>
      <dgm:spPr/>
      <dgm:t>
        <a:bodyPr/>
        <a:lstStyle/>
        <a:p>
          <a:pPr algn="ctr"/>
          <a:endParaRPr lang="en-US" sz="2200" b="1"/>
        </a:p>
      </dgm:t>
    </dgm:pt>
    <dgm:pt modelId="{76B02686-75CC-4874-A35B-8EDA32084364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“Fundamentals of C# Programming” course (part II)</a:t>
          </a:r>
          <a:endParaRPr lang="en-US" sz="2200" b="1" dirty="0">
            <a:effectLst/>
          </a:endParaRPr>
        </a:p>
      </dgm:t>
    </dgm:pt>
    <dgm:pt modelId="{73353AD9-28CE-4103-98D5-203E392AEB0E}" type="parTrans" cxnId="{87B8FD49-509F-4934-93CC-E69C79237124}">
      <dgm:prSet/>
      <dgm:spPr/>
      <dgm:t>
        <a:bodyPr/>
        <a:lstStyle/>
        <a:p>
          <a:endParaRPr lang="en-US"/>
        </a:p>
      </dgm:t>
    </dgm:pt>
    <dgm:pt modelId="{824B27AF-EED5-4C47-90C5-ED2899ED82E9}" type="sibTrans" cxnId="{87B8FD49-509F-4934-93CC-E69C79237124}">
      <dgm:prSet/>
      <dgm:spPr/>
      <dgm:t>
        <a:bodyPr/>
        <a:lstStyle/>
        <a:p>
          <a:endParaRPr lang="en-US"/>
        </a:p>
      </dgm:t>
    </dgm:pt>
    <dgm:pt modelId="{CB82BF70-9C34-4798-ADB7-E4C0FE7D5AE0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pPr algn="ctr"/>
          <a:r>
            <a:rPr lang="en-US" sz="2200" b="1" dirty="0" smtClean="0">
              <a:effectLst/>
            </a:rPr>
            <a:t>“.NET Development Essentials” course</a:t>
          </a:r>
          <a:endParaRPr lang="en-US" sz="2200" b="1" dirty="0">
            <a:effectLst/>
          </a:endParaRPr>
        </a:p>
      </dgm:t>
    </dgm:pt>
    <dgm:pt modelId="{4DD23847-B05A-4871-B4FD-3EB3C158D6AD}" type="parTrans" cxnId="{D0A4FFBC-9711-4598-9A16-C57F3C714A73}">
      <dgm:prSet/>
      <dgm:spPr/>
      <dgm:t>
        <a:bodyPr/>
        <a:lstStyle/>
        <a:p>
          <a:endParaRPr lang="en-US"/>
        </a:p>
      </dgm:t>
    </dgm:pt>
    <dgm:pt modelId="{9C73ACE3-9554-46DD-BC47-87187AD72F96}" type="sibTrans" cxnId="{D0A4FFBC-9711-4598-9A16-C57F3C714A73}">
      <dgm:prSet/>
      <dgm:spPr/>
      <dgm:t>
        <a:bodyPr/>
        <a:lstStyle/>
        <a:p>
          <a:endParaRPr lang="en-US"/>
        </a:p>
      </dgm:t>
    </dgm:pt>
    <dgm:pt modelId="{4A944FE3-B6E2-4355-9882-5F5594889A19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n-US" sz="2200" b="1" dirty="0" smtClean="0">
              <a:effectLst/>
            </a:rPr>
            <a:t>Exams and filtering</a:t>
          </a:r>
          <a:endParaRPr lang="en-US" sz="2200" b="1" dirty="0">
            <a:effectLst/>
          </a:endParaRPr>
        </a:p>
      </dgm:t>
    </dgm:pt>
    <dgm:pt modelId="{2374BD81-1621-449E-86F6-2F7D8DA8C3BE}" type="parTrans" cxnId="{127E2F61-CFC2-4006-BF62-E2FCB4E8579D}">
      <dgm:prSet/>
      <dgm:spPr/>
      <dgm:t>
        <a:bodyPr/>
        <a:lstStyle/>
        <a:p>
          <a:endParaRPr lang="en-US"/>
        </a:p>
      </dgm:t>
    </dgm:pt>
    <dgm:pt modelId="{1AD277D1-AA82-444A-AA82-2286D6B47889}" type="sibTrans" cxnId="{127E2F61-CFC2-4006-BF62-E2FCB4E8579D}">
      <dgm:prSet/>
      <dgm:spPr/>
      <dgm:t>
        <a:bodyPr/>
        <a:lstStyle/>
        <a:p>
          <a:endParaRPr lang="en-US"/>
        </a:p>
      </dgm:t>
    </dgm:pt>
    <dgm:pt modelId="{CAAECAD6-7198-4BE2-9B85-CC8517F26413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n-US" sz="2200" b="1" dirty="0" smtClean="0">
              <a:effectLst/>
            </a:rPr>
            <a:t>ASP.NET, Silverlight and WPF, WinForms and Data-Centric Dev</a:t>
          </a:r>
          <a:endParaRPr lang="en-US" sz="2200" dirty="0"/>
        </a:p>
      </dgm:t>
    </dgm:pt>
    <dgm:pt modelId="{47ABF106-5133-424E-B1E0-C9B5F0B41C41}" type="parTrans" cxnId="{CEDC7029-CE12-43F1-92B6-A110DF84A6E7}">
      <dgm:prSet/>
      <dgm:spPr/>
      <dgm:t>
        <a:bodyPr/>
        <a:lstStyle/>
        <a:p>
          <a:endParaRPr lang="en-US"/>
        </a:p>
      </dgm:t>
    </dgm:pt>
    <dgm:pt modelId="{3224D0E8-3C97-4D35-A1CE-FCE48E23018E}" type="sibTrans" cxnId="{CEDC7029-CE12-43F1-92B6-A110DF84A6E7}">
      <dgm:prSet/>
      <dgm:spPr/>
      <dgm:t>
        <a:bodyPr/>
        <a:lstStyle/>
        <a:p>
          <a:endParaRPr lang="en-US"/>
        </a:p>
      </dgm:t>
    </dgm:pt>
    <dgm:pt modelId="{FCE85A90-0EEC-4668-B60A-EE80491E7478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n-US" sz="2200" b="1" dirty="0" smtClean="0">
              <a:effectLst/>
            </a:rPr>
            <a:t>Exams, filtering, interviews, etc.</a:t>
          </a:r>
          <a:endParaRPr lang="en-US" sz="2200" dirty="0"/>
        </a:p>
      </dgm:t>
    </dgm:pt>
    <dgm:pt modelId="{C8B5092B-2BE4-49D1-B40B-F1ED11FA1C6E}" type="parTrans" cxnId="{19077ABD-D8F1-4EEE-B966-E2DB6AAB571F}">
      <dgm:prSet/>
      <dgm:spPr/>
      <dgm:t>
        <a:bodyPr/>
        <a:lstStyle/>
        <a:p>
          <a:endParaRPr lang="en-US"/>
        </a:p>
      </dgm:t>
    </dgm:pt>
    <dgm:pt modelId="{13036265-98B5-405D-BDBB-F1D1B7226587}" type="sibTrans" cxnId="{19077ABD-D8F1-4EEE-B966-E2DB6AAB571F}">
      <dgm:prSet/>
      <dgm:spPr/>
      <dgm:t>
        <a:bodyPr/>
        <a:lstStyle/>
        <a:p>
          <a:endParaRPr lang="en-US"/>
        </a:p>
      </dgm:t>
    </dgm:pt>
    <dgm:pt modelId="{B4036F2C-F4AF-43D8-89FB-03EF4D153624}">
      <dgm:prSet phldrT="[Text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>
          <a:noFill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n-US" sz="2200" b="1" dirty="0" smtClean="0">
              <a:effectLst/>
            </a:rPr>
            <a:t>Joining in one of the Telerik development teams</a:t>
          </a:r>
          <a:endParaRPr lang="en-US" sz="2200" b="1" dirty="0">
            <a:effectLst/>
          </a:endParaRPr>
        </a:p>
      </dgm:t>
    </dgm:pt>
    <dgm:pt modelId="{507CC253-C3F5-4155-8E4B-6ED165A778DD}" type="parTrans" cxnId="{82365FFC-2DF0-4BC5-9DC0-3467F9073CDF}">
      <dgm:prSet/>
      <dgm:spPr/>
      <dgm:t>
        <a:bodyPr/>
        <a:lstStyle/>
        <a:p>
          <a:endParaRPr lang="en-US"/>
        </a:p>
      </dgm:t>
    </dgm:pt>
    <dgm:pt modelId="{C5BC3AAB-5D0B-4D76-B521-A982AA9D90F5}" type="sibTrans" cxnId="{82365FFC-2DF0-4BC5-9DC0-3467F9073CDF}">
      <dgm:prSet/>
      <dgm:spPr/>
      <dgm:t>
        <a:bodyPr/>
        <a:lstStyle/>
        <a:p>
          <a:endParaRPr lang="en-US"/>
        </a:p>
      </dgm:t>
    </dgm:pt>
    <dgm:pt modelId="{A3F6E736-8F13-4F28-AE4F-792977FF0877}" type="pres">
      <dgm:prSet presAssocID="{3A8E42A0-35B2-4306-959C-13EA6CE961C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085C3D-11CB-4472-B23F-FF8AE15357E1}" type="pres">
      <dgm:prSet presAssocID="{692BD410-E9D9-4EF7-9337-C80639B3F0A9}" presName="horFlow" presStyleCnt="0"/>
      <dgm:spPr/>
    </dgm:pt>
    <dgm:pt modelId="{887D34B8-27BF-43E2-BBD9-CC429EF6BE3B}" type="pres">
      <dgm:prSet presAssocID="{692BD410-E9D9-4EF7-9337-C80639B3F0A9}" presName="bigChev" presStyleLbl="node1" presStyleIdx="0" presStyleCnt="4" custScaleX="102287" custScaleY="77774" custLinFactNeighborX="-16696"/>
      <dgm:spPr/>
      <dgm:t>
        <a:bodyPr/>
        <a:lstStyle/>
        <a:p>
          <a:endParaRPr lang="en-US"/>
        </a:p>
      </dgm:t>
    </dgm:pt>
    <dgm:pt modelId="{FB7EB907-4564-442D-A8E5-14A818C7DDF9}" type="pres">
      <dgm:prSet presAssocID="{17C893F0-677A-4858-A68A-992DDAE9B9D9}" presName="parTrans" presStyleCnt="0"/>
      <dgm:spPr/>
    </dgm:pt>
    <dgm:pt modelId="{B20EE487-BA75-4EA8-8A2D-5F4880A27CD4}" type="pres">
      <dgm:prSet presAssocID="{AF3BA17A-F477-4A7A-BFB1-03D0F91481E5}" presName="node" presStyleLbl="alignAccFollowNode1" presStyleIdx="0" presStyleCnt="7" custScaleX="78381" custScaleY="93703" custLinFactNeighborX="14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48CE-E742-4216-9448-A86DD2FDA4D7}" type="pres">
      <dgm:prSet presAssocID="{6D1C379A-3676-48BB-B04B-23889FD1610D}" presName="sibTrans" presStyleCnt="0"/>
      <dgm:spPr/>
    </dgm:pt>
    <dgm:pt modelId="{11857935-8814-44D7-9C4C-302413ED2A3D}" type="pres">
      <dgm:prSet presAssocID="{A615C06D-88B1-4487-8F2E-E66BD105BE71}" presName="node" presStyleLbl="alignAccFollowNode1" presStyleIdx="1" presStyleCnt="7" custScaleX="119927" custScaleY="93703" custLinFactNeighborX="18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71549-8777-4E9E-A9A9-D060F3A7B421}" type="pres">
      <dgm:prSet presAssocID="{692BD410-E9D9-4EF7-9337-C80639B3F0A9}" presName="vSp" presStyleCnt="0"/>
      <dgm:spPr/>
    </dgm:pt>
    <dgm:pt modelId="{858D44F0-28D2-4325-9F5C-B3AB855F580C}" type="pres">
      <dgm:prSet presAssocID="{0A6C8D9B-143E-4C10-B9DF-204CEF0926A2}" presName="horFlow" presStyleCnt="0"/>
      <dgm:spPr/>
    </dgm:pt>
    <dgm:pt modelId="{25718191-8D90-4818-9A62-DEB3C9C14447}" type="pres">
      <dgm:prSet presAssocID="{0A6C8D9B-143E-4C10-B9DF-204CEF0926A2}" presName="bigChev" presStyleLbl="node1" presStyleIdx="1" presStyleCnt="4" custScaleX="81341" custScaleY="83762"/>
      <dgm:spPr/>
      <dgm:t>
        <a:bodyPr/>
        <a:lstStyle/>
        <a:p>
          <a:endParaRPr lang="en-US"/>
        </a:p>
      </dgm:t>
    </dgm:pt>
    <dgm:pt modelId="{681261B1-D501-4CB0-8782-B78E53BA31AC}" type="pres">
      <dgm:prSet presAssocID="{73353AD9-28CE-4103-98D5-203E392AEB0E}" presName="parTrans" presStyleCnt="0"/>
      <dgm:spPr/>
    </dgm:pt>
    <dgm:pt modelId="{DE5E9538-03B1-4FE9-A9C3-1F5EEC3A12A0}" type="pres">
      <dgm:prSet presAssocID="{76B02686-75CC-4874-A35B-8EDA32084364}" presName="node" presStyleLbl="alignAccFollowNode1" presStyleIdx="2" presStyleCnt="7" custScaleX="125886" custLinFactNeighborX="4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71D09-BC2B-4AEE-9603-F95DB06913A4}" type="pres">
      <dgm:prSet presAssocID="{824B27AF-EED5-4C47-90C5-ED2899ED82E9}" presName="sibTrans" presStyleCnt="0"/>
      <dgm:spPr/>
    </dgm:pt>
    <dgm:pt modelId="{5B7FCB4E-3851-467C-A01A-878811C7C0A0}" type="pres">
      <dgm:prSet presAssocID="{7A838DF1-F0A1-41CB-9D36-FDF168AC22DA}" presName="node" presStyleLbl="alignAccFollowNode1" presStyleIdx="3" presStyleCnt="7" custScaleX="10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EE0A-95AA-4ADC-A690-57EE00994E40}" type="pres">
      <dgm:prSet presAssocID="{0A6C8D9B-143E-4C10-B9DF-204CEF0926A2}" presName="vSp" presStyleCnt="0"/>
      <dgm:spPr/>
    </dgm:pt>
    <dgm:pt modelId="{1004936B-EF1E-4155-BE82-1737BF2ECD1F}" type="pres">
      <dgm:prSet presAssocID="{CB82BF70-9C34-4798-ADB7-E4C0FE7D5AE0}" presName="horFlow" presStyleCnt="0"/>
      <dgm:spPr/>
    </dgm:pt>
    <dgm:pt modelId="{90727DEB-7275-479A-B9ED-0DE08A25E298}" type="pres">
      <dgm:prSet presAssocID="{CB82BF70-9C34-4798-ADB7-E4C0FE7D5AE0}" presName="bigChev" presStyleLbl="node1" presStyleIdx="2" presStyleCnt="4" custScaleX="97243" custScaleY="80542"/>
      <dgm:spPr/>
      <dgm:t>
        <a:bodyPr/>
        <a:lstStyle/>
        <a:p>
          <a:endParaRPr lang="en-US"/>
        </a:p>
      </dgm:t>
    </dgm:pt>
    <dgm:pt modelId="{21E3323C-49E0-41C3-A57F-AB34358BBC38}" type="pres">
      <dgm:prSet presAssocID="{2374BD81-1621-449E-86F6-2F7D8DA8C3BE}" presName="parTrans" presStyleCnt="0"/>
      <dgm:spPr/>
    </dgm:pt>
    <dgm:pt modelId="{9DB4FA0D-1AE4-4ACD-BDEA-53427A24ED88}" type="pres">
      <dgm:prSet presAssocID="{4A944FE3-B6E2-4355-9882-5F5594889A19}" presName="node" presStyleLbl="alignAccFollowNode1" presStyleIdx="4" presStyleCnt="7" custScaleX="76647" custLinFactNeighborX="4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EC91C-379D-4A57-9B8E-803AE1060390}" type="pres">
      <dgm:prSet presAssocID="{1AD277D1-AA82-444A-AA82-2286D6B47889}" presName="sibTrans" presStyleCnt="0"/>
      <dgm:spPr/>
    </dgm:pt>
    <dgm:pt modelId="{3C6BA5E1-7656-436D-992E-BE36CF82BC8A}" type="pres">
      <dgm:prSet presAssocID="{CAAECAD6-7198-4BE2-9B85-CC8517F26413}" presName="node" presStyleLbl="alignAccFollowNode1" presStyleIdx="5" presStyleCnt="7" custScaleX="131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E2E4-0E63-47DB-9761-9C57632E203C}" type="pres">
      <dgm:prSet presAssocID="{CB82BF70-9C34-4798-ADB7-E4C0FE7D5AE0}" presName="vSp" presStyleCnt="0"/>
      <dgm:spPr/>
    </dgm:pt>
    <dgm:pt modelId="{E177C1D1-C1AE-4521-BF7C-28D0B690BB98}" type="pres">
      <dgm:prSet presAssocID="{FCE85A90-0EEC-4668-B60A-EE80491E7478}" presName="horFlow" presStyleCnt="0"/>
      <dgm:spPr/>
    </dgm:pt>
    <dgm:pt modelId="{5B9C24DF-8D97-4F76-A6B5-2C70008854B1}" type="pres">
      <dgm:prSet presAssocID="{FCE85A90-0EEC-4668-B60A-EE80491E7478}" presName="bigChev" presStyleLbl="node1" presStyleIdx="3" presStyleCnt="4" custScaleX="108247" custScaleY="74840"/>
      <dgm:spPr/>
      <dgm:t>
        <a:bodyPr/>
        <a:lstStyle/>
        <a:p>
          <a:endParaRPr lang="en-US"/>
        </a:p>
      </dgm:t>
    </dgm:pt>
    <dgm:pt modelId="{F63C0E03-7E2C-44E1-9DE2-5F721D5FFEC2}" type="pres">
      <dgm:prSet presAssocID="{507CC253-C3F5-4155-8E4B-6ED165A778DD}" presName="parTrans" presStyleCnt="0"/>
      <dgm:spPr/>
    </dgm:pt>
    <dgm:pt modelId="{73029BA7-0BF6-4568-9BA3-1A7268012641}" type="pres">
      <dgm:prSet presAssocID="{B4036F2C-F4AF-43D8-89FB-03EF4D153624}" presName="node" presStyleLbl="alignAccFollowNode1" presStyleIdx="6" presStyleCnt="7" custScaleX="178483" custScaleY="94053" custLinFactNeighborX="1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73450-1A6D-4ECF-A8F0-EBE1A9D2CDDD}" type="presOf" srcId="{B4036F2C-F4AF-43D8-89FB-03EF4D153624}" destId="{73029BA7-0BF6-4568-9BA3-1A7268012641}" srcOrd="0" destOrd="0" presId="urn:microsoft.com/office/officeart/2005/8/layout/lProcess3"/>
    <dgm:cxn modelId="{3F0EDA43-CD6E-46F7-806B-F6D47D6C9A08}" type="presOf" srcId="{FCE85A90-0EEC-4668-B60A-EE80491E7478}" destId="{5B9C24DF-8D97-4F76-A6B5-2C70008854B1}" srcOrd="0" destOrd="0" presId="urn:microsoft.com/office/officeart/2005/8/layout/lProcess3"/>
    <dgm:cxn modelId="{7B481F2A-1D17-4383-988F-F249E5A6EA8A}" type="presOf" srcId="{AF3BA17A-F477-4A7A-BFB1-03D0F91481E5}" destId="{B20EE487-BA75-4EA8-8A2D-5F4880A27CD4}" srcOrd="0" destOrd="0" presId="urn:microsoft.com/office/officeart/2005/8/layout/lProcess3"/>
    <dgm:cxn modelId="{E26C0977-1803-42B2-AF34-47C99817F872}" type="presOf" srcId="{3A8E42A0-35B2-4306-959C-13EA6CE961CD}" destId="{A3F6E736-8F13-4F28-AE4F-792977FF0877}" srcOrd="0" destOrd="0" presId="urn:microsoft.com/office/officeart/2005/8/layout/lProcess3"/>
    <dgm:cxn modelId="{A9397E39-4654-4C6C-9C72-1463B1C66AA1}" type="presOf" srcId="{0A6C8D9B-143E-4C10-B9DF-204CEF0926A2}" destId="{25718191-8D90-4818-9A62-DEB3C9C14447}" srcOrd="0" destOrd="0" presId="urn:microsoft.com/office/officeart/2005/8/layout/lProcess3"/>
    <dgm:cxn modelId="{CEDC7029-CE12-43F1-92B6-A110DF84A6E7}" srcId="{CB82BF70-9C34-4798-ADB7-E4C0FE7D5AE0}" destId="{CAAECAD6-7198-4BE2-9B85-CC8517F26413}" srcOrd="1" destOrd="0" parTransId="{47ABF106-5133-424E-B1E0-C9B5F0B41C41}" sibTransId="{3224D0E8-3C97-4D35-A1CE-FCE48E23018E}"/>
    <dgm:cxn modelId="{5971FB1B-2B58-418E-B197-0BE37A9D1BD7}" srcId="{3A8E42A0-35B2-4306-959C-13EA6CE961CD}" destId="{0A6C8D9B-143E-4C10-B9DF-204CEF0926A2}" srcOrd="1" destOrd="0" parTransId="{0DEDB2CD-6C89-4A9C-B50C-FA839E3F18FD}" sibTransId="{942D3786-9B49-4FDF-9699-66C507B80116}"/>
    <dgm:cxn modelId="{127E2F61-CFC2-4006-BF62-E2FCB4E8579D}" srcId="{CB82BF70-9C34-4798-ADB7-E4C0FE7D5AE0}" destId="{4A944FE3-B6E2-4355-9882-5F5594889A19}" srcOrd="0" destOrd="0" parTransId="{2374BD81-1621-449E-86F6-2F7D8DA8C3BE}" sibTransId="{1AD277D1-AA82-444A-AA82-2286D6B47889}"/>
    <dgm:cxn modelId="{87B8FD49-509F-4934-93CC-E69C79237124}" srcId="{0A6C8D9B-143E-4C10-B9DF-204CEF0926A2}" destId="{76B02686-75CC-4874-A35B-8EDA32084364}" srcOrd="0" destOrd="0" parTransId="{73353AD9-28CE-4103-98D5-203E392AEB0E}" sibTransId="{824B27AF-EED5-4C47-90C5-ED2899ED82E9}"/>
    <dgm:cxn modelId="{B81F3372-977F-402C-A6F7-63D54CA0A7AC}" type="presOf" srcId="{7A838DF1-F0A1-41CB-9D36-FDF168AC22DA}" destId="{5B7FCB4E-3851-467C-A01A-878811C7C0A0}" srcOrd="0" destOrd="0" presId="urn:microsoft.com/office/officeart/2005/8/layout/lProcess3"/>
    <dgm:cxn modelId="{A92F769F-9EFD-4DCD-B6BD-10B9063BEB17}" type="presOf" srcId="{CAAECAD6-7198-4BE2-9B85-CC8517F26413}" destId="{3C6BA5E1-7656-436D-992E-BE36CF82BC8A}" srcOrd="0" destOrd="0" presId="urn:microsoft.com/office/officeart/2005/8/layout/lProcess3"/>
    <dgm:cxn modelId="{2068C52D-D464-47B8-8B1D-8C75C63E43D0}" type="presOf" srcId="{4A944FE3-B6E2-4355-9882-5F5594889A19}" destId="{9DB4FA0D-1AE4-4ACD-BDEA-53427A24ED88}" srcOrd="0" destOrd="0" presId="urn:microsoft.com/office/officeart/2005/8/layout/lProcess3"/>
    <dgm:cxn modelId="{82365FFC-2DF0-4BC5-9DC0-3467F9073CDF}" srcId="{FCE85A90-0EEC-4668-B60A-EE80491E7478}" destId="{B4036F2C-F4AF-43D8-89FB-03EF4D153624}" srcOrd="0" destOrd="0" parTransId="{507CC253-C3F5-4155-8E4B-6ED165A778DD}" sibTransId="{C5BC3AAB-5D0B-4D76-B521-A982AA9D90F5}"/>
    <dgm:cxn modelId="{63C90AAA-E038-4B0C-AFFD-4CD1BF642BEB}" srcId="{692BD410-E9D9-4EF7-9337-C80639B3F0A9}" destId="{AF3BA17A-F477-4A7A-BFB1-03D0F91481E5}" srcOrd="0" destOrd="0" parTransId="{17C893F0-677A-4858-A68A-992DDAE9B9D9}" sibTransId="{6D1C379A-3676-48BB-B04B-23889FD1610D}"/>
    <dgm:cxn modelId="{EFCD5F72-2C3F-4572-8B0B-E0ACAE9CC9FC}" type="presOf" srcId="{76B02686-75CC-4874-A35B-8EDA32084364}" destId="{DE5E9538-03B1-4FE9-A9C3-1F5EEC3A12A0}" srcOrd="0" destOrd="0" presId="urn:microsoft.com/office/officeart/2005/8/layout/lProcess3"/>
    <dgm:cxn modelId="{A30C0F9B-A0CD-4BB5-9ACC-F06850F884D6}" srcId="{0A6C8D9B-143E-4C10-B9DF-204CEF0926A2}" destId="{7A838DF1-F0A1-41CB-9D36-FDF168AC22DA}" srcOrd="1" destOrd="0" parTransId="{E1DFDB0E-3458-429C-A4EF-799AACDF822C}" sibTransId="{394A743F-0729-4D22-9685-4E2BA3967E25}"/>
    <dgm:cxn modelId="{ABAD701F-9D9E-451A-9CD7-6F1A3748B2DE}" type="presOf" srcId="{CB82BF70-9C34-4798-ADB7-E4C0FE7D5AE0}" destId="{90727DEB-7275-479A-B9ED-0DE08A25E298}" srcOrd="0" destOrd="0" presId="urn:microsoft.com/office/officeart/2005/8/layout/lProcess3"/>
    <dgm:cxn modelId="{19077ABD-D8F1-4EEE-B966-E2DB6AAB571F}" srcId="{3A8E42A0-35B2-4306-959C-13EA6CE961CD}" destId="{FCE85A90-0EEC-4668-B60A-EE80491E7478}" srcOrd="3" destOrd="0" parTransId="{C8B5092B-2BE4-49D1-B40B-F1ED11FA1C6E}" sibTransId="{13036265-98B5-405D-BDBB-F1D1B7226587}"/>
    <dgm:cxn modelId="{DD23158A-AA51-4CB7-926B-98DB15241C19}" srcId="{3A8E42A0-35B2-4306-959C-13EA6CE961CD}" destId="{692BD410-E9D9-4EF7-9337-C80639B3F0A9}" srcOrd="0" destOrd="0" parTransId="{619BA329-CF27-473D-9DFF-AFDB94E46FC5}" sibTransId="{402D58D5-5974-4CB4-AF8B-7B61D89701F8}"/>
    <dgm:cxn modelId="{00399E6E-954D-4E3A-BD86-3DA857741460}" type="presOf" srcId="{692BD410-E9D9-4EF7-9337-C80639B3F0A9}" destId="{887D34B8-27BF-43E2-BBD9-CC429EF6BE3B}" srcOrd="0" destOrd="0" presId="urn:microsoft.com/office/officeart/2005/8/layout/lProcess3"/>
    <dgm:cxn modelId="{409A9E10-AD92-441E-92DD-C949BCCB6DCF}" srcId="{692BD410-E9D9-4EF7-9337-C80639B3F0A9}" destId="{A615C06D-88B1-4487-8F2E-E66BD105BE71}" srcOrd="1" destOrd="0" parTransId="{D7916AB6-6053-40A5-9C29-14C24F7C460E}" sibTransId="{F39A20C7-8A86-43BF-B071-72A06457FB11}"/>
    <dgm:cxn modelId="{D0A4FFBC-9711-4598-9A16-C57F3C714A73}" srcId="{3A8E42A0-35B2-4306-959C-13EA6CE961CD}" destId="{CB82BF70-9C34-4798-ADB7-E4C0FE7D5AE0}" srcOrd="2" destOrd="0" parTransId="{4DD23847-B05A-4871-B4FD-3EB3C158D6AD}" sibTransId="{9C73ACE3-9554-46DD-BC47-87187AD72F96}"/>
    <dgm:cxn modelId="{254533E7-31F8-47F5-BBE4-FEEB42696AFB}" type="presOf" srcId="{A615C06D-88B1-4487-8F2E-E66BD105BE71}" destId="{11857935-8814-44D7-9C4C-302413ED2A3D}" srcOrd="0" destOrd="0" presId="urn:microsoft.com/office/officeart/2005/8/layout/lProcess3"/>
    <dgm:cxn modelId="{C69B3824-ED5E-4AF8-AB7D-5DCF8CE6A3D4}" type="presParOf" srcId="{A3F6E736-8F13-4F28-AE4F-792977FF0877}" destId="{5A085C3D-11CB-4472-B23F-FF8AE15357E1}" srcOrd="0" destOrd="0" presId="urn:microsoft.com/office/officeart/2005/8/layout/lProcess3"/>
    <dgm:cxn modelId="{5986171C-A02B-4714-AD99-2AD9F3A84659}" type="presParOf" srcId="{5A085C3D-11CB-4472-B23F-FF8AE15357E1}" destId="{887D34B8-27BF-43E2-BBD9-CC429EF6BE3B}" srcOrd="0" destOrd="0" presId="urn:microsoft.com/office/officeart/2005/8/layout/lProcess3"/>
    <dgm:cxn modelId="{FA0C0480-5C00-496A-9006-AD312B76249F}" type="presParOf" srcId="{5A085C3D-11CB-4472-B23F-FF8AE15357E1}" destId="{FB7EB907-4564-442D-A8E5-14A818C7DDF9}" srcOrd="1" destOrd="0" presId="urn:microsoft.com/office/officeart/2005/8/layout/lProcess3"/>
    <dgm:cxn modelId="{D1683C91-4F72-402D-B32C-AA81753AC02D}" type="presParOf" srcId="{5A085C3D-11CB-4472-B23F-FF8AE15357E1}" destId="{B20EE487-BA75-4EA8-8A2D-5F4880A27CD4}" srcOrd="2" destOrd="0" presId="urn:microsoft.com/office/officeart/2005/8/layout/lProcess3"/>
    <dgm:cxn modelId="{CA3F9FEC-73AA-45AD-A3FD-65044230C135}" type="presParOf" srcId="{5A085C3D-11CB-4472-B23F-FF8AE15357E1}" destId="{103A48CE-E742-4216-9448-A86DD2FDA4D7}" srcOrd="3" destOrd="0" presId="urn:microsoft.com/office/officeart/2005/8/layout/lProcess3"/>
    <dgm:cxn modelId="{295B0F15-1B26-4A45-B6F8-D23B2CE8BF16}" type="presParOf" srcId="{5A085C3D-11CB-4472-B23F-FF8AE15357E1}" destId="{11857935-8814-44D7-9C4C-302413ED2A3D}" srcOrd="4" destOrd="0" presId="urn:microsoft.com/office/officeart/2005/8/layout/lProcess3"/>
    <dgm:cxn modelId="{AE27AC88-8000-4B23-B092-09AD67161600}" type="presParOf" srcId="{A3F6E736-8F13-4F28-AE4F-792977FF0877}" destId="{0F971549-8777-4E9E-A9A9-D060F3A7B421}" srcOrd="1" destOrd="0" presId="urn:microsoft.com/office/officeart/2005/8/layout/lProcess3"/>
    <dgm:cxn modelId="{4CE84A9D-2054-4C8D-B80D-A54BA256E109}" type="presParOf" srcId="{A3F6E736-8F13-4F28-AE4F-792977FF0877}" destId="{858D44F0-28D2-4325-9F5C-B3AB855F580C}" srcOrd="2" destOrd="0" presId="urn:microsoft.com/office/officeart/2005/8/layout/lProcess3"/>
    <dgm:cxn modelId="{508C6893-E2FA-4CC9-8A92-EA799FE3306B}" type="presParOf" srcId="{858D44F0-28D2-4325-9F5C-B3AB855F580C}" destId="{25718191-8D90-4818-9A62-DEB3C9C14447}" srcOrd="0" destOrd="0" presId="urn:microsoft.com/office/officeart/2005/8/layout/lProcess3"/>
    <dgm:cxn modelId="{DAEAB93E-F43E-470F-A9C2-151A9B21AD09}" type="presParOf" srcId="{858D44F0-28D2-4325-9F5C-B3AB855F580C}" destId="{681261B1-D501-4CB0-8782-B78E53BA31AC}" srcOrd="1" destOrd="0" presId="urn:microsoft.com/office/officeart/2005/8/layout/lProcess3"/>
    <dgm:cxn modelId="{085F3312-F71B-4039-BA47-FA4B19A0A33D}" type="presParOf" srcId="{858D44F0-28D2-4325-9F5C-B3AB855F580C}" destId="{DE5E9538-03B1-4FE9-A9C3-1F5EEC3A12A0}" srcOrd="2" destOrd="0" presId="urn:microsoft.com/office/officeart/2005/8/layout/lProcess3"/>
    <dgm:cxn modelId="{D2C08F46-7D3E-4E05-AB57-A1D23D41C5FC}" type="presParOf" srcId="{858D44F0-28D2-4325-9F5C-B3AB855F580C}" destId="{BAC71D09-BC2B-4AEE-9603-F95DB06913A4}" srcOrd="3" destOrd="0" presId="urn:microsoft.com/office/officeart/2005/8/layout/lProcess3"/>
    <dgm:cxn modelId="{CC32D7D8-E3B1-4024-9AD0-9766C16AE476}" type="presParOf" srcId="{858D44F0-28D2-4325-9F5C-B3AB855F580C}" destId="{5B7FCB4E-3851-467C-A01A-878811C7C0A0}" srcOrd="4" destOrd="0" presId="urn:microsoft.com/office/officeart/2005/8/layout/lProcess3"/>
    <dgm:cxn modelId="{FF574274-542A-4DEE-A295-C2F1665EF65F}" type="presParOf" srcId="{A3F6E736-8F13-4F28-AE4F-792977FF0877}" destId="{E5D4EE0A-95AA-4ADC-A690-57EE00994E40}" srcOrd="3" destOrd="0" presId="urn:microsoft.com/office/officeart/2005/8/layout/lProcess3"/>
    <dgm:cxn modelId="{624A4B3D-83D8-4294-AA42-0873FE8E5362}" type="presParOf" srcId="{A3F6E736-8F13-4F28-AE4F-792977FF0877}" destId="{1004936B-EF1E-4155-BE82-1737BF2ECD1F}" srcOrd="4" destOrd="0" presId="urn:microsoft.com/office/officeart/2005/8/layout/lProcess3"/>
    <dgm:cxn modelId="{7D7020A3-9CF3-4603-A04A-45204E50A60E}" type="presParOf" srcId="{1004936B-EF1E-4155-BE82-1737BF2ECD1F}" destId="{90727DEB-7275-479A-B9ED-0DE08A25E298}" srcOrd="0" destOrd="0" presId="urn:microsoft.com/office/officeart/2005/8/layout/lProcess3"/>
    <dgm:cxn modelId="{72348423-762A-41C7-B6AD-016FACD3049B}" type="presParOf" srcId="{1004936B-EF1E-4155-BE82-1737BF2ECD1F}" destId="{21E3323C-49E0-41C3-A57F-AB34358BBC38}" srcOrd="1" destOrd="0" presId="urn:microsoft.com/office/officeart/2005/8/layout/lProcess3"/>
    <dgm:cxn modelId="{EE670676-CFD8-4A5D-A8B3-558DE16C1660}" type="presParOf" srcId="{1004936B-EF1E-4155-BE82-1737BF2ECD1F}" destId="{9DB4FA0D-1AE4-4ACD-BDEA-53427A24ED88}" srcOrd="2" destOrd="0" presId="urn:microsoft.com/office/officeart/2005/8/layout/lProcess3"/>
    <dgm:cxn modelId="{CE90F53C-1A07-463D-806B-6FB2B43478D9}" type="presParOf" srcId="{1004936B-EF1E-4155-BE82-1737BF2ECD1F}" destId="{FBEEC91C-379D-4A57-9B8E-803AE1060390}" srcOrd="3" destOrd="0" presId="urn:microsoft.com/office/officeart/2005/8/layout/lProcess3"/>
    <dgm:cxn modelId="{9CED68DA-74D2-4869-8368-197C5837F3B2}" type="presParOf" srcId="{1004936B-EF1E-4155-BE82-1737BF2ECD1F}" destId="{3C6BA5E1-7656-436D-992E-BE36CF82BC8A}" srcOrd="4" destOrd="0" presId="urn:microsoft.com/office/officeart/2005/8/layout/lProcess3"/>
    <dgm:cxn modelId="{F39E5787-4D1B-4F05-B548-0104526322CE}" type="presParOf" srcId="{A3F6E736-8F13-4F28-AE4F-792977FF0877}" destId="{C235E2E4-0E63-47DB-9761-9C57632E203C}" srcOrd="5" destOrd="0" presId="urn:microsoft.com/office/officeart/2005/8/layout/lProcess3"/>
    <dgm:cxn modelId="{0BAFD86B-8086-492A-B24A-40E5EE49D3FF}" type="presParOf" srcId="{A3F6E736-8F13-4F28-AE4F-792977FF0877}" destId="{E177C1D1-C1AE-4521-BF7C-28D0B690BB98}" srcOrd="6" destOrd="0" presId="urn:microsoft.com/office/officeart/2005/8/layout/lProcess3"/>
    <dgm:cxn modelId="{D61E2A7D-779D-4D2C-8386-F09B62B0C7C5}" type="presParOf" srcId="{E177C1D1-C1AE-4521-BF7C-28D0B690BB98}" destId="{5B9C24DF-8D97-4F76-A6B5-2C70008854B1}" srcOrd="0" destOrd="0" presId="urn:microsoft.com/office/officeart/2005/8/layout/lProcess3"/>
    <dgm:cxn modelId="{C3A53091-594E-480F-9E4F-47E8F7E2FFB7}" type="presParOf" srcId="{E177C1D1-C1AE-4521-BF7C-28D0B690BB98}" destId="{F63C0E03-7E2C-44E1-9DE2-5F721D5FFEC2}" srcOrd="1" destOrd="0" presId="urn:microsoft.com/office/officeart/2005/8/layout/lProcess3"/>
    <dgm:cxn modelId="{EFBB8D53-229B-46A5-A4DE-FDA6972839F7}" type="presParOf" srcId="{E177C1D1-C1AE-4521-BF7C-28D0B690BB98}" destId="{73029BA7-0BF6-4568-9BA3-1A726801264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7D34B8-27BF-43E2-BBD9-CC429EF6BE3B}">
      <dsp:nvSpPr>
        <dsp:cNvPr id="0" name=""/>
        <dsp:cNvSpPr/>
      </dsp:nvSpPr>
      <dsp:spPr>
        <a:xfrm>
          <a:off x="0" y="211952"/>
          <a:ext cx="3550655" cy="1079897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Candidates apply for participation in the program</a:t>
          </a:r>
          <a:endParaRPr lang="en-US" sz="2200" b="1" kern="1200" dirty="0">
            <a:effectLst/>
          </a:endParaRPr>
        </a:p>
      </dsp:txBody>
      <dsp:txXfrm>
        <a:off x="0" y="211952"/>
        <a:ext cx="3550655" cy="1079897"/>
      </dsp:txXfrm>
    </dsp:sp>
    <dsp:sp modelId="{B20EE487-BA75-4EA8-8A2D-5F4880A27CD4}">
      <dsp:nvSpPr>
        <dsp:cNvPr id="0" name=""/>
        <dsp:cNvSpPr/>
      </dsp:nvSpPr>
      <dsp:spPr>
        <a:xfrm>
          <a:off x="3159583" y="211955"/>
          <a:ext cx="2258275" cy="107989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Internal approval process</a:t>
          </a:r>
          <a:endParaRPr lang="en-US" sz="2200" b="1" kern="1200" dirty="0">
            <a:effectLst/>
          </a:endParaRPr>
        </a:p>
      </dsp:txBody>
      <dsp:txXfrm>
        <a:off x="3159583" y="211955"/>
        <a:ext cx="2258275" cy="1079890"/>
      </dsp:txXfrm>
    </dsp:sp>
    <dsp:sp modelId="{11857935-8814-44D7-9C4C-302413ED2A3D}">
      <dsp:nvSpPr>
        <dsp:cNvPr id="0" name=""/>
        <dsp:cNvSpPr/>
      </dsp:nvSpPr>
      <dsp:spPr>
        <a:xfrm>
          <a:off x="5033181" y="211955"/>
          <a:ext cx="3455278" cy="107989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“Fundamentals of C# Programming” course (part I)</a:t>
          </a:r>
          <a:endParaRPr lang="en-US" sz="2200" b="1" kern="1200" dirty="0">
            <a:effectLst/>
          </a:endParaRPr>
        </a:p>
      </dsp:txBody>
      <dsp:txXfrm>
        <a:off x="5033181" y="211955"/>
        <a:ext cx="3455278" cy="1079890"/>
      </dsp:txXfrm>
    </dsp:sp>
    <dsp:sp modelId="{25718191-8D90-4818-9A62-DEB3C9C14447}">
      <dsp:nvSpPr>
        <dsp:cNvPr id="0" name=""/>
        <dsp:cNvSpPr/>
      </dsp:nvSpPr>
      <dsp:spPr>
        <a:xfrm>
          <a:off x="3533" y="1486240"/>
          <a:ext cx="2823563" cy="1163041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Intermediate exam &amp; filtering</a:t>
          </a:r>
          <a:endParaRPr lang="en-US" sz="2200" b="1" kern="1200" dirty="0">
            <a:effectLst/>
          </a:endParaRPr>
        </a:p>
      </dsp:txBody>
      <dsp:txXfrm>
        <a:off x="3533" y="1486240"/>
        <a:ext cx="2823563" cy="1163041"/>
      </dsp:txXfrm>
    </dsp:sp>
    <dsp:sp modelId="{DE5E9538-03B1-4FE9-A9C3-1F5EEC3A12A0}">
      <dsp:nvSpPr>
        <dsp:cNvPr id="0" name=""/>
        <dsp:cNvSpPr/>
      </dsp:nvSpPr>
      <dsp:spPr>
        <a:xfrm>
          <a:off x="2395266" y="1491530"/>
          <a:ext cx="3626966" cy="115246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“Fundamentals of C# Programming” course (part II)</a:t>
          </a:r>
          <a:endParaRPr lang="en-US" sz="2200" b="1" kern="1200" dirty="0">
            <a:effectLst/>
          </a:endParaRPr>
        </a:p>
      </dsp:txBody>
      <dsp:txXfrm>
        <a:off x="2395266" y="1491530"/>
        <a:ext cx="3626966" cy="1152460"/>
      </dsp:txXfrm>
    </dsp:sp>
    <dsp:sp modelId="{5B7FCB4E-3851-467C-A01A-878811C7C0A0}">
      <dsp:nvSpPr>
        <dsp:cNvPr id="0" name=""/>
        <dsp:cNvSpPr/>
      </dsp:nvSpPr>
      <dsp:spPr>
        <a:xfrm>
          <a:off x="5599437" y="1491530"/>
          <a:ext cx="2925665" cy="115246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Final exam, filtering and interview</a:t>
          </a:r>
          <a:endParaRPr lang="en-US" sz="2200" b="1" kern="1200" dirty="0">
            <a:effectLst/>
          </a:endParaRPr>
        </a:p>
      </dsp:txBody>
      <dsp:txXfrm>
        <a:off x="5599437" y="1491530"/>
        <a:ext cx="2925665" cy="1152460"/>
      </dsp:txXfrm>
    </dsp:sp>
    <dsp:sp modelId="{90727DEB-7275-479A-B9ED-0DE08A25E298}">
      <dsp:nvSpPr>
        <dsp:cNvPr id="0" name=""/>
        <dsp:cNvSpPr/>
      </dsp:nvSpPr>
      <dsp:spPr>
        <a:xfrm>
          <a:off x="3533" y="2860737"/>
          <a:ext cx="3375564" cy="1118331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“.NET Development Essentials” course</a:t>
          </a:r>
          <a:endParaRPr lang="en-US" sz="2200" b="1" kern="1200" dirty="0">
            <a:effectLst/>
          </a:endParaRPr>
        </a:p>
      </dsp:txBody>
      <dsp:txXfrm>
        <a:off x="3533" y="2860737"/>
        <a:ext cx="3375564" cy="1118331"/>
      </dsp:txXfrm>
    </dsp:sp>
    <dsp:sp modelId="{9DB4FA0D-1AE4-4ACD-BDEA-53427A24ED88}">
      <dsp:nvSpPr>
        <dsp:cNvPr id="0" name=""/>
        <dsp:cNvSpPr/>
      </dsp:nvSpPr>
      <dsp:spPr>
        <a:xfrm>
          <a:off x="2947267" y="2843672"/>
          <a:ext cx="2208316" cy="115246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Exams and filtering</a:t>
          </a:r>
          <a:endParaRPr lang="en-US" sz="2200" b="1" kern="1200" dirty="0">
            <a:effectLst/>
          </a:endParaRPr>
        </a:p>
      </dsp:txBody>
      <dsp:txXfrm>
        <a:off x="2947267" y="2843672"/>
        <a:ext cx="2208316" cy="1152460"/>
      </dsp:txXfrm>
    </dsp:sp>
    <dsp:sp modelId="{3C6BA5E1-7656-436D-992E-BE36CF82BC8A}">
      <dsp:nvSpPr>
        <dsp:cNvPr id="0" name=""/>
        <dsp:cNvSpPr/>
      </dsp:nvSpPr>
      <dsp:spPr>
        <a:xfrm>
          <a:off x="4732788" y="2843672"/>
          <a:ext cx="3798078" cy="1152460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ASP.NET, Silverlight and WPF, WinForms and Data-Centric Dev</a:t>
          </a:r>
          <a:endParaRPr lang="en-US" sz="2200" kern="1200" dirty="0"/>
        </a:p>
      </dsp:txBody>
      <dsp:txXfrm>
        <a:off x="4732788" y="2843672"/>
        <a:ext cx="3798078" cy="1152460"/>
      </dsp:txXfrm>
    </dsp:sp>
    <dsp:sp modelId="{5B9C24DF-8D97-4F76-A6B5-2C70008854B1}">
      <dsp:nvSpPr>
        <dsp:cNvPr id="0" name=""/>
        <dsp:cNvSpPr/>
      </dsp:nvSpPr>
      <dsp:spPr>
        <a:xfrm>
          <a:off x="3533" y="4212906"/>
          <a:ext cx="3757542" cy="1039158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Exams, filtering, interviews, etc.</a:t>
          </a:r>
          <a:endParaRPr lang="en-US" sz="2200" kern="1200" dirty="0"/>
        </a:p>
      </dsp:txBody>
      <dsp:txXfrm>
        <a:off x="3533" y="4212906"/>
        <a:ext cx="3757542" cy="1039158"/>
      </dsp:txXfrm>
    </dsp:sp>
    <dsp:sp modelId="{73029BA7-0BF6-4568-9BA3-1A7268012641}">
      <dsp:nvSpPr>
        <dsp:cNvPr id="0" name=""/>
        <dsp:cNvSpPr/>
      </dsp:nvSpPr>
      <dsp:spPr>
        <a:xfrm>
          <a:off x="3368105" y="4190524"/>
          <a:ext cx="5142366" cy="1083923"/>
        </a:xfrm>
        <a:prstGeom prst="chevron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4800000" scaled="0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schemeClr val="bg2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 extrusionH="76200" contourW="12700">
          <a:bevelT/>
          <a:extrusionClr>
            <a:schemeClr val="accent5">
              <a:lumMod val="20000"/>
              <a:lumOff val="80000"/>
            </a:schemeClr>
          </a:extrusionClr>
          <a:contourClr>
            <a:schemeClr val="bg2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Joining in one of the Telerik development teams</a:t>
          </a:r>
          <a:endParaRPr lang="en-US" sz="2200" b="1" kern="1200" dirty="0">
            <a:effectLst/>
          </a:endParaRPr>
        </a:p>
      </dsp:txBody>
      <dsp:txXfrm>
        <a:off x="3368105" y="4190524"/>
        <a:ext cx="5142366" cy="1083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30.05.2010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30.05.2010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2743201"/>
            <a:ext cx="82296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4694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 userDrawn="1"/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89" r:id="rId3"/>
    <p:sldLayoutId id="2147483703" r:id="rId4"/>
    <p:sldLayoutId id="2147483702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cademy.telerik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google.bg/group/it-olym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y.telerik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1524000"/>
          </a:xfrm>
        </p:spPr>
        <p:txBody>
          <a:bodyPr/>
          <a:lstStyle/>
          <a:p>
            <a:r>
              <a:rPr lang="en-US" dirty="0" smtClean="0"/>
              <a:t>Telerik Academy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7080"/>
            <a:ext cx="8153400" cy="569120"/>
          </a:xfrm>
        </p:spPr>
        <p:txBody>
          <a:bodyPr/>
          <a:lstStyle/>
          <a:p>
            <a:r>
              <a:rPr lang="en-US" dirty="0" smtClean="0"/>
              <a:t>Free Training Courses for .</a:t>
            </a:r>
            <a:r>
              <a:rPr lang="en-US" smtClean="0"/>
              <a:t>NET Software </a:t>
            </a:r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224046"/>
            <a:ext cx="3352800" cy="954107"/>
          </a:xfrm>
        </p:spPr>
        <p:txBody>
          <a:bodyPr/>
          <a:lstStyle/>
          <a:p>
            <a:r>
              <a:rPr lang="en-US" dirty="0"/>
              <a:t>Svetlin Nakov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5757446"/>
            <a:ext cx="2090957" cy="646331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062246"/>
            <a:ext cx="1707903" cy="33855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pic>
        <p:nvPicPr>
          <p:cNvPr id="8" name="Picture 2" descr="http://www.nextgenpe.com/media/focus-area-images/NGPE/issue-6/Technology_solutions_SM_F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12192"/>
            <a:ext cx="4686300" cy="1707152"/>
          </a:xfrm>
          <a:prstGeom prst="roundRect">
            <a:avLst>
              <a:gd name="adj" fmla="val 5456"/>
            </a:avLst>
          </a:prstGeom>
          <a:noFill/>
        </p:spPr>
      </p:pic>
      <p:pic>
        <p:nvPicPr>
          <p:cNvPr id="9" name="Picture 4" descr="C:\NAKOV\Telerik-Academy-Course-2009\Telerik-Academy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299" y="457200"/>
            <a:ext cx="3130885" cy="914400"/>
          </a:xfrm>
          <a:prstGeom prst="roundRect">
            <a:avLst>
              <a:gd name="adj" fmla="val 5054"/>
            </a:avLst>
          </a:prstGeom>
          <a:noFill/>
        </p:spPr>
      </p:pic>
      <p:sp>
        <p:nvSpPr>
          <p:cNvPr id="11" name="TextBox 10"/>
          <p:cNvSpPr txBox="1"/>
          <p:nvPr/>
        </p:nvSpPr>
        <p:spPr>
          <a:xfrm rot="162465">
            <a:off x="467087" y="1247338"/>
            <a:ext cx="442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chemeClr val="tx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http://academy.telerik.com</a:t>
            </a:r>
            <a:endParaRPr lang="en-US" sz="2800" b="1" dirty="0">
              <a:ln w="1905"/>
              <a:solidFill>
                <a:schemeClr val="tx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Development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000" dirty="0" smtClean="0"/>
              <a:t>.NET Essentials –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3000" dirty="0" smtClean="0"/>
              <a:t> months,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8</a:t>
            </a:r>
            <a:r>
              <a:rPr lang="en-US" sz="3000" dirty="0" smtClean="0"/>
              <a:t> </a:t>
            </a:r>
            <a:r>
              <a:rPr lang="en-US" sz="3000" dirty="0" smtClean="0"/>
              <a:t>hours/day, 20 stud.</a:t>
            </a:r>
            <a:endParaRPr lang="en-US" sz="3000" dirty="0" smtClean="0"/>
          </a:p>
          <a:p>
            <a:pPr lvl="1">
              <a:spcBef>
                <a:spcPts val="300"/>
              </a:spcBef>
            </a:pPr>
            <a:r>
              <a:rPr lang="en-US" sz="2800" dirty="0" smtClean="0"/>
              <a:t>.NET Framework 4.0, advanced OOP techniques, common type system, regular expressions, streams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Databases, data modeling, SQL, MS SQL Server, LINQ, ADO.NET, LINQ-to-SQL, XML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GUI applications and Windows Forms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Web programming, HTML, CSS, JavaScript, ASP.NET, AJAX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WPF, XAML, Silverlight, RIA applications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Software engineering, design patterns,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technological courses – 1 month practice, full time</a:t>
            </a:r>
          </a:p>
          <a:p>
            <a:pPr lvl="1"/>
            <a:r>
              <a:rPr lang="en-US" dirty="0" smtClean="0"/>
              <a:t>Advanced ASP.NET and AJAX Development</a:t>
            </a:r>
          </a:p>
          <a:p>
            <a:pPr lvl="1"/>
            <a:r>
              <a:rPr lang="en-US" dirty="0" smtClean="0"/>
              <a:t>Advanced Windows Forms Development</a:t>
            </a:r>
          </a:p>
          <a:p>
            <a:pPr lvl="1"/>
            <a:r>
              <a:rPr lang="en-US" dirty="0" smtClean="0"/>
              <a:t>Advanced WPF and Silverlight Development</a:t>
            </a:r>
          </a:p>
          <a:p>
            <a:pPr lvl="1"/>
            <a:r>
              <a:rPr lang="en-US" dirty="0" smtClean="0"/>
              <a:t>Data-Centric Development for .NET</a:t>
            </a:r>
          </a:p>
          <a:p>
            <a:pPr lvl="1"/>
            <a:r>
              <a:rPr lang="en-US" dirty="0" smtClean="0"/>
              <a:t>Practical projects</a:t>
            </a:r>
          </a:p>
          <a:p>
            <a:pPr lvl="2"/>
            <a:r>
              <a:rPr lang="en-US" dirty="0" smtClean="0"/>
              <a:t>Working in teams on common project under the trainer's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r>
              <a:rPr lang="en-US" dirty="0" smtClean="0"/>
              <a:t>Requirements for All Trainees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55079"/>
            <a:ext cx="8229600" cy="569120"/>
          </a:xfrm>
        </p:spPr>
        <p:txBody>
          <a:bodyPr/>
          <a:lstStyle/>
          <a:p>
            <a:r>
              <a:rPr lang="en-US" dirty="0" smtClean="0"/>
              <a:t>The Training Program Requires 100% Commitment!</a:t>
            </a:r>
            <a:endParaRPr lang="en-US" dirty="0"/>
          </a:p>
        </p:txBody>
      </p:sp>
      <p:pic>
        <p:nvPicPr>
          <p:cNvPr id="5124" name="Picture 4" descr="http://www.napier.ac.uk/applicationdevelopment/PublishingImages/pad%20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80567"/>
            <a:ext cx="3733800" cy="246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All Trainees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Basic computer skills</a:t>
            </a:r>
          </a:p>
          <a:p>
            <a:pPr lvl="1"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We don’t teach computer literacy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English</a:t>
            </a:r>
          </a:p>
          <a:p>
            <a:pPr lvl="1"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Ability to read technical documentation in English is enough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Long-term commitment</a:t>
            </a:r>
          </a:p>
          <a:p>
            <a:pPr lvl="1"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8 hours / day (average)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https://www.saica.co.za/Portals/0/Trainees/images/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40982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Yourself!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495800" cy="2362200"/>
          </a:xfrm>
        </p:spPr>
        <p:txBody>
          <a:bodyPr/>
          <a:lstStyle/>
          <a:p>
            <a:r>
              <a:rPr lang="en-US" dirty="0" smtClean="0"/>
              <a:t>Invest in yourself!</a:t>
            </a:r>
          </a:p>
          <a:p>
            <a:r>
              <a:rPr lang="en-US" dirty="0" smtClean="0"/>
              <a:t>Invest in your training!</a:t>
            </a:r>
          </a:p>
          <a:p>
            <a:r>
              <a:rPr lang="en-US" dirty="0" smtClean="0"/>
              <a:t>Invest in your skills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http://www.kyos.com/upload/Consulting/ConsultingInves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5800" y="5029200"/>
            <a:ext cx="7696200" cy="1249472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Unless you consider yourself a bad investment. Do you?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apply for Telerik Academy program, visit:</a:t>
            </a:r>
          </a:p>
          <a:p>
            <a:pPr algn="ctr">
              <a:spcBef>
                <a:spcPts val="3600"/>
              </a:spcBef>
              <a:spcAft>
                <a:spcPts val="3600"/>
              </a:spcAft>
              <a:buNone/>
            </a:pPr>
            <a:r>
              <a:rPr lang="en-US" sz="4800" dirty="0" smtClean="0">
                <a:hlinkClick r:id="rId2"/>
              </a:rPr>
              <a:t>http://academy.telerik.com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Required documents:</a:t>
            </a:r>
          </a:p>
          <a:p>
            <a:pPr lvl="1"/>
            <a:r>
              <a:rPr lang="en-US" dirty="0" smtClean="0"/>
              <a:t>CV</a:t>
            </a:r>
          </a:p>
          <a:p>
            <a:pPr lvl="1"/>
            <a:r>
              <a:rPr lang="en-US" dirty="0" smtClean="0"/>
              <a:t>Cover letter</a:t>
            </a:r>
          </a:p>
          <a:p>
            <a:pPr lvl="1"/>
            <a:r>
              <a:rPr lang="en-US" dirty="0" smtClean="0"/>
              <a:t>Diplomas, certificates, etc.</a:t>
            </a:r>
          </a:p>
          <a:p>
            <a:r>
              <a:rPr lang="en-US" dirty="0" smtClean="0"/>
              <a:t>Next season: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2" descr="http://www.heartfoundation.org.au/SiteCollectionImages/appl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8073" y="3276599"/>
            <a:ext cx="2051825" cy="3048001"/>
          </a:xfrm>
          <a:prstGeom prst="roundRect">
            <a:avLst>
              <a:gd name="adj" fmla="val 7350"/>
            </a:avLst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Olympiad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for the Bulgarian IT Olympiad from Telerik Academy</a:t>
            </a:r>
          </a:p>
          <a:p>
            <a:pPr lvl="1"/>
            <a:r>
              <a:rPr lang="en-US" dirty="0" smtClean="0"/>
              <a:t>Preparation for the IT test</a:t>
            </a:r>
          </a:p>
          <a:p>
            <a:pPr lvl="1"/>
            <a:r>
              <a:rPr lang="en-US" dirty="0" smtClean="0"/>
              <a:t>Guidance and mentoring about the projects</a:t>
            </a:r>
          </a:p>
          <a:p>
            <a:pPr lvl="2"/>
            <a:r>
              <a:rPr lang="en-US" dirty="0" smtClean="0"/>
              <a:t>Software architecture, technologies, best practices</a:t>
            </a:r>
          </a:p>
          <a:p>
            <a:pPr lvl="2"/>
            <a:r>
              <a:rPr lang="en-US" dirty="0" smtClean="0"/>
              <a:t>High-quality code, secure code, etc.</a:t>
            </a:r>
          </a:p>
          <a:p>
            <a:r>
              <a:rPr lang="en-US" dirty="0" smtClean="0"/>
              <a:t>IT Olympiads in Google Groups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groups.google.bg/group/it-olymp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Telerik Academy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8416" y="2971799"/>
            <a:ext cx="5642984" cy="1371601"/>
          </a:xfrm>
        </p:spPr>
        <p:txBody>
          <a:bodyPr wrap="non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 rot="12041701" flipH="1">
            <a:off x="7527114" y="4715840"/>
            <a:ext cx="949687" cy="1803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chemeClr val="tx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464797" flipH="1">
            <a:off x="968763" y="4574331"/>
            <a:ext cx="859648" cy="2404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14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535351" flipH="1">
            <a:off x="793612" y="1974335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756950" flipH="1">
            <a:off x="4765843" y="1417276"/>
            <a:ext cx="859648" cy="19928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836951" flipH="1">
            <a:off x="7434275" y="1104110"/>
            <a:ext cx="94968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5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233443" flipH="1">
            <a:off x="2904475" y="836467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8530737" flipH="1">
            <a:off x="4871755" y="4985327"/>
            <a:ext cx="6431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4A37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?</a:t>
            </a:r>
            <a:endParaRPr lang="en-US" sz="9600" dirty="0">
              <a:solidFill>
                <a:srgbClr val="FF4A37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7025" flipH="1">
            <a:off x="2726518" y="4222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186146" flipH="1">
            <a:off x="6185957" y="4402802"/>
            <a:ext cx="4993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600" dirty="0" smtClean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600" dirty="0">
              <a:solidFill>
                <a:srgbClr val="9966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460650" flipH="1">
            <a:off x="2921606" y="2356458"/>
            <a:ext cx="489197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400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8093" y="6452660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hlinkClick r:id="rId2"/>
              </a:rPr>
              <a:t>http://academy.telerik.com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is SQL</a:t>
            </a:r>
          </a:p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Injection?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smtClean="0"/>
              <a:t>What is CLR?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685800"/>
          </a:xfrm>
        </p:spPr>
        <p:txBody>
          <a:bodyPr/>
          <a:lstStyle/>
          <a:p>
            <a:r>
              <a:rPr lang="en-US" dirty="0" smtClean="0"/>
              <a:t>About Telerik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31279"/>
            <a:ext cx="8229600" cy="569120"/>
          </a:xfrm>
        </p:spPr>
        <p:txBody>
          <a:bodyPr/>
          <a:lstStyle/>
          <a:p>
            <a:r>
              <a:rPr lang="en-US" dirty="0" smtClean="0"/>
              <a:t>What Makes Telerik so Successful?</a:t>
            </a: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8097730" cy="25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4.bp.blogspot.com/_yQ37vH5-Ngc/SqkyXD58z-I/AAAAAAAAAMk/LyoZqEZlQpM/s320/000f6a17_mediu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447800" cy="15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is FireBug?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are the most widespread RIA platforms?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is XAML?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is "</a:t>
            </a:r>
            <a:r>
              <a:rPr lang="en-US" sz="5400" smtClean="0"/>
              <a:t>static class"?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286000"/>
          </a:xfrm>
        </p:spPr>
        <p:txBody>
          <a:bodyPr anchor="ctr" anchorCtr="0"/>
          <a:lstStyle/>
          <a:p>
            <a:pPr algn="ctr">
              <a:lnSpc>
                <a:spcPts val="5800"/>
              </a:lnSpc>
              <a:buNone/>
            </a:pPr>
            <a:r>
              <a:rPr lang="en-US" sz="5400" dirty="0" smtClean="0"/>
              <a:t>What is database constraint?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Telerik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tabLst/>
            </a:pPr>
            <a:r>
              <a:rPr lang="en-US" dirty="0" smtClean="0"/>
              <a:t>What Telerik does?</a:t>
            </a:r>
          </a:p>
          <a:p>
            <a:pPr lvl="1"/>
            <a:r>
              <a:rPr lang="en-US" dirty="0" smtClean="0"/>
              <a:t>Leading vendor of ASP.NET AJAX, Silverlight, WPF and Windows Forms components, ORM, Reporting, and CMS solutions and VS Plugins</a:t>
            </a:r>
          </a:p>
          <a:p>
            <a:r>
              <a:rPr lang="en-US" dirty="0" smtClean="0"/>
              <a:t>Headquartered in Bulgaria</a:t>
            </a:r>
          </a:p>
          <a:p>
            <a:pPr lvl="1"/>
            <a:r>
              <a:rPr lang="en-US" dirty="0" smtClean="0"/>
              <a:t>With offices in Boston, Munich and Austin</a:t>
            </a:r>
          </a:p>
          <a:p>
            <a:r>
              <a:rPr lang="en-US" dirty="0" smtClean="0"/>
              <a:t>About 200 employees – mostly developers</a:t>
            </a:r>
          </a:p>
          <a:p>
            <a:r>
              <a:rPr lang="en-US" dirty="0" smtClean="0"/>
              <a:t>Employer #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in Bulgaria for 2007</a:t>
            </a:r>
          </a:p>
          <a:p>
            <a:r>
              <a:rPr lang="en-US" dirty="0" smtClean="0"/>
              <a:t>Microsoft Gold Certified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9698" name="Picture 2" descr="http://media.sagabg.net/img/thumbs/2008/11/19/telerik_jpg_606x606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81600"/>
            <a:ext cx="1981200" cy="128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1"/>
            <a:ext cx="8229600" cy="685800"/>
          </a:xfrm>
        </p:spPr>
        <p:txBody>
          <a:bodyPr/>
          <a:lstStyle/>
          <a:p>
            <a:r>
              <a:rPr lang="en-US" dirty="0" smtClean="0"/>
              <a:t>Telerik Academy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64680"/>
            <a:ext cx="8229600" cy="569120"/>
          </a:xfrm>
        </p:spPr>
        <p:txBody>
          <a:bodyPr/>
          <a:lstStyle/>
          <a:p>
            <a:r>
              <a:rPr lang="en-US" dirty="0" smtClean="0"/>
              <a:t>Free Trainings for .NET Software Engineers</a:t>
            </a:r>
            <a:endParaRPr lang="en-US" dirty="0"/>
          </a:p>
        </p:txBody>
      </p:sp>
      <p:pic>
        <p:nvPicPr>
          <p:cNvPr id="1028" name="Picture 4" descr="C:\NAKOV\Telerik-Academy-Course-2009\Telerik-Academy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24754"/>
            <a:ext cx="7010400" cy="2047446"/>
          </a:xfrm>
          <a:prstGeom prst="roundRect">
            <a:avLst>
              <a:gd name="adj" fmla="val 5054"/>
            </a:avLst>
          </a:prstGeom>
          <a:noFill/>
        </p:spPr>
      </p:pic>
      <p:pic>
        <p:nvPicPr>
          <p:cNvPr id="1036" name="Picture 12" descr="http://www.electrical-res.com/EX/10-16-02/headerArtTrainingCourses.jpg"/>
          <p:cNvPicPr>
            <a:picLocks noChangeAspect="1" noChangeArrowheads="1"/>
          </p:cNvPicPr>
          <p:nvPr/>
        </p:nvPicPr>
        <p:blipFill>
          <a:blip r:embed="rId3" cstate="print"/>
          <a:srcRect l="293" t="967" r="1374" b="3479"/>
          <a:stretch>
            <a:fillRect/>
          </a:stretch>
        </p:blipFill>
        <p:spPr bwMode="auto">
          <a:xfrm>
            <a:off x="3581401" y="456034"/>
            <a:ext cx="4977808" cy="1358738"/>
          </a:xfrm>
          <a:prstGeom prst="roundRect">
            <a:avLst>
              <a:gd name="adj" fmla="val 8422"/>
            </a:avLst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914400"/>
          </a:xfrm>
        </p:spPr>
        <p:txBody>
          <a:bodyPr/>
          <a:lstStyle/>
          <a:p>
            <a:r>
              <a:rPr lang="en-US" dirty="0" smtClean="0"/>
              <a:t>Telerik </a:t>
            </a:r>
            <a:r>
              <a:rPr lang="en-US" smtClean="0"/>
              <a:t>Academy –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Train young people in software engineering with the .NET technologies (free of charge)</a:t>
            </a:r>
          </a:p>
          <a:p>
            <a:pPr lvl="1"/>
            <a:r>
              <a:rPr lang="en-US" dirty="0" smtClean="0"/>
              <a:t>Practical training with lots of practice</a:t>
            </a:r>
          </a:p>
          <a:p>
            <a:pPr lvl="1"/>
            <a:r>
              <a:rPr lang="en-US" dirty="0" smtClean="0"/>
              <a:t>Cutting edge technologies from Microsoft</a:t>
            </a:r>
          </a:p>
          <a:p>
            <a:pPr lvl="1"/>
            <a:r>
              <a:rPr lang="en-US" dirty="0" smtClean="0"/>
              <a:t>Software engineering skills</a:t>
            </a:r>
          </a:p>
          <a:p>
            <a:r>
              <a:rPr lang="en-US" dirty="0" smtClean="0"/>
              <a:t>Supplement the University education</a:t>
            </a:r>
          </a:p>
          <a:p>
            <a:r>
              <a:rPr lang="en-US" dirty="0" smtClean="0"/>
              <a:t>Hire the best students in the Telerik development teams</a:t>
            </a:r>
          </a:p>
          <a:p>
            <a:r>
              <a:rPr lang="en-US" dirty="0" smtClean="0"/>
              <a:t>Support the IT industry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914400"/>
          </a:xfrm>
        </p:spPr>
        <p:txBody>
          <a:bodyPr/>
          <a:lstStyle/>
          <a:p>
            <a:r>
              <a:rPr lang="en-US" dirty="0" smtClean="0"/>
              <a:t>Telerik Academy Learning Track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143439" y="1219203"/>
            <a:ext cx="4930476" cy="1034899"/>
          </a:xfrm>
          <a:custGeom>
            <a:avLst/>
            <a:gdLst>
              <a:gd name="connsiteX0" fmla="*/ 0 w 4930476"/>
              <a:gd name="connsiteY0" fmla="*/ 103490 h 1034899"/>
              <a:gd name="connsiteX1" fmla="*/ 30312 w 4930476"/>
              <a:gd name="connsiteY1" fmla="*/ 30312 h 1034899"/>
              <a:gd name="connsiteX2" fmla="*/ 103491 w 4930476"/>
              <a:gd name="connsiteY2" fmla="*/ 1 h 1034899"/>
              <a:gd name="connsiteX3" fmla="*/ 4826986 w 4930476"/>
              <a:gd name="connsiteY3" fmla="*/ 0 h 1034899"/>
              <a:gd name="connsiteX4" fmla="*/ 4900164 w 4930476"/>
              <a:gd name="connsiteY4" fmla="*/ 30312 h 1034899"/>
              <a:gd name="connsiteX5" fmla="*/ 4930475 w 4930476"/>
              <a:gd name="connsiteY5" fmla="*/ 103491 h 1034899"/>
              <a:gd name="connsiteX6" fmla="*/ 4930476 w 4930476"/>
              <a:gd name="connsiteY6" fmla="*/ 931409 h 1034899"/>
              <a:gd name="connsiteX7" fmla="*/ 4900164 w 4930476"/>
              <a:gd name="connsiteY7" fmla="*/ 1004588 h 1034899"/>
              <a:gd name="connsiteX8" fmla="*/ 4826985 w 4930476"/>
              <a:gd name="connsiteY8" fmla="*/ 1034899 h 1034899"/>
              <a:gd name="connsiteX9" fmla="*/ 103490 w 4930476"/>
              <a:gd name="connsiteY9" fmla="*/ 1034899 h 1034899"/>
              <a:gd name="connsiteX10" fmla="*/ 30312 w 4930476"/>
              <a:gd name="connsiteY10" fmla="*/ 1004587 h 1034899"/>
              <a:gd name="connsiteX11" fmla="*/ 1 w 4930476"/>
              <a:gd name="connsiteY11" fmla="*/ 931408 h 1034899"/>
              <a:gd name="connsiteX12" fmla="*/ 0 w 4930476"/>
              <a:gd name="connsiteY12" fmla="*/ 103490 h 103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476" h="1034899">
                <a:moveTo>
                  <a:pt x="0" y="103490"/>
                </a:moveTo>
                <a:cubicBezTo>
                  <a:pt x="0" y="76043"/>
                  <a:pt x="10903" y="49720"/>
                  <a:pt x="30312" y="30312"/>
                </a:cubicBezTo>
                <a:cubicBezTo>
                  <a:pt x="49720" y="10904"/>
                  <a:pt x="76043" y="1"/>
                  <a:pt x="103491" y="1"/>
                </a:cubicBezTo>
                <a:lnTo>
                  <a:pt x="4826986" y="0"/>
                </a:lnTo>
                <a:cubicBezTo>
                  <a:pt x="4854433" y="0"/>
                  <a:pt x="4880756" y="10903"/>
                  <a:pt x="4900164" y="30312"/>
                </a:cubicBezTo>
                <a:cubicBezTo>
                  <a:pt x="4919572" y="49720"/>
                  <a:pt x="4930475" y="76043"/>
                  <a:pt x="4930475" y="103491"/>
                </a:cubicBezTo>
                <a:cubicBezTo>
                  <a:pt x="4930475" y="379464"/>
                  <a:pt x="4930476" y="655436"/>
                  <a:pt x="4930476" y="931409"/>
                </a:cubicBezTo>
                <a:cubicBezTo>
                  <a:pt x="4930476" y="958856"/>
                  <a:pt x="4919573" y="985179"/>
                  <a:pt x="4900164" y="1004588"/>
                </a:cubicBezTo>
                <a:cubicBezTo>
                  <a:pt x="4880756" y="1023996"/>
                  <a:pt x="4854433" y="1034900"/>
                  <a:pt x="4826985" y="1034899"/>
                </a:cubicBezTo>
                <a:lnTo>
                  <a:pt x="103490" y="1034899"/>
                </a:lnTo>
                <a:cubicBezTo>
                  <a:pt x="76043" y="1034899"/>
                  <a:pt x="49720" y="1023996"/>
                  <a:pt x="30312" y="1004587"/>
                </a:cubicBezTo>
                <a:cubicBezTo>
                  <a:pt x="10904" y="985179"/>
                  <a:pt x="1" y="958856"/>
                  <a:pt x="1" y="931408"/>
                </a:cubicBezTo>
                <a:cubicBezTo>
                  <a:pt x="1" y="655435"/>
                  <a:pt x="0" y="379463"/>
                  <a:pt x="0" y="1034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131" tIns="114131" rIns="114131" bIns="1141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effectLst/>
              </a:rPr>
              <a:t>Fundamentals of C# Programming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effectLst/>
              </a:rPr>
              <a:t>(Part I and Part II)</a:t>
            </a:r>
            <a:endParaRPr lang="en-US" sz="2200" b="1" kern="1200" dirty="0">
              <a:effectLst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62957" y="2254102"/>
            <a:ext cx="91440" cy="8701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70100"/>
                </a:ln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143439" y="3124203"/>
            <a:ext cx="4930476" cy="693895"/>
          </a:xfrm>
          <a:custGeom>
            <a:avLst/>
            <a:gdLst>
              <a:gd name="connsiteX0" fmla="*/ 0 w 4930476"/>
              <a:gd name="connsiteY0" fmla="*/ 69390 h 693895"/>
              <a:gd name="connsiteX1" fmla="*/ 20324 w 4930476"/>
              <a:gd name="connsiteY1" fmla="*/ 20324 h 693895"/>
              <a:gd name="connsiteX2" fmla="*/ 69390 w 4930476"/>
              <a:gd name="connsiteY2" fmla="*/ 0 h 693895"/>
              <a:gd name="connsiteX3" fmla="*/ 4861086 w 4930476"/>
              <a:gd name="connsiteY3" fmla="*/ 0 h 693895"/>
              <a:gd name="connsiteX4" fmla="*/ 4910152 w 4930476"/>
              <a:gd name="connsiteY4" fmla="*/ 20324 h 693895"/>
              <a:gd name="connsiteX5" fmla="*/ 4930476 w 4930476"/>
              <a:gd name="connsiteY5" fmla="*/ 69390 h 693895"/>
              <a:gd name="connsiteX6" fmla="*/ 4930476 w 4930476"/>
              <a:gd name="connsiteY6" fmla="*/ 624505 h 693895"/>
              <a:gd name="connsiteX7" fmla="*/ 4910152 w 4930476"/>
              <a:gd name="connsiteY7" fmla="*/ 673571 h 693895"/>
              <a:gd name="connsiteX8" fmla="*/ 4861086 w 4930476"/>
              <a:gd name="connsiteY8" fmla="*/ 693895 h 693895"/>
              <a:gd name="connsiteX9" fmla="*/ 69390 w 4930476"/>
              <a:gd name="connsiteY9" fmla="*/ 693895 h 693895"/>
              <a:gd name="connsiteX10" fmla="*/ 20324 w 4930476"/>
              <a:gd name="connsiteY10" fmla="*/ 673571 h 693895"/>
              <a:gd name="connsiteX11" fmla="*/ 0 w 4930476"/>
              <a:gd name="connsiteY11" fmla="*/ 624505 h 693895"/>
              <a:gd name="connsiteX12" fmla="*/ 0 w 4930476"/>
              <a:gd name="connsiteY12" fmla="*/ 69390 h 6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476" h="693895">
                <a:moveTo>
                  <a:pt x="0" y="69390"/>
                </a:moveTo>
                <a:cubicBezTo>
                  <a:pt x="0" y="50987"/>
                  <a:pt x="7311" y="33337"/>
                  <a:pt x="20324" y="20324"/>
                </a:cubicBezTo>
                <a:cubicBezTo>
                  <a:pt x="33337" y="7311"/>
                  <a:pt x="50987" y="0"/>
                  <a:pt x="69390" y="0"/>
                </a:cubicBezTo>
                <a:lnTo>
                  <a:pt x="4861086" y="0"/>
                </a:lnTo>
                <a:cubicBezTo>
                  <a:pt x="4879489" y="0"/>
                  <a:pt x="4897139" y="7311"/>
                  <a:pt x="4910152" y="20324"/>
                </a:cubicBezTo>
                <a:cubicBezTo>
                  <a:pt x="4923165" y="33337"/>
                  <a:pt x="4930476" y="50987"/>
                  <a:pt x="4930476" y="69390"/>
                </a:cubicBezTo>
                <a:lnTo>
                  <a:pt x="4930476" y="624505"/>
                </a:lnTo>
                <a:cubicBezTo>
                  <a:pt x="4930476" y="642908"/>
                  <a:pt x="4923165" y="660558"/>
                  <a:pt x="4910152" y="673571"/>
                </a:cubicBezTo>
                <a:cubicBezTo>
                  <a:pt x="4897139" y="686584"/>
                  <a:pt x="4879489" y="693895"/>
                  <a:pt x="4861086" y="693895"/>
                </a:cubicBezTo>
                <a:lnTo>
                  <a:pt x="69390" y="693895"/>
                </a:lnTo>
                <a:cubicBezTo>
                  <a:pt x="50987" y="693895"/>
                  <a:pt x="33337" y="686584"/>
                  <a:pt x="20324" y="673571"/>
                </a:cubicBezTo>
                <a:cubicBezTo>
                  <a:pt x="7311" y="660558"/>
                  <a:pt x="0" y="642908"/>
                  <a:pt x="0" y="624505"/>
                </a:cubicBezTo>
                <a:lnTo>
                  <a:pt x="0" y="6939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143" tIns="104143" rIns="104143" bIns="1041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effectLst/>
              </a:rPr>
              <a:t>.NET Development Essentials</a:t>
            </a:r>
            <a:endParaRPr lang="en-US" sz="2200" b="1" kern="1200" dirty="0">
              <a:effectLst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54043" y="3796833"/>
            <a:ext cx="3254634" cy="1389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54634" y="0"/>
                </a:moveTo>
                <a:lnTo>
                  <a:pt x="3254634" y="694666"/>
                </a:lnTo>
                <a:lnTo>
                  <a:pt x="0" y="694666"/>
                </a:lnTo>
                <a:lnTo>
                  <a:pt x="0" y="1389332"/>
                </a:ln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09794" y="5207431"/>
            <a:ext cx="2088498" cy="1261004"/>
          </a:xfrm>
          <a:custGeom>
            <a:avLst/>
            <a:gdLst>
              <a:gd name="connsiteX0" fmla="*/ 0 w 2088498"/>
              <a:gd name="connsiteY0" fmla="*/ 126100 h 1261004"/>
              <a:gd name="connsiteX1" fmla="*/ 36934 w 2088498"/>
              <a:gd name="connsiteY1" fmla="*/ 36934 h 1261004"/>
              <a:gd name="connsiteX2" fmla="*/ 126100 w 2088498"/>
              <a:gd name="connsiteY2" fmla="*/ 0 h 1261004"/>
              <a:gd name="connsiteX3" fmla="*/ 1962398 w 2088498"/>
              <a:gd name="connsiteY3" fmla="*/ 0 h 1261004"/>
              <a:gd name="connsiteX4" fmla="*/ 2051564 w 2088498"/>
              <a:gd name="connsiteY4" fmla="*/ 36934 h 1261004"/>
              <a:gd name="connsiteX5" fmla="*/ 2088498 w 2088498"/>
              <a:gd name="connsiteY5" fmla="*/ 126100 h 1261004"/>
              <a:gd name="connsiteX6" fmla="*/ 2088498 w 2088498"/>
              <a:gd name="connsiteY6" fmla="*/ 1134904 h 1261004"/>
              <a:gd name="connsiteX7" fmla="*/ 2051564 w 2088498"/>
              <a:gd name="connsiteY7" fmla="*/ 1224070 h 1261004"/>
              <a:gd name="connsiteX8" fmla="*/ 1962398 w 2088498"/>
              <a:gd name="connsiteY8" fmla="*/ 1261004 h 1261004"/>
              <a:gd name="connsiteX9" fmla="*/ 126100 w 2088498"/>
              <a:gd name="connsiteY9" fmla="*/ 1261004 h 1261004"/>
              <a:gd name="connsiteX10" fmla="*/ 36934 w 2088498"/>
              <a:gd name="connsiteY10" fmla="*/ 1224070 h 1261004"/>
              <a:gd name="connsiteX11" fmla="*/ 0 w 2088498"/>
              <a:gd name="connsiteY11" fmla="*/ 1134904 h 1261004"/>
              <a:gd name="connsiteX12" fmla="*/ 0 w 2088498"/>
              <a:gd name="connsiteY12" fmla="*/ 126100 h 12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8498" h="1261004">
                <a:moveTo>
                  <a:pt x="0" y="126100"/>
                </a:moveTo>
                <a:cubicBezTo>
                  <a:pt x="0" y="92656"/>
                  <a:pt x="13286" y="60582"/>
                  <a:pt x="36934" y="36934"/>
                </a:cubicBezTo>
                <a:cubicBezTo>
                  <a:pt x="60582" y="13286"/>
                  <a:pt x="92656" y="0"/>
                  <a:pt x="126100" y="0"/>
                </a:cubicBezTo>
                <a:lnTo>
                  <a:pt x="1962398" y="0"/>
                </a:lnTo>
                <a:cubicBezTo>
                  <a:pt x="1995842" y="0"/>
                  <a:pt x="2027916" y="13286"/>
                  <a:pt x="2051564" y="36934"/>
                </a:cubicBezTo>
                <a:cubicBezTo>
                  <a:pt x="2075212" y="60582"/>
                  <a:pt x="2088498" y="92656"/>
                  <a:pt x="2088498" y="126100"/>
                </a:cubicBezTo>
                <a:lnTo>
                  <a:pt x="2088498" y="1134904"/>
                </a:lnTo>
                <a:cubicBezTo>
                  <a:pt x="2088498" y="1168348"/>
                  <a:pt x="2075212" y="1200422"/>
                  <a:pt x="2051564" y="1224070"/>
                </a:cubicBezTo>
                <a:cubicBezTo>
                  <a:pt x="2027916" y="1247718"/>
                  <a:pt x="1995842" y="1261004"/>
                  <a:pt x="1962398" y="1261004"/>
                </a:cubicBezTo>
                <a:lnTo>
                  <a:pt x="126100" y="1261004"/>
                </a:lnTo>
                <a:cubicBezTo>
                  <a:pt x="92656" y="1261004"/>
                  <a:pt x="60582" y="1247718"/>
                  <a:pt x="36934" y="1224070"/>
                </a:cubicBezTo>
                <a:cubicBezTo>
                  <a:pt x="13286" y="1200422"/>
                  <a:pt x="0" y="1168348"/>
                  <a:pt x="0" y="1134904"/>
                </a:cubicBezTo>
                <a:lnTo>
                  <a:pt x="0" y="12610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134" tIns="113134" rIns="113134" bIns="11313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/>
              </a:rPr>
              <a:t>Advanced ASP.NET &amp; AJAX Development</a:t>
            </a:r>
            <a:endParaRPr lang="en-US" sz="2000" b="1" kern="1200" dirty="0">
              <a:effectLst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619427" y="3807466"/>
            <a:ext cx="989250" cy="1389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89250" y="0"/>
                </a:moveTo>
                <a:lnTo>
                  <a:pt x="989250" y="694666"/>
                </a:lnTo>
                <a:lnTo>
                  <a:pt x="0" y="694666"/>
                </a:lnTo>
                <a:lnTo>
                  <a:pt x="0" y="1389332"/>
                </a:ln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2633103" y="5207431"/>
            <a:ext cx="1972646" cy="1261010"/>
          </a:xfrm>
          <a:custGeom>
            <a:avLst/>
            <a:gdLst>
              <a:gd name="connsiteX0" fmla="*/ 0 w 1972646"/>
              <a:gd name="connsiteY0" fmla="*/ 126101 h 1261010"/>
              <a:gd name="connsiteX1" fmla="*/ 36934 w 1972646"/>
              <a:gd name="connsiteY1" fmla="*/ 36934 h 1261010"/>
              <a:gd name="connsiteX2" fmla="*/ 126101 w 1972646"/>
              <a:gd name="connsiteY2" fmla="*/ 0 h 1261010"/>
              <a:gd name="connsiteX3" fmla="*/ 1846545 w 1972646"/>
              <a:gd name="connsiteY3" fmla="*/ 0 h 1261010"/>
              <a:gd name="connsiteX4" fmla="*/ 1935712 w 1972646"/>
              <a:gd name="connsiteY4" fmla="*/ 36934 h 1261010"/>
              <a:gd name="connsiteX5" fmla="*/ 1972646 w 1972646"/>
              <a:gd name="connsiteY5" fmla="*/ 126101 h 1261010"/>
              <a:gd name="connsiteX6" fmla="*/ 1972646 w 1972646"/>
              <a:gd name="connsiteY6" fmla="*/ 1134909 h 1261010"/>
              <a:gd name="connsiteX7" fmla="*/ 1935712 w 1972646"/>
              <a:gd name="connsiteY7" fmla="*/ 1224076 h 1261010"/>
              <a:gd name="connsiteX8" fmla="*/ 1846545 w 1972646"/>
              <a:gd name="connsiteY8" fmla="*/ 1261010 h 1261010"/>
              <a:gd name="connsiteX9" fmla="*/ 126101 w 1972646"/>
              <a:gd name="connsiteY9" fmla="*/ 1261010 h 1261010"/>
              <a:gd name="connsiteX10" fmla="*/ 36934 w 1972646"/>
              <a:gd name="connsiteY10" fmla="*/ 1224076 h 1261010"/>
              <a:gd name="connsiteX11" fmla="*/ 0 w 1972646"/>
              <a:gd name="connsiteY11" fmla="*/ 1134909 h 1261010"/>
              <a:gd name="connsiteX12" fmla="*/ 0 w 1972646"/>
              <a:gd name="connsiteY12" fmla="*/ 126101 h 1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2646" h="1261010">
                <a:moveTo>
                  <a:pt x="0" y="126101"/>
                </a:moveTo>
                <a:cubicBezTo>
                  <a:pt x="0" y="92657"/>
                  <a:pt x="13286" y="60583"/>
                  <a:pt x="36934" y="36934"/>
                </a:cubicBezTo>
                <a:cubicBezTo>
                  <a:pt x="60583" y="13286"/>
                  <a:pt x="92657" y="0"/>
                  <a:pt x="126101" y="0"/>
                </a:cubicBezTo>
                <a:lnTo>
                  <a:pt x="1846545" y="0"/>
                </a:lnTo>
                <a:cubicBezTo>
                  <a:pt x="1879989" y="0"/>
                  <a:pt x="1912063" y="13286"/>
                  <a:pt x="1935712" y="36934"/>
                </a:cubicBezTo>
                <a:cubicBezTo>
                  <a:pt x="1959360" y="60583"/>
                  <a:pt x="1972646" y="92657"/>
                  <a:pt x="1972646" y="126101"/>
                </a:cubicBezTo>
                <a:lnTo>
                  <a:pt x="1972646" y="1134909"/>
                </a:lnTo>
                <a:cubicBezTo>
                  <a:pt x="1972646" y="1168353"/>
                  <a:pt x="1959360" y="1200427"/>
                  <a:pt x="1935712" y="1224076"/>
                </a:cubicBezTo>
                <a:cubicBezTo>
                  <a:pt x="1912063" y="1247725"/>
                  <a:pt x="1879989" y="1261010"/>
                  <a:pt x="1846545" y="1261010"/>
                </a:cubicBezTo>
                <a:lnTo>
                  <a:pt x="126101" y="1261010"/>
                </a:lnTo>
                <a:cubicBezTo>
                  <a:pt x="92657" y="1261010"/>
                  <a:pt x="60583" y="1247724"/>
                  <a:pt x="36934" y="1224076"/>
                </a:cubicBezTo>
                <a:cubicBezTo>
                  <a:pt x="13285" y="1200427"/>
                  <a:pt x="0" y="1168353"/>
                  <a:pt x="0" y="1134909"/>
                </a:cubicBezTo>
                <a:lnTo>
                  <a:pt x="0" y="12610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134" tIns="113134" rIns="113134" bIns="11313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/>
              </a:rPr>
              <a:t>Advanced Silverlight  and WPF Development</a:t>
            </a:r>
            <a:endParaRPr lang="en-US" sz="2000" b="1" kern="1200" dirty="0">
              <a:effectLst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08677" y="3807466"/>
            <a:ext cx="1142545" cy="1389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4666"/>
                </a:lnTo>
                <a:lnTo>
                  <a:pt x="1142545" y="694666"/>
                </a:lnTo>
                <a:lnTo>
                  <a:pt x="1142545" y="1389332"/>
                </a:ln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4832062" y="5207431"/>
            <a:ext cx="1838322" cy="1261004"/>
          </a:xfrm>
          <a:custGeom>
            <a:avLst/>
            <a:gdLst>
              <a:gd name="connsiteX0" fmla="*/ 0 w 1838322"/>
              <a:gd name="connsiteY0" fmla="*/ 126100 h 1261004"/>
              <a:gd name="connsiteX1" fmla="*/ 36934 w 1838322"/>
              <a:gd name="connsiteY1" fmla="*/ 36934 h 1261004"/>
              <a:gd name="connsiteX2" fmla="*/ 126100 w 1838322"/>
              <a:gd name="connsiteY2" fmla="*/ 0 h 1261004"/>
              <a:gd name="connsiteX3" fmla="*/ 1712222 w 1838322"/>
              <a:gd name="connsiteY3" fmla="*/ 0 h 1261004"/>
              <a:gd name="connsiteX4" fmla="*/ 1801388 w 1838322"/>
              <a:gd name="connsiteY4" fmla="*/ 36934 h 1261004"/>
              <a:gd name="connsiteX5" fmla="*/ 1838322 w 1838322"/>
              <a:gd name="connsiteY5" fmla="*/ 126100 h 1261004"/>
              <a:gd name="connsiteX6" fmla="*/ 1838322 w 1838322"/>
              <a:gd name="connsiteY6" fmla="*/ 1134904 h 1261004"/>
              <a:gd name="connsiteX7" fmla="*/ 1801388 w 1838322"/>
              <a:gd name="connsiteY7" fmla="*/ 1224070 h 1261004"/>
              <a:gd name="connsiteX8" fmla="*/ 1712222 w 1838322"/>
              <a:gd name="connsiteY8" fmla="*/ 1261004 h 1261004"/>
              <a:gd name="connsiteX9" fmla="*/ 126100 w 1838322"/>
              <a:gd name="connsiteY9" fmla="*/ 1261004 h 1261004"/>
              <a:gd name="connsiteX10" fmla="*/ 36934 w 1838322"/>
              <a:gd name="connsiteY10" fmla="*/ 1224070 h 1261004"/>
              <a:gd name="connsiteX11" fmla="*/ 0 w 1838322"/>
              <a:gd name="connsiteY11" fmla="*/ 1134904 h 1261004"/>
              <a:gd name="connsiteX12" fmla="*/ 0 w 1838322"/>
              <a:gd name="connsiteY12" fmla="*/ 126100 h 12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8322" h="1261004">
                <a:moveTo>
                  <a:pt x="0" y="126100"/>
                </a:moveTo>
                <a:cubicBezTo>
                  <a:pt x="0" y="92656"/>
                  <a:pt x="13286" y="60582"/>
                  <a:pt x="36934" y="36934"/>
                </a:cubicBezTo>
                <a:cubicBezTo>
                  <a:pt x="60582" y="13286"/>
                  <a:pt x="92656" y="0"/>
                  <a:pt x="126100" y="0"/>
                </a:cubicBezTo>
                <a:lnTo>
                  <a:pt x="1712222" y="0"/>
                </a:lnTo>
                <a:cubicBezTo>
                  <a:pt x="1745666" y="0"/>
                  <a:pt x="1777740" y="13286"/>
                  <a:pt x="1801388" y="36934"/>
                </a:cubicBezTo>
                <a:cubicBezTo>
                  <a:pt x="1825036" y="60582"/>
                  <a:pt x="1838322" y="92656"/>
                  <a:pt x="1838322" y="126100"/>
                </a:cubicBezTo>
                <a:lnTo>
                  <a:pt x="1838322" y="1134904"/>
                </a:lnTo>
                <a:cubicBezTo>
                  <a:pt x="1838322" y="1168348"/>
                  <a:pt x="1825036" y="1200422"/>
                  <a:pt x="1801388" y="1224070"/>
                </a:cubicBezTo>
                <a:cubicBezTo>
                  <a:pt x="1777740" y="1247718"/>
                  <a:pt x="1745666" y="1261004"/>
                  <a:pt x="1712222" y="1261004"/>
                </a:cubicBezTo>
                <a:lnTo>
                  <a:pt x="126100" y="1261004"/>
                </a:lnTo>
                <a:cubicBezTo>
                  <a:pt x="92656" y="1261004"/>
                  <a:pt x="60582" y="1247718"/>
                  <a:pt x="36934" y="1224070"/>
                </a:cubicBezTo>
                <a:cubicBezTo>
                  <a:pt x="13286" y="1200422"/>
                  <a:pt x="0" y="1168348"/>
                  <a:pt x="0" y="1134904"/>
                </a:cubicBezTo>
                <a:lnTo>
                  <a:pt x="0" y="12610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134" tIns="113134" rIns="113134" bIns="11313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/>
              </a:rPr>
              <a:t>Data-Centric Development</a:t>
            </a:r>
            <a:endParaRPr lang="en-US" sz="2000" b="1" kern="1200" dirty="0">
              <a:effectLst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05668" y="3799367"/>
            <a:ext cx="3182943" cy="1389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4666"/>
                </a:lnTo>
                <a:lnTo>
                  <a:pt x="3259143" y="694666"/>
                </a:lnTo>
                <a:lnTo>
                  <a:pt x="3259143" y="1389332"/>
                </a:lnTo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6892660" y="5207431"/>
            <a:ext cx="1950322" cy="1231405"/>
          </a:xfrm>
          <a:custGeom>
            <a:avLst/>
            <a:gdLst>
              <a:gd name="connsiteX0" fmla="*/ 0 w 1950322"/>
              <a:gd name="connsiteY0" fmla="*/ 123141 h 1231405"/>
              <a:gd name="connsiteX1" fmla="*/ 36067 w 1950322"/>
              <a:gd name="connsiteY1" fmla="*/ 36067 h 1231405"/>
              <a:gd name="connsiteX2" fmla="*/ 123141 w 1950322"/>
              <a:gd name="connsiteY2" fmla="*/ 0 h 1231405"/>
              <a:gd name="connsiteX3" fmla="*/ 1827181 w 1950322"/>
              <a:gd name="connsiteY3" fmla="*/ 0 h 1231405"/>
              <a:gd name="connsiteX4" fmla="*/ 1914255 w 1950322"/>
              <a:gd name="connsiteY4" fmla="*/ 36067 h 1231405"/>
              <a:gd name="connsiteX5" fmla="*/ 1950322 w 1950322"/>
              <a:gd name="connsiteY5" fmla="*/ 123141 h 1231405"/>
              <a:gd name="connsiteX6" fmla="*/ 1950322 w 1950322"/>
              <a:gd name="connsiteY6" fmla="*/ 1108264 h 1231405"/>
              <a:gd name="connsiteX7" fmla="*/ 1914255 w 1950322"/>
              <a:gd name="connsiteY7" fmla="*/ 1195338 h 1231405"/>
              <a:gd name="connsiteX8" fmla="*/ 1827181 w 1950322"/>
              <a:gd name="connsiteY8" fmla="*/ 1231405 h 1231405"/>
              <a:gd name="connsiteX9" fmla="*/ 123141 w 1950322"/>
              <a:gd name="connsiteY9" fmla="*/ 1231405 h 1231405"/>
              <a:gd name="connsiteX10" fmla="*/ 36067 w 1950322"/>
              <a:gd name="connsiteY10" fmla="*/ 1195338 h 1231405"/>
              <a:gd name="connsiteX11" fmla="*/ 0 w 1950322"/>
              <a:gd name="connsiteY11" fmla="*/ 1108264 h 1231405"/>
              <a:gd name="connsiteX12" fmla="*/ 0 w 1950322"/>
              <a:gd name="connsiteY12" fmla="*/ 123141 h 123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322" h="1231405">
                <a:moveTo>
                  <a:pt x="0" y="123141"/>
                </a:moveTo>
                <a:cubicBezTo>
                  <a:pt x="0" y="90482"/>
                  <a:pt x="12974" y="59161"/>
                  <a:pt x="36067" y="36067"/>
                </a:cubicBezTo>
                <a:cubicBezTo>
                  <a:pt x="59160" y="12974"/>
                  <a:pt x="90482" y="0"/>
                  <a:pt x="123141" y="0"/>
                </a:cubicBezTo>
                <a:lnTo>
                  <a:pt x="1827181" y="0"/>
                </a:lnTo>
                <a:cubicBezTo>
                  <a:pt x="1859840" y="0"/>
                  <a:pt x="1891161" y="12974"/>
                  <a:pt x="1914255" y="36067"/>
                </a:cubicBezTo>
                <a:cubicBezTo>
                  <a:pt x="1937348" y="59160"/>
                  <a:pt x="1950322" y="90482"/>
                  <a:pt x="1950322" y="123141"/>
                </a:cubicBezTo>
                <a:lnTo>
                  <a:pt x="1950322" y="1108264"/>
                </a:lnTo>
                <a:cubicBezTo>
                  <a:pt x="1950322" y="1140923"/>
                  <a:pt x="1937348" y="1172244"/>
                  <a:pt x="1914255" y="1195338"/>
                </a:cubicBezTo>
                <a:cubicBezTo>
                  <a:pt x="1891162" y="1218431"/>
                  <a:pt x="1859840" y="1231405"/>
                  <a:pt x="1827181" y="1231405"/>
                </a:cubicBezTo>
                <a:lnTo>
                  <a:pt x="123141" y="1231405"/>
                </a:lnTo>
                <a:cubicBezTo>
                  <a:pt x="90482" y="1231405"/>
                  <a:pt x="59161" y="1218431"/>
                  <a:pt x="36067" y="1195338"/>
                </a:cubicBezTo>
                <a:cubicBezTo>
                  <a:pt x="12974" y="1172245"/>
                  <a:pt x="0" y="1140923"/>
                  <a:pt x="0" y="1108264"/>
                </a:cubicBezTo>
                <a:lnTo>
                  <a:pt x="0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5">
                <a:lumMod val="20000"/>
                <a:lumOff val="80000"/>
              </a:schemeClr>
            </a:extrusionClr>
            <a:contourClr>
              <a:schemeClr val="bg2">
                <a:lumMod val="40000"/>
                <a:lumOff val="60000"/>
              </a:schemeClr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267" tIns="112267" rIns="112267" bIns="11226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/>
              </a:rPr>
              <a:t>Advanced Windows Forms Development</a:t>
            </a:r>
            <a:endParaRPr lang="en-US" sz="2000" b="1" kern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7725" y="23717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0732" y="39287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5200" y="1295400"/>
            <a:ext cx="1688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96</a:t>
            </a:r>
            <a:r>
              <a:rPr lang="en-US" sz="2200" b="1" dirty="0" smtClean="0"/>
              <a:t> people (I)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736381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48 </a:t>
            </a:r>
            <a:r>
              <a:rPr lang="en-US" sz="2200" b="1" dirty="0" smtClean="0"/>
              <a:t>people </a:t>
            </a:r>
            <a:r>
              <a:rPr lang="en-US" sz="2200" b="1" dirty="0" smtClean="0"/>
              <a:t>(II)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226713"/>
            <a:ext cx="137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20</a:t>
            </a:r>
            <a:r>
              <a:rPr lang="en-US" sz="2200" b="1" dirty="0" smtClean="0"/>
              <a:t> </a:t>
            </a:r>
            <a:r>
              <a:rPr lang="en-US" sz="2200" b="1" dirty="0" smtClean="0"/>
              <a:t>people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535" y="1295400"/>
            <a:ext cx="160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2200" b="1" dirty="0" smtClean="0">
                <a:latin typeface="+mn-lt"/>
                <a:cs typeface="Consolas" pitchFamily="49" charset="0"/>
              </a:rPr>
              <a:t> months,</a:t>
            </a:r>
          </a:p>
          <a:p>
            <a:pPr algn="r"/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sz="2200" b="1" dirty="0" smtClean="0">
                <a:latin typeface="+mn-lt"/>
                <a:cs typeface="Consolas" pitchFamily="49" charset="0"/>
              </a:rPr>
              <a:t> hours/day</a:t>
            </a:r>
            <a:endParaRPr lang="en-US" sz="2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876" y="3048000"/>
            <a:ext cx="1425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2200" b="1" dirty="0" smtClean="0">
                <a:latin typeface="+mn-lt"/>
                <a:cs typeface="Consolas" pitchFamily="49" charset="0"/>
              </a:rPr>
              <a:t> months,</a:t>
            </a:r>
          </a:p>
          <a:p>
            <a:pPr algn="r"/>
            <a:r>
              <a:rPr lang="en-US" sz="2200" b="1" dirty="0" smtClean="0">
                <a:latin typeface="+mn-lt"/>
                <a:cs typeface="Consolas" pitchFamily="49" charset="0"/>
              </a:rPr>
              <a:t>full time</a:t>
            </a:r>
            <a:endParaRPr lang="en-US" sz="2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033" y="4456460"/>
            <a:ext cx="1305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2200" b="1" dirty="0" smtClean="0">
                <a:latin typeface="+mn-lt"/>
                <a:cs typeface="Consolas" pitchFamily="49" charset="0"/>
              </a:rPr>
              <a:t> month,</a:t>
            </a:r>
          </a:p>
          <a:p>
            <a:pPr algn="r"/>
            <a:r>
              <a:rPr lang="en-US" sz="2200" b="1" dirty="0" smtClean="0">
                <a:latin typeface="+mn-lt"/>
                <a:cs typeface="Consolas" pitchFamily="49" charset="0"/>
              </a:rPr>
              <a:t>full time</a:t>
            </a:r>
            <a:endParaRPr lang="en-US" sz="2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387" y="4377068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15-20</a:t>
            </a:r>
          </a:p>
          <a:p>
            <a:r>
              <a:rPr lang="en-US" sz="2200" b="1" dirty="0" smtClean="0"/>
              <a:t>people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&amp; Filtering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sandypflugfelder.com/../Technology_Training_Co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223" y="701286"/>
            <a:ext cx="4471368" cy="318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685800"/>
          </a:xfrm>
        </p:spPr>
        <p:txBody>
          <a:bodyPr/>
          <a:lstStyle/>
          <a:p>
            <a:r>
              <a:rPr lang="en-US" dirty="0" smtClean="0"/>
              <a:t>The Training Courses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69678"/>
            <a:ext cx="8229600" cy="950122"/>
          </a:xfrm>
        </p:spPr>
        <p:txBody>
          <a:bodyPr/>
          <a:lstStyle/>
          <a:p>
            <a:r>
              <a:rPr lang="en-US" dirty="0" smtClean="0"/>
              <a:t>C# Fundamentals, .NET Essentials, ASP.NET &amp; AJAX, WPF, Silverlight, Windows Forms, Data-Centric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Fundamentals of C# Programming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Fundamentals computer programming skills</a:t>
            </a:r>
          </a:p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Part I –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dirty="0" smtClean="0"/>
              <a:t> month,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6</a:t>
            </a:r>
            <a:r>
              <a:rPr lang="en-US" sz="3000" dirty="0" smtClean="0"/>
              <a:t> groups x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16</a:t>
            </a:r>
            <a:r>
              <a:rPr lang="en-US" sz="3000" dirty="0" smtClean="0"/>
              <a:t> students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Data Types, variables, operators, expressions, statements, console input / output, numeral systems, loops, arrays, methods</a:t>
            </a:r>
          </a:p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Part II –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dirty="0" smtClean="0"/>
              <a:t> month,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3000" dirty="0" smtClean="0"/>
              <a:t> groups x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18</a:t>
            </a:r>
            <a:r>
              <a:rPr lang="en-US" sz="3000" dirty="0" smtClean="0"/>
              <a:t> students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Recursion, object-oriented programming, classes and objects, exceptions, strings, text files, data structures (lists, trees, graphs, hash-tables, sets), algorithms and complexity, problems solving, high-quality code</a:t>
            </a:r>
            <a:endParaRPr lang="en-US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lerik Master Templat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1745</TotalTime>
  <Words>782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Telerik Master Template</vt:lpstr>
      <vt:lpstr>Telerik Academy</vt:lpstr>
      <vt:lpstr>About Telerik</vt:lpstr>
      <vt:lpstr>About Telerik</vt:lpstr>
      <vt:lpstr>Telerik Academy</vt:lpstr>
      <vt:lpstr>Telerik Academy – Objectives</vt:lpstr>
      <vt:lpstr>Telerik Academy Learning Track</vt:lpstr>
      <vt:lpstr>Learning &amp; Filtering Process</vt:lpstr>
      <vt:lpstr>The Training Courses</vt:lpstr>
      <vt:lpstr>Fundamentals of C# Programming</vt:lpstr>
      <vt:lpstr>.NET Development Essentials</vt:lpstr>
      <vt:lpstr>Specialized Courses</vt:lpstr>
      <vt:lpstr>Requirements for All Trainees</vt:lpstr>
      <vt:lpstr>Requirements for All Trainees</vt:lpstr>
      <vt:lpstr>Invest in Yourself!</vt:lpstr>
      <vt:lpstr>How to Apply?</vt:lpstr>
      <vt:lpstr>IT Olympiad Trainings</vt:lpstr>
      <vt:lpstr>Telerik Academy</vt:lpstr>
      <vt:lpstr>Question for T-Shirt</vt:lpstr>
      <vt:lpstr>Question for T-Shirt</vt:lpstr>
      <vt:lpstr>Question for T-Shirt</vt:lpstr>
      <vt:lpstr>Question for T-Shirt</vt:lpstr>
      <vt:lpstr>Question for T-Shirt</vt:lpstr>
      <vt:lpstr>Question for T-Shirt</vt:lpstr>
      <vt:lpstr>Question for T-Shirt</vt:lpstr>
    </vt:vector>
  </TitlesOfParts>
  <Company>Telerik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C# Programming</dc:title>
  <dc:subject>Course Introduction</dc:subject>
  <dc:creator>Svetlin Nakov</dc:creator>
  <cp:lastModifiedBy>Svetlin Nakov</cp:lastModifiedBy>
  <cp:revision>354</cp:revision>
  <dcterms:created xsi:type="dcterms:W3CDTF">2007-12-08T16:03:35Z</dcterms:created>
  <dcterms:modified xsi:type="dcterms:W3CDTF">2010-05-30T07:49:17Z</dcterms:modified>
</cp:coreProperties>
</file>