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39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43"/>
  </p:notesMasterIdLst>
  <p:handoutMasterIdLst>
    <p:handoutMasterId r:id="rId144"/>
  </p:handoutMasterIdLst>
  <p:sldIdLst>
    <p:sldId id="256" r:id="rId2"/>
    <p:sldId id="395" r:id="rId3"/>
    <p:sldId id="396" r:id="rId4"/>
    <p:sldId id="397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362" r:id="rId100"/>
    <p:sldId id="363" r:id="rId101"/>
    <p:sldId id="364" r:id="rId102"/>
    <p:sldId id="365" r:id="rId103"/>
    <p:sldId id="366" r:id="rId104"/>
    <p:sldId id="368" r:id="rId105"/>
    <p:sldId id="369" r:id="rId106"/>
    <p:sldId id="371" r:id="rId107"/>
    <p:sldId id="372" r:id="rId108"/>
    <p:sldId id="373" r:id="rId109"/>
    <p:sldId id="374" r:id="rId110"/>
    <p:sldId id="377" r:id="rId111"/>
    <p:sldId id="378" r:id="rId112"/>
    <p:sldId id="379" r:id="rId113"/>
    <p:sldId id="381" r:id="rId114"/>
    <p:sldId id="382" r:id="rId115"/>
    <p:sldId id="383" r:id="rId116"/>
    <p:sldId id="384" r:id="rId117"/>
    <p:sldId id="385" r:id="rId118"/>
    <p:sldId id="386" r:id="rId119"/>
    <p:sldId id="388" r:id="rId120"/>
    <p:sldId id="389" r:id="rId121"/>
    <p:sldId id="390" r:id="rId122"/>
    <p:sldId id="392" r:id="rId123"/>
    <p:sldId id="393" r:id="rId124"/>
    <p:sldId id="263" r:id="rId125"/>
    <p:sldId id="286" r:id="rId126"/>
    <p:sldId id="264" r:id="rId127"/>
    <p:sldId id="277" r:id="rId128"/>
    <p:sldId id="287" r:id="rId129"/>
    <p:sldId id="296" r:id="rId130"/>
    <p:sldId id="305" r:id="rId131"/>
    <p:sldId id="347" r:id="rId132"/>
    <p:sldId id="348" r:id="rId133"/>
    <p:sldId id="349" r:id="rId134"/>
    <p:sldId id="367" r:id="rId135"/>
    <p:sldId id="370" r:id="rId136"/>
    <p:sldId id="376" r:id="rId137"/>
    <p:sldId id="380" r:id="rId138"/>
    <p:sldId id="387" r:id="rId139"/>
    <p:sldId id="391" r:id="rId140"/>
    <p:sldId id="394" r:id="rId141"/>
    <p:sldId id="398" r:id="rId142"/>
  </p:sldIdLst>
  <p:sldSz cx="9144000" cy="6858000" type="screen4x3"/>
  <p:notesSz cx="7099300" cy="10234613"/>
  <p:custDataLst>
    <p:tags r:id="rId14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66"/>
    <a:srgbClr val="008080"/>
    <a:srgbClr val="333399"/>
    <a:srgbClr val="666699"/>
    <a:srgbClr val="6600FF"/>
    <a:srgbClr val="4D4D4D"/>
    <a:srgbClr val="FFFFFF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7" autoAdjust="0"/>
    <p:restoredTop sz="94260" autoAdjust="0"/>
  </p:normalViewPr>
  <p:slideViewPr>
    <p:cSldViewPr>
      <p:cViewPr>
        <p:scale>
          <a:sx n="60" d="100"/>
          <a:sy n="60" d="100"/>
        </p:scale>
        <p:origin x="-950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2362" y="-77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handoutMaster" Target="handoutMasters/handoutMaster1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notesMaster" Target="notesMasters/notesMaster1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fld id="{1963232C-BBA4-44D8-B34A-24C638F568A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300"/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36" tIns="49868" rIns="99736" bIns="49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71775" y="4962525"/>
            <a:ext cx="6226175" cy="338138"/>
          </a:xfrm>
        </p:spPr>
        <p:txBody>
          <a:bodyPr lIns="0" tIns="0" rIns="0" bIns="0">
            <a:spAutoFit/>
          </a:bodyPr>
          <a:lstStyle>
            <a:lvl1pPr marL="0" indent="0" algn="ctr">
              <a:lnSpc>
                <a:spcPct val="85000"/>
              </a:lnSpc>
              <a:buFontTx/>
              <a:buNone/>
              <a:defRPr sz="2600">
                <a:solidFill>
                  <a:srgbClr val="000000"/>
                </a:solidFill>
              </a:defRPr>
            </a:lvl1pPr>
          </a:lstStyle>
          <a:p>
            <a:r>
              <a:rPr lang="bg-BG"/>
              <a:t>Click to add subtitle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71775" y="3948113"/>
            <a:ext cx="6229350" cy="647700"/>
          </a:xfrm>
        </p:spPr>
        <p:txBody>
          <a:bodyPr lIns="0" tIns="0" rIns="0" bIns="0" anchor="b">
            <a:spAutoFit/>
          </a:bodyPr>
          <a:lstStyle>
            <a:lvl1pPr algn="ctr">
              <a:defRPr sz="5000"/>
            </a:lvl1pPr>
          </a:lstStyle>
          <a:p>
            <a:r>
              <a:rPr lang="bg-BG"/>
              <a:t>Click to add title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3" y="128588"/>
            <a:ext cx="7035819" cy="7207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4721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00034" y="2428868"/>
            <a:ext cx="8143932" cy="1444642"/>
          </a:xfrm>
          <a:prstGeom prst="rect">
            <a:avLst/>
          </a:prstGeom>
        </p:spPr>
        <p:txBody>
          <a:bodyPr/>
          <a:lstStyle>
            <a:lvl1pPr algn="ctr">
              <a:lnSpc>
                <a:spcPct val="95000"/>
              </a:lnSpc>
              <a:defRPr sz="5000"/>
            </a:lvl1pPr>
          </a:lstStyle>
          <a:p>
            <a:r>
              <a:rPr lang="en-US" dirty="0" smtClean="0"/>
              <a:t>Click to edit Master title</a:t>
            </a:r>
            <a:endParaRPr lang="bg-BG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429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dirty="0" smtClean="0"/>
              <a:t>Click to add text</a:t>
            </a:r>
          </a:p>
          <a:p>
            <a:pPr lvl="1"/>
            <a:r>
              <a:rPr lang="bg-BG" dirty="0" smtClean="0"/>
              <a:t>Second Level</a:t>
            </a:r>
          </a:p>
          <a:p>
            <a:pPr lvl="2"/>
            <a:r>
              <a:rPr lang="bg-BG" dirty="0" smtClean="0"/>
              <a:t>Third Level</a:t>
            </a:r>
          </a:p>
          <a:p>
            <a:pPr lvl="3"/>
            <a:r>
              <a:rPr lang="bg-BG" dirty="0" smtClean="0"/>
              <a:t>Fourth Level</a:t>
            </a:r>
          </a:p>
          <a:p>
            <a:pPr lvl="4"/>
            <a:r>
              <a:rPr lang="bg-BG" dirty="0" smtClean="0"/>
              <a:t>Fifth Level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833563" y="128588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  <p:sldLayoutId id="2147483726" r:id="rId3"/>
    <p:sldLayoutId id="2147483724" r:id="rId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30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8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6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4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mlv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types.cs.washington.edu/checker-framework/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64-bit" TargetMode="External"/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C_(programming_language)" TargetMode="External"/><Relationship Id="rId4" Type="http://schemas.openxmlformats.org/officeDocument/2006/relationships/hyperlink" Target="http://wiki.wireshark.org/Development/Win64" TargetMode="Externa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sun.com/jtech/pubs/04-g1-paper-ismm.pdf" TargetMode="External"/><Relationship Id="rId2" Type="http://schemas.openxmlformats.org/officeDocument/2006/relationships/hyperlink" Target="http://en.wikipedia.org/wiki/Garbage_collection_(computer_science)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Real-time_computing#Hard_and_soft_real-time_systems" TargetMode="External"/><Relationship Id="rId4" Type="http://schemas.openxmlformats.org/officeDocument/2006/relationships/hyperlink" Target="http://tech.puredanger.com/2008/05/09/javaone-g1-garbage-collector" TargetMode="Externa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jrose/" TargetMode="External"/><Relationship Id="rId2" Type="http://schemas.openxmlformats.org/officeDocument/2006/relationships/hyperlink" Target="http://java.sun.com/developer/technicalArticles/DynTypeLa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cp.org/en/jsr/detail?id=292" TargetMode="Externa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jdk.java.net/projects/jigsaw/doc/language.html" TargetMode="External"/><Relationship Id="rId2" Type="http://schemas.openxmlformats.org/officeDocument/2006/relationships/hyperlink" Target="http://blogs.sun.com/alanb/entry/is_the_jdk_losing_it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blogs.sun.com/mr/entry/jigsaw" TargetMode="External"/><Relationship Id="rId4" Type="http://schemas.openxmlformats.org/officeDocument/2006/relationships/hyperlink" Target="http://en.wikipedia.org/wiki/Garbage_collection_(computer_science)" TargetMode="Externa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jsr308-faq.html" TargetMode="External"/><Relationship Id="rId2" Type="http://schemas.openxmlformats.org/officeDocument/2006/relationships/hyperlink" Target="http://types.cs.washington.edu/jsr308/specification/java-annotation-design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ypes.cs.washington.edu/checker-framework/current/checkers-manual.html" TargetMode="Externa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arbage_collection_(computer_science)" TargetMode="External"/><Relationship Id="rId2" Type="http://schemas.openxmlformats.org/officeDocument/2006/relationships/hyperlink" Target="http://wikis.sun.com/display/ProjectCoin/2009ProposalsTOC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mail.openjdk.java.net/pipermail/coin-dev/2009-February/000011.html" TargetMode="External"/><Relationship Id="rId4" Type="http://schemas.openxmlformats.org/officeDocument/2006/relationships/hyperlink" Target="http://mail.openjdk.java.net/pipermail/coin-dev/2009-February/000001.html" TargetMode="Externa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February/00000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il.openjdk.java.net/pipermail/coin-dev/2009-March/001193.html" TargetMode="External"/><Relationship Id="rId4" Type="http://schemas.openxmlformats.org/officeDocument/2006/relationships/hyperlink" Target="http://mail.openjdk.java.net/pipermail/coin-dev/2009-March/000316.html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March/00110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il.openjdk.java.net/pipermail/coin-dev/2009-March/001208.html" TargetMode="External"/><Relationship Id="rId5" Type="http://schemas.openxmlformats.org/officeDocument/2006/relationships/hyperlink" Target="http://mail.openjdk.java.net/pipermail/coin-dev/2009-April/001627.html" TargetMode="External"/><Relationship Id="rId4" Type="http://schemas.openxmlformats.org/officeDocument/2006/relationships/hyperlink" Target="http://mail.openjdk.java.net/pipermail/coin-dev/2009-March/001077.html" TargetMode="Externa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mr/entry/closures" TargetMode="External"/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://bugs.sun.com/bugdatabase/view_bug.do?bug_id=4670071" TargetMode="External"/><Relationship Id="rId2" Type="http://schemas.openxmlformats.org/officeDocument/2006/relationships/hyperlink" Target="http://www.mail-archive.com/core-libs-dev@openjdk.java.net/msg00863.html" TargetMode="External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java.net/jdk7/docs/api/java/net/URLClassLoader.html#close()" TargetMode="External"/><Relationship Id="rId2" Type="http://schemas.openxmlformats.org/officeDocument/2006/relationships/hyperlink" Target="http://blogs.sun.com/michaelmcm/entry/closing_a_urlclassloader" TargetMode="External"/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http://babelstone.blogspot.com/2005/11/whats-new-in-unicode-50.html" TargetMode="External"/><Relationship Id="rId2" Type="http://schemas.openxmlformats.org/officeDocument/2006/relationships/hyperlink" Target="http://openjdk.java.net/projects/jdk7/features/#f497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types.cs.washington.edu/jsr308/specification/java-annotation-design.html#type-annotation-syntax-examples" TargetMode="External"/><Relationship Id="rId4" Type="http://schemas.openxmlformats.org/officeDocument/2006/relationships/hyperlink" Target="http://babelstone.blogspot.com/2007/06/whats-new-in-unicode-51.html" TargetMode="Externa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en.wikipedia.org/wiki/New_I/O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oday.java.net/pub/a/today/2008/07/03/jsr-203-new-file-apis.html" TargetMode="Externa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openjdk.java.net/projects/sctp/" TargetMode="External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java.sun.com/docs/books/tutorial/sdp/sockets/index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n.wikipedia.org/wiki/Zero-copy" TargetMode="External"/><Relationship Id="rId5" Type="http://schemas.openxmlformats.org/officeDocument/2006/relationships/hyperlink" Target="http://en.wikipedia.org/wiki/Remote_Direct_Memory_Access" TargetMode="External"/><Relationship Id="rId4" Type="http://schemas.openxmlformats.org/officeDocument/2006/relationships/hyperlink" Target="http://en.wikipedia.org/wiki/Sockets_Direct_Protocol" TargetMode="Externa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://java.sun.com/docs/books/tutorial/sdp/sockets/index.html" TargetMode="External"/><Relationship Id="rId2" Type="http://schemas.openxmlformats.org/officeDocument/2006/relationships/hyperlink" Target="http://mihail.stoynov.com/blo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kov.com/blo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2786063" y="3859220"/>
            <a:ext cx="6011862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4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Java 7 – New Features</a:t>
            </a:r>
            <a:endParaRPr lang="bg-BG" sz="4400" kern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69319" name="Text Box 7"/>
          <p:cNvSpPr txBox="1">
            <a:spLocks noChangeArrowheads="1"/>
          </p:cNvSpPr>
          <p:nvPr/>
        </p:nvSpPr>
        <p:spPr bwMode="auto">
          <a:xfrm>
            <a:off x="3384550" y="4643446"/>
            <a:ext cx="5449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800" dirty="0"/>
              <a:t>Mihail Stoynov, Svetlin Nakov</a:t>
            </a:r>
          </a:p>
        </p:txBody>
      </p:sp>
      <p:sp>
        <p:nvSpPr>
          <p:cNvPr id="269320" name="Text Box 8"/>
          <p:cNvSpPr txBox="1">
            <a:spLocks noChangeArrowheads="1"/>
          </p:cNvSpPr>
          <p:nvPr/>
        </p:nvSpPr>
        <p:spPr bwMode="auto">
          <a:xfrm>
            <a:off x="3695700" y="5173671"/>
            <a:ext cx="520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/>
              <a:t>Bulgarian Association of Software Developers</a:t>
            </a:r>
            <a:endParaRPr lang="bg-BG" sz="1800" dirty="0"/>
          </a:p>
        </p:txBody>
      </p:sp>
      <p:sp>
        <p:nvSpPr>
          <p:cNvPr id="269322" name="Text Box 10"/>
          <p:cNvSpPr txBox="1">
            <a:spLocks noChangeArrowheads="1"/>
          </p:cNvSpPr>
          <p:nvPr/>
        </p:nvSpPr>
        <p:spPr bwMode="auto">
          <a:xfrm>
            <a:off x="6659563" y="6356350"/>
            <a:ext cx="2449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noProof="1"/>
              <a:t>www.devbg.org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05" y="6201811"/>
            <a:ext cx="44511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noProof="1" smtClean="0"/>
              <a:t>Spring Conference of the Bulgarian Oracle User Group (BGOUG), Plovdiv, 24 April 2010</a:t>
            </a:r>
            <a:endParaRPr lang="en-US" sz="1600" noProof="1"/>
          </a:p>
        </p:txBody>
      </p:sp>
      <p:pic>
        <p:nvPicPr>
          <p:cNvPr id="141314" name="Picture 2" descr="http://www.bgoug.org/template/images/logo_forum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14282" y="5500702"/>
            <a:ext cx="2181225" cy="619125"/>
          </a:xfrm>
          <a:prstGeom prst="rect">
            <a:avLst/>
          </a:prstGeom>
          <a:noFill/>
          <a:ln>
            <a:solidFill>
              <a:srgbClr val="003366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Introduction and Chronology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Compressed 64-bit Object Pointers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Garbage-First GC (G1)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Dynamic Languages in JVM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Java Modularity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Project </a:t>
            </a:r>
            <a:r>
              <a:rPr lang="en-US" dirty="0" smtClean="0"/>
              <a:t>Jigsaw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Language </a:t>
            </a:r>
            <a:r>
              <a:rPr lang="en-US" dirty="0" smtClean="0"/>
              <a:t>Enhancements (Project Coin)</a:t>
            </a:r>
          </a:p>
          <a:p>
            <a:pPr marL="971550" lvl="1" indent="-514350"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Strings </a:t>
            </a:r>
            <a:r>
              <a:rPr lang="en-US" dirty="0" smtClean="0"/>
              <a:t>in Switch</a:t>
            </a:r>
          </a:p>
          <a:p>
            <a:pPr marL="971550" lvl="1" indent="-514350"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Automatic </a:t>
            </a:r>
            <a:r>
              <a:rPr lang="en-US" dirty="0" smtClean="0"/>
              <a:t>Resource Management (ARM</a:t>
            </a:r>
            <a:r>
              <a:rPr lang="en-US" dirty="0" smtClean="0"/>
              <a:t>)</a:t>
            </a:r>
          </a:p>
          <a:p>
            <a:pPr marL="971550" lvl="1" indent="-514350"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Improved Type Inference for Generic Instance </a:t>
            </a:r>
            <a:r>
              <a:rPr lang="en-US" dirty="0" smtClean="0"/>
              <a:t>Creation</a:t>
            </a:r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 marL="914400" lvl="1" indent="-514350"/>
            <a:r>
              <a:rPr lang="en-US" dirty="0" smtClean="0"/>
              <a:t>Improved </a:t>
            </a:r>
            <a:r>
              <a:rPr lang="en-US" dirty="0" smtClean="0"/>
              <a:t>Type Inference for Generic Instance Creation</a:t>
            </a:r>
          </a:p>
          <a:p>
            <a:pPr marL="914400" lvl="1" indent="-514350"/>
            <a:r>
              <a:rPr lang="en-US" dirty="0" smtClean="0"/>
              <a:t>Simplified </a:t>
            </a:r>
            <a:r>
              <a:rPr lang="en-US" dirty="0" smtClean="0"/>
              <a:t>Varargs Method Invocation</a:t>
            </a:r>
          </a:p>
          <a:p>
            <a:pPr marL="914400" lvl="1" indent="-514350"/>
            <a:r>
              <a:rPr lang="en-US" dirty="0" smtClean="0"/>
              <a:t>Collection </a:t>
            </a:r>
            <a:r>
              <a:rPr lang="en-US" dirty="0" smtClean="0"/>
              <a:t>Literals</a:t>
            </a:r>
          </a:p>
          <a:p>
            <a:pPr marL="914400" lvl="1" indent="-514350"/>
            <a:r>
              <a:rPr lang="en-US" dirty="0" smtClean="0"/>
              <a:t>Indexing </a:t>
            </a:r>
            <a:r>
              <a:rPr lang="en-US" dirty="0" smtClean="0"/>
              <a:t>Access Syntax for Lists and Maps</a:t>
            </a:r>
          </a:p>
          <a:p>
            <a:pPr marL="914400" lvl="1" indent="-514350"/>
            <a:r>
              <a:rPr lang="en-US" dirty="0" smtClean="0"/>
              <a:t>Language </a:t>
            </a:r>
            <a:r>
              <a:rPr lang="en-US" dirty="0" smtClean="0"/>
              <a:t>Support for JSR 292</a:t>
            </a:r>
          </a:p>
          <a:p>
            <a:pPr marL="914400" lvl="1" indent="-514350"/>
            <a:r>
              <a:rPr lang="en-US" dirty="0" smtClean="0"/>
              <a:t>Underscores </a:t>
            </a:r>
            <a:r>
              <a:rPr lang="en-US" dirty="0" smtClean="0"/>
              <a:t>in Numbers</a:t>
            </a:r>
          </a:p>
          <a:p>
            <a:pPr marL="914400" lvl="1" indent="-514350"/>
            <a:r>
              <a:rPr lang="en-US" dirty="0" smtClean="0"/>
              <a:t>Binary Literals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Closures </a:t>
            </a:r>
            <a:r>
              <a:rPr lang="en-US" dirty="0" smtClean="0">
                <a:solidFill>
                  <a:srgbClr val="000000"/>
                </a:solidFill>
              </a:rPr>
              <a:t>for Java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	First-class </a:t>
            </a:r>
            <a:r>
              <a:rPr lang="en-US" dirty="0" smtClean="0"/>
              <a:t>Functions</a:t>
            </a:r>
            <a:endParaRPr lang="en-US" dirty="0" smtClean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 lvl="1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	Function Types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	Lambda </a:t>
            </a:r>
            <a:r>
              <a:rPr lang="en-US" dirty="0" smtClean="0"/>
              <a:t>Expressions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	Project Lambda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	Extension </a:t>
            </a:r>
            <a:r>
              <a:rPr lang="en-US" dirty="0" smtClean="0"/>
              <a:t>Methods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Upgrade Class-Loader Architecture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Method to close a URLClassLoader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Unicode 5.1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JSR 203: NIO.2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spc="-20" dirty="0" smtClean="0"/>
              <a:t>SCTP (Stream Control Transmission </a:t>
            </a:r>
            <a:r>
              <a:rPr lang="en-US" spc="-20" dirty="0" smtClean="0"/>
              <a:t>Protocol</a:t>
            </a:r>
            <a:r>
              <a:rPr lang="en-US" spc="-20" dirty="0" smtClean="0"/>
              <a:t>)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/>
              <a:t>SDP (Sockets Direct Protocol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Introduction and Chronology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OpenJDK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200"/>
              </a:lnSpc>
              <a:defRPr/>
            </a:pPr>
            <a:r>
              <a:rPr lang="en-US" dirty="0" smtClean="0"/>
              <a:t>JDK7 is the second JDK done via </a:t>
            </a:r>
            <a:r>
              <a:rPr lang="en-US" dirty="0" smtClean="0"/>
              <a:t>the OpenJDK </a:t>
            </a:r>
            <a:r>
              <a:rPr lang="en-US" dirty="0" smtClean="0"/>
              <a:t>effort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OpenJDK is free, open-source and GPL licensed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A lot of the improvements of JDK7 are separate projects on OpenJDK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Some say that projects go under the cap of OpenJDK to avoid the cumbersome and slow JCP process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Milestones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Began in August 2006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First supposed to be 7 milestones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Mark Reinhold extended them to 10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Current status: M7 finished, presentation made with build89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M10 expected to finish 09.09.2010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00034" y="4574153"/>
            <a:ext cx="8140806" cy="192668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“The last scheduled milestone cycle will be followed by a test and stabilization period of </a:t>
            </a:r>
            <a:r>
              <a:rPr lang="en-US" sz="2800" u="sng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indeterminate length</a:t>
            </a: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, after which the final release will be declared”</a:t>
            </a:r>
            <a:endParaRPr lang="en-US" sz="2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smtClean="0"/>
              <a:t>There’s No </a:t>
            </a:r>
            <a:r>
              <a:rPr lang="en-US" sz="3600" dirty="0" smtClean="0"/>
              <a:t>JSR Yet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A JSR is supposed to be formed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Java SE 6 was under the 'Umbrella' JSR 270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is in Eclipse’s low priority list because a lack of container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cannot be finalized without a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There are some functionalities that also lack a JSR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While doing this presentation we used the term JSR TBD in lieu of the missing JSR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Source Control System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Official SCM is SVN, still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endParaRPr lang="en-US" b="0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it takes a 'while'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Unofficial Mercurial forest repositories available since November 2007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en-US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this also takes a 'while'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39736" y="1928802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&gt;svn co https://jdk7.dev.java.net/svn/jdk7/trunk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2910" y="4286256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&gt;hg fclone http://hg.openjdk.java.net/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Currently Supported IDEs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Eclipse</a:t>
            </a:r>
          </a:p>
          <a:p>
            <a:pPr lvl="1">
              <a:defRPr/>
            </a:pPr>
            <a:r>
              <a:rPr lang="en-US" dirty="0" smtClean="0"/>
              <a:t>Both Eclipse 3.6M6 and E4 do not support JDK7’s syntax</a:t>
            </a:r>
          </a:p>
          <a:p>
            <a:pPr lvl="2">
              <a:defRPr/>
            </a:pPr>
            <a:r>
              <a:rPr lang="en-US" dirty="0" smtClean="0"/>
              <a:t>…or the presenters couldn’t figure it out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pPr lvl="2">
              <a:defRPr/>
            </a:pPr>
            <a:r>
              <a:rPr lang="en-US" dirty="0" smtClean="0"/>
              <a:t>Strangely enough the option is there:</a:t>
            </a:r>
          </a:p>
          <a:p>
            <a:pPr lvl="3">
              <a:defRPr/>
            </a:pPr>
            <a:r>
              <a:rPr lang="en-US" dirty="0" smtClean="0"/>
              <a:t>Source compatibility: 1.7</a:t>
            </a:r>
          </a:p>
          <a:p>
            <a:pPr>
              <a:defRPr/>
            </a:pPr>
            <a:r>
              <a:rPr lang="en-US" dirty="0" smtClean="0"/>
              <a:t>NetBeans</a:t>
            </a:r>
          </a:p>
          <a:p>
            <a:pPr lvl="1">
              <a:defRPr/>
            </a:pPr>
            <a:r>
              <a:rPr lang="en-US" dirty="0" smtClean="0"/>
              <a:t>6.9 Beta supports JDK7</a:t>
            </a:r>
          </a:p>
          <a:p>
            <a:pPr lvl="1">
              <a:defRPr/>
            </a:pPr>
            <a:r>
              <a:rPr lang="en-US" dirty="0" smtClean="0"/>
              <a:t>All the demos are done with it</a:t>
            </a:r>
          </a:p>
          <a:p>
            <a:pPr lvl="2">
              <a:defRPr/>
            </a:pPr>
            <a:r>
              <a:rPr lang="en-US" dirty="0" smtClean="0"/>
              <a:t>Eclipse was used to create the presentation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64-bit Object Pointers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an oop?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lnSpc>
                <a:spcPts val="3700"/>
              </a:lnSpc>
              <a:defRPr/>
            </a:pPr>
            <a:r>
              <a:rPr lang="en-US" dirty="0" smtClean="0"/>
              <a:t>An "oop", or "ordinary object pointer" in HotSpot parlance is a managed pointer to an object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it is normally the same size as a native machine pointer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which means 64 bits on an LP64 system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(LP64 = Long and Pointer are 64bit long)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On an ILP32 system, there is a maximum heap size of somewhat less than 4GB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which is not enough for many applications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The Problem – 50% Larger Heap</a:t>
            </a:r>
            <a:endParaRPr lang="bg-BG" sz="35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On an LP64 system the heap for any given run may have to be around 1.5 times as large as for the corresponding IPL32 system </a:t>
            </a:r>
          </a:p>
          <a:p>
            <a:pPr lvl="1">
              <a:defRPr/>
            </a:pPr>
            <a:r>
              <a:rPr lang="en-US" dirty="0" smtClean="0"/>
              <a:t>assuming the run fits both modes</a:t>
            </a:r>
          </a:p>
          <a:p>
            <a:pPr>
              <a:defRPr/>
            </a:pPr>
            <a:r>
              <a:rPr lang="en-US" dirty="0" smtClean="0"/>
              <a:t>This is due to the expanded size of managed pointers</a:t>
            </a:r>
          </a:p>
          <a:p>
            <a:pPr>
              <a:defRPr/>
            </a:pPr>
            <a:r>
              <a:rPr lang="en-US" dirty="0" smtClean="0"/>
              <a:t>Memory is pretty cheap, but these days bandwidth and cache is in short supply</a:t>
            </a:r>
          </a:p>
          <a:p>
            <a:pPr lvl="1">
              <a:defRPr/>
            </a:pPr>
            <a:r>
              <a:rPr lang="en-US" dirty="0" smtClean="0"/>
              <a:t>so significantly increasing the size of the heap just to get over the 4GB limit is painful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Compressed oops</a:t>
            </a:r>
            <a:endParaRPr lang="bg-BG" sz="3600" dirty="0" smtClean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Compressed oops = managed pointers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32-bit values, must be scaled by a factor of 8 and added to a 64-bit base address to find the object they refer to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sz="24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1800"/>
              </a:spcBef>
              <a:defRPr/>
            </a:pPr>
            <a:r>
              <a:rPr lang="en-US" dirty="0" smtClean="0">
                <a:effectLst/>
              </a:rPr>
              <a:t>in many but not all places in the JVM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This allows applications to address up to four billion </a:t>
            </a:r>
            <a:r>
              <a:rPr lang="en-US" i="1" dirty="0" smtClean="0">
                <a:effectLst/>
              </a:rPr>
              <a:t>objects</a:t>
            </a:r>
            <a:r>
              <a:rPr lang="en-US" dirty="0" smtClean="0">
                <a:effectLst/>
              </a:rPr>
              <a:t> (not bytes)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or a heap size of up to about 32Gb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At the same time, data structure compactness is competitive with ILP32 mode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12" y="3143248"/>
            <a:ext cx="7575602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&lt;base&gt; + (&lt;narrow-oop&gt; &lt;&lt; 3) + &lt;offset&gt;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Encoding / Decoding</a:t>
            </a:r>
            <a:endParaRPr lang="bg-BG" sz="35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term </a:t>
            </a:r>
            <a:r>
              <a:rPr lang="en-US" dirty="0" smtClean="0">
                <a:solidFill>
                  <a:srgbClr val="003366"/>
                </a:solidFill>
              </a:rPr>
              <a:t>decode</a:t>
            </a:r>
            <a:r>
              <a:rPr lang="en-US" dirty="0" smtClean="0"/>
              <a:t> expresses the operation by which a 32-bit compressed oop is converted into a 64-bit native address into the heap</a:t>
            </a:r>
          </a:p>
          <a:p>
            <a:pPr lvl="1">
              <a:defRPr/>
            </a:pPr>
            <a:r>
              <a:rPr lang="en-US" dirty="0" smtClean="0"/>
              <a:t>The inverse operation is </a:t>
            </a:r>
            <a:r>
              <a:rPr lang="en-US" dirty="0" smtClean="0">
                <a:solidFill>
                  <a:srgbClr val="003366"/>
                </a:solidFill>
              </a:rPr>
              <a:t>encoding</a:t>
            </a:r>
          </a:p>
          <a:p>
            <a:pPr>
              <a:defRPr/>
            </a:pPr>
            <a:r>
              <a:rPr lang="en-US" dirty="0" smtClean="0"/>
              <a:t>All oops are the native machine word size in</a:t>
            </a:r>
          </a:p>
          <a:p>
            <a:pPr lvl="1">
              <a:defRPr/>
            </a:pPr>
            <a:r>
              <a:rPr lang="en-US" dirty="0" smtClean="0"/>
              <a:t>An ILP32-mode JVM</a:t>
            </a:r>
          </a:p>
          <a:p>
            <a:pPr lvl="1">
              <a:defRPr/>
            </a:pPr>
            <a:r>
              <a:rPr lang="en-US" dirty="0" smtClean="0"/>
              <a:t>In LP64 mode, when the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UseCompressedOops</a:t>
            </a:r>
            <a:r>
              <a:rPr lang="en-US" dirty="0" smtClean="0"/>
              <a:t> flag is turned off</a:t>
            </a:r>
          </a:p>
          <a:p>
            <a:pPr>
              <a:defRPr/>
            </a:pPr>
            <a:r>
              <a:rPr lang="en-US" dirty="0" smtClean="0"/>
              <a:t>The Hotspot VM's data structures to manage Java classes are not compressed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Null Processing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97543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A 32-bit zero value decodes into a 64-bit native null value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An awkward special path is required in the decoding logic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It is profitable to statically note which compressed oops are guaranteed never to be null and use a simpler version of the full decode or encode operation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Implicit null checks are crucial to JVM speed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Trick: if compressed null is ever decoded, there’s a signal – the first page or so of the virtual addresses used by heap is not mapped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Zero Based Compressed oops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Narrow oop base = java heap base minus one protected page (for implicit null checks)</a:t>
            </a:r>
          </a:p>
          <a:p>
            <a:pPr>
              <a:defRPr/>
            </a:pPr>
            <a:r>
              <a:rPr lang="en-US" sz="2800" dirty="0" smtClean="0"/>
              <a:t>If the narrow oop base can be made to be zero: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Also if Java heap size &lt; 4Gb and it can be moved into low virtual address space (below 4Gb) then compressed oops can be used without encoding/decoding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639736" y="1214422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&lt;oop-base&gt; + (&lt;narrow-oop&gt; &lt;&lt; 3) + &lt;field-offset&gt;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642910" y="3402768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(&lt;narrow-oop&gt; &lt;&lt; 3) + &lt;field-offset&gt;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642910" y="5857892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&lt;wide_oop&gt; = &lt;narrow-oop&gt;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Garbage-First GC (G1)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GC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GC divides heap into young and old generations of objects</a:t>
            </a:r>
          </a:p>
          <a:p>
            <a:pPr lvl="1">
              <a:defRPr/>
            </a:pPr>
            <a:r>
              <a:rPr lang="en-US" dirty="0" smtClean="0"/>
              <a:t>Takes advantage of the observation that the vast majority of objects die young glorious deaths</a:t>
            </a:r>
          </a:p>
          <a:p>
            <a:pPr lvl="1">
              <a:defRPr/>
            </a:pPr>
            <a:r>
              <a:rPr lang="en-US" dirty="0" smtClean="0"/>
              <a:t>Very small number of objects live for a very long time (effectively the life of the app)</a:t>
            </a:r>
          </a:p>
          <a:p>
            <a:pPr lvl="1">
              <a:defRPr/>
            </a:pPr>
            <a:r>
              <a:rPr lang="en-US" dirty="0" smtClean="0"/>
              <a:t>Few references from the old generation to the young generation</a:t>
            </a:r>
          </a:p>
          <a:p>
            <a:pPr lvl="1">
              <a:defRPr/>
            </a:pPr>
            <a:r>
              <a:rPr lang="en-US" dirty="0" smtClean="0"/>
              <a:t>Focus collection attention on the young gen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Concurrent Mark Sweep GC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Garbage collector up to and including Java 6 is called Concurrent Mark Sweep (CMS)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CMS has minor and major cycles (for different gen spaces – young, tenured, perm)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Young gen GC is concurrent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Old gen GC does stop-the-world pauses to mark and finish up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Fallback to full stop-the-world for old gen compaction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G1 Garbage Collector</a:t>
            </a:r>
            <a:endParaRPr lang="bg-BG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>
                <a:effectLst/>
              </a:rPr>
              <a:t>G1 divides the all memory (except perm gen) into 1 MB “regions”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effectLst/>
              </a:rPr>
              <a:t>Regions are either old or young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/>
              </a:rPr>
              <a:t>In G1, the old generation GC there is one stop-the-world pause to mark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effectLst/>
              </a:rPr>
              <a:t>G1 uses “remembered sets” to manage references into a region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effectLst/>
              </a:rPr>
              <a:t>Every region has a small data structure (&lt;5% of total heap)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effectLst/>
              </a:rPr>
              <a:t>The remembered sets contain all external references into that region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G1 Additional Facts</a:t>
            </a:r>
            <a:endParaRPr lang="bg-BG" sz="35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Garbage-first is a server-style garbage collector</a:t>
            </a:r>
          </a:p>
          <a:p>
            <a:pPr lvl="1">
              <a:defRPr/>
            </a:pPr>
            <a:r>
              <a:rPr lang="en-US" dirty="0" smtClean="0"/>
              <a:t>Targeted for multi-processors with large memories</a:t>
            </a:r>
          </a:p>
          <a:p>
            <a:pPr lvl="1">
              <a:defRPr/>
            </a:pPr>
            <a:r>
              <a:rPr lang="en-US" dirty="0" smtClean="0"/>
              <a:t>meets a soft real-time goal with high probability</a:t>
            </a:r>
          </a:p>
          <a:p>
            <a:pPr lvl="1">
              <a:defRPr/>
            </a:pPr>
            <a:r>
              <a:rPr lang="en-US" dirty="0" smtClean="0"/>
              <a:t>while achieving high throughput</a:t>
            </a:r>
          </a:p>
          <a:p>
            <a:pPr>
              <a:defRPr/>
            </a:pPr>
            <a:r>
              <a:rPr lang="en-US" dirty="0" smtClean="0"/>
              <a:t>Added in Milestone1 (02.01.2009)</a:t>
            </a:r>
          </a:p>
          <a:p>
            <a:pPr>
              <a:defRPr/>
            </a:pPr>
            <a:r>
              <a:rPr lang="en-US" dirty="0" smtClean="0"/>
              <a:t>Released in Java 6 update 6u14</a:t>
            </a:r>
          </a:p>
          <a:p>
            <a:pPr lvl="1">
              <a:defRPr/>
            </a:pPr>
            <a:r>
              <a:rPr lang="en-US" dirty="0" smtClean="0"/>
              <a:t>Support contract controversy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Da Vinci Machine Project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A.k.a. Multi Language Virtual Machine –</a:t>
            </a:r>
            <a:r>
              <a:rPr lang="en-US" noProof="1" smtClean="0">
                <a:hlinkClick r:id="rId2"/>
              </a:rPr>
              <a:t>http://openjdk.java.net/projects/mlvm/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Aimed to allow non-Java languages to run efficiently in the JVM</a:t>
            </a:r>
          </a:p>
          <a:p>
            <a:pPr>
              <a:defRPr/>
            </a:pPr>
            <a:r>
              <a:rPr lang="bg-BG" dirty="0" smtClean="0"/>
              <a:t>JSR 292: Supporting Dynamically Typed Languages on the Java Platform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The standard behind </a:t>
            </a:r>
            <a:r>
              <a:rPr lang="en-US" noProof="1" smtClean="0"/>
              <a:t>Da Vinci</a:t>
            </a:r>
            <a:r>
              <a:rPr lang="en-US" dirty="0" smtClean="0"/>
              <a:t> Machine</a:t>
            </a:r>
          </a:p>
          <a:p>
            <a:pPr lvl="1">
              <a:defRPr/>
            </a:pPr>
            <a:r>
              <a:rPr lang="en-US" dirty="0" smtClean="0"/>
              <a:t>Natural continuation of JSR 223: Scripting for the Java Platform implemented in JDK 6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smtClean="0"/>
              <a:t>Dynamic Languages in JVM (2)</a:t>
            </a:r>
            <a:endParaRPr lang="bg-BG" sz="360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JVM instruction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invokedynamic</a:t>
            </a:r>
          </a:p>
          <a:p>
            <a:pPr lvl="1">
              <a:defRPr/>
            </a:pPr>
            <a:r>
              <a:rPr lang="en-US" dirty="0" smtClean="0"/>
              <a:t>Allows extremely fast dynamic method invocation through method handles</a:t>
            </a:r>
          </a:p>
          <a:p>
            <a:pPr lvl="1">
              <a:defRPr/>
            </a:pPr>
            <a:r>
              <a:rPr lang="en-US" dirty="0" smtClean="0"/>
              <a:t>Will enable JRuby, Jython, Groovy and other dynamic and scripting languages to call dynamic methods natively at bytecode level</a:t>
            </a:r>
          </a:p>
          <a:p>
            <a:pPr>
              <a:defRPr/>
            </a:pPr>
            <a:r>
              <a:rPr lang="en-US" dirty="0" smtClean="0"/>
              <a:t>Method handles</a:t>
            </a:r>
          </a:p>
          <a:p>
            <a:pPr lvl="1">
              <a:defRPr/>
            </a:pPr>
            <a:r>
              <a:rPr lang="en-US" dirty="0" smtClean="0"/>
              <a:t>Lightweight references to a method – </a:t>
            </a:r>
            <a:r>
              <a:rPr lang="en-US" sz="3000" noProof="1" smtClean="0">
                <a:latin typeface="Consolas" pitchFamily="49" charset="0"/>
                <a:ea typeface="+mn-ea"/>
                <a:cs typeface="Consolas" pitchFamily="49" charset="0"/>
              </a:rPr>
              <a:t>java.dyn.MethodHandle</a:t>
            </a:r>
          </a:p>
          <a:p>
            <a:pPr>
              <a:defRPr/>
            </a:pPr>
            <a:r>
              <a:rPr lang="en-US" dirty="0" smtClean="0"/>
              <a:t>Anonymous classes in the JVM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(3)</a:t>
            </a:r>
            <a:endParaRPr lang="bg-BG" sz="3600" dirty="0" smtClean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Autonomous methods</a:t>
            </a:r>
          </a:p>
          <a:p>
            <a:pPr lvl="1">
              <a:defRPr/>
            </a:pPr>
            <a:r>
              <a:rPr lang="en-US" smtClean="0"/>
              <a:t>Methods that can be dynamically attached to an existing class at runtime</a:t>
            </a:r>
          </a:p>
          <a:p>
            <a:pPr>
              <a:defRPr/>
            </a:pPr>
            <a:r>
              <a:rPr lang="bg-BG" smtClean="0"/>
              <a:t>Interface injection</a:t>
            </a:r>
            <a:endParaRPr lang="en-US" smtClean="0"/>
          </a:p>
          <a:p>
            <a:pPr lvl="1">
              <a:defRPr/>
            </a:pPr>
            <a:r>
              <a:rPr lang="en-US" smtClean="0"/>
              <a:t>Acquiring base interfaces and method implementations at runtime</a:t>
            </a:r>
          </a:p>
          <a:p>
            <a:pPr>
              <a:defRPr/>
            </a:pPr>
            <a:r>
              <a:rPr lang="bg-BG" smtClean="0"/>
              <a:t>Continuations and stack introspection </a:t>
            </a:r>
            <a:endParaRPr lang="en-US" smtClean="0"/>
          </a:p>
          <a:p>
            <a:pPr lvl="1">
              <a:defRPr/>
            </a:pPr>
            <a:r>
              <a:rPr lang="en-US" smtClean="0"/>
              <a:t>Suspend / resume thread's execution stack</a:t>
            </a:r>
          </a:p>
          <a:p>
            <a:pPr>
              <a:defRPr/>
            </a:pPr>
            <a:r>
              <a:rPr lang="bg-BG" smtClean="0"/>
              <a:t>Tail calls and tail recursion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(4)</a:t>
            </a:r>
            <a:endParaRPr lang="bg-BG" sz="36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Runtime support for closures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Closure is a lambda-expression bound (closed) to its environment</a:t>
            </a:r>
          </a:p>
          <a:p>
            <a:pPr>
              <a:defRPr/>
            </a:pPr>
            <a:r>
              <a:rPr lang="en-US" dirty="0" smtClean="0"/>
              <a:t>Multimethods</a:t>
            </a:r>
          </a:p>
          <a:p>
            <a:pPr lvl="1">
              <a:defRPr/>
            </a:pPr>
            <a:r>
              <a:rPr lang="en-US" dirty="0" smtClean="0"/>
              <a:t>Dispatch a method overload depending on the actual arguments at runtime</a:t>
            </a:r>
          </a:p>
          <a:p>
            <a:pPr>
              <a:defRPr/>
            </a:pPr>
            <a:r>
              <a:rPr lang="en-US" dirty="0" smtClean="0"/>
              <a:t>Faster reflection and faster interface invocation based on dynamic invocation</a:t>
            </a:r>
          </a:p>
          <a:p>
            <a:pPr>
              <a:defRPr/>
            </a:pPr>
            <a:r>
              <a:rPr lang="en-US" dirty="0" smtClean="0"/>
              <a:t>Symbolic freedom for identifier names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500188"/>
            <a:ext cx="7997825" cy="484728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greeter(String x)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System.out.println(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"Hello, 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+ x);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MethodHandle </a:t>
            </a:r>
            <a:r>
              <a:rPr lang="en-US" sz="2100" i="1" noProof="1" smtClean="0">
                <a:solidFill>
                  <a:srgbClr val="0000C0"/>
                </a:solidFill>
                <a:latin typeface="Consolas"/>
              </a:rPr>
              <a:t>greeterMethodHandle</a:t>
            </a:r>
            <a:r>
              <a:rPr lang="en-US" sz="2100" i="1" noProof="1" smtClean="0">
                <a:solidFill>
                  <a:srgbClr val="000000"/>
                </a:solidFill>
                <a:latin typeface="Consolas"/>
              </a:rPr>
              <a:t> =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MethodHandles.lookup().findStatic(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DynamicInvocation.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"greeter"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MethodType.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methodType(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String.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));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Linkage.registerBootstrapMethod(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"bootstrapDynamic"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75" y="128588"/>
            <a:ext cx="7107238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 (2)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68298" y="1231258"/>
            <a:ext cx="8004230" cy="535839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private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 bootstrapDynamic(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Class caller, String name, MethodType type)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if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(type.parameterCount() == 1 &amp;&amp; name == 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"hail"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MethodHandle target = MethodHandles.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convertArguments(greeterMethodHandle,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CallSite site =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CallSite(caller, name,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site.setTarget(target);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System.out.println(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"Set the CallSite target to 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+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greeterMethodHandle);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site;</a:t>
            </a:r>
            <a:endParaRPr lang="en-US" sz="1000" noProof="1" smtClean="0">
              <a:solidFill>
                <a:srgbClr val="000000"/>
              </a:solidFill>
              <a:latin typeface="Consolas"/>
            </a:endParaRP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main(String... args)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InvokeDynamic.hail(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"dynamic invocation"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0034" y="2786058"/>
            <a:ext cx="8143932" cy="930282"/>
          </a:xfrm>
        </p:spPr>
        <p:txBody>
          <a:bodyPr/>
          <a:lstStyle/>
          <a:p>
            <a:r>
              <a:rPr lang="en-US" dirty="0" smtClean="0"/>
              <a:t>Java Modularity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4762"/>
            <a:ext cx="6400800" cy="542932"/>
          </a:xfrm>
        </p:spPr>
        <p:txBody>
          <a:bodyPr/>
          <a:lstStyle/>
          <a:p>
            <a:r>
              <a:rPr lang="en-US" dirty="0" smtClean="0"/>
              <a:t>Project Jigsaw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3000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 JDK and the JRE, have always been delivered as massive, indivisible artifacts</a:t>
            </a:r>
          </a:p>
          <a:p>
            <a:pPr>
              <a:defRPr/>
            </a:pPr>
            <a:r>
              <a:rPr lang="en-US" dirty="0" smtClean="0"/>
              <a:t>The growth of the platform has thus inevitably led to the growth of the basic JRE download</a:t>
            </a:r>
          </a:p>
          <a:p>
            <a:pPr lvl="1">
              <a:defRPr/>
            </a:pPr>
            <a:r>
              <a:rPr lang="en-US" dirty="0" smtClean="0"/>
              <a:t>which now stands at well over 14MB</a:t>
            </a:r>
          </a:p>
          <a:p>
            <a:pPr lvl="1">
              <a:defRPr/>
            </a:pPr>
            <a:r>
              <a:rPr lang="en-US" dirty="0" smtClean="0"/>
              <a:t>despite heroic engineering efforts such as the Pack200 class file compression format</a:t>
            </a:r>
          </a:p>
          <a:p>
            <a:pPr>
              <a:defRPr/>
            </a:pPr>
            <a:r>
              <a:rPr lang="en-US" sz="2800" dirty="0" smtClean="0"/>
              <a:t>Java Kernel and Quickstarter features do improve download time and startup time, at least for Windows users</a:t>
            </a:r>
            <a:endParaRPr lang="bg-BG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Real Solution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most promising way to improve the key metrics of</a:t>
            </a:r>
          </a:p>
          <a:p>
            <a:pPr lvl="1">
              <a:defRPr/>
            </a:pPr>
            <a:r>
              <a:rPr lang="en-US" dirty="0" smtClean="0"/>
              <a:t>Download time</a:t>
            </a:r>
          </a:p>
          <a:p>
            <a:pPr lvl="1">
              <a:defRPr/>
            </a:pPr>
            <a:r>
              <a:rPr lang="en-US" dirty="0" smtClean="0"/>
              <a:t>Startup time</a:t>
            </a:r>
          </a:p>
          <a:p>
            <a:pPr lvl="1">
              <a:defRPr/>
            </a:pPr>
            <a:r>
              <a:rPr lang="en-US" dirty="0" smtClean="0"/>
              <a:t>And memory footprint</a:t>
            </a:r>
          </a:p>
          <a:p>
            <a:pPr>
              <a:defRPr/>
            </a:pPr>
            <a:r>
              <a:rPr lang="en-US" dirty="0" smtClean="0"/>
              <a:t>Is to attack the root problem head-on:</a:t>
            </a:r>
          </a:p>
          <a:p>
            <a:pPr lvl="1">
              <a:defRPr/>
            </a:pPr>
            <a:r>
              <a:rPr lang="en-US" dirty="0" smtClean="0"/>
              <a:t>Divide the JDK into a set of well </a:t>
            </a:r>
            <a:r>
              <a:rPr lang="en-US" dirty="0" err="1" smtClean="0"/>
              <a:t>speciﬁed</a:t>
            </a:r>
            <a:r>
              <a:rPr lang="en-US" dirty="0" smtClean="0"/>
              <a:t> and separate, yet interdependent, modules</a:t>
            </a:r>
          </a:p>
          <a:p>
            <a:pPr>
              <a:defRPr/>
            </a:pPr>
            <a:r>
              <a:rPr lang="en-US" dirty="0" smtClean="0"/>
              <a:t>A side effect is that JAR format has to reworked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Alan Bateman: It’s Difficult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Suppose you are using the Logging API</a:t>
            </a:r>
          </a:p>
          <a:p>
            <a:pPr lvl="1">
              <a:defRPr/>
            </a:pPr>
            <a:r>
              <a:rPr lang="en-US" dirty="0" smtClean="0"/>
              <a:t>Logging requires NIO (for file locking)</a:t>
            </a:r>
          </a:p>
          <a:p>
            <a:pPr lvl="2">
              <a:defRPr/>
            </a:pPr>
            <a:r>
              <a:rPr lang="en-US" dirty="0" smtClean="0"/>
              <a:t>And JMX (as loggers are managed)</a:t>
            </a:r>
          </a:p>
          <a:p>
            <a:pPr lvl="1">
              <a:defRPr/>
            </a:pPr>
            <a:r>
              <a:rPr lang="en-US" dirty="0" smtClean="0"/>
              <a:t>JMX requires JavaBeans, JNDI, RMI and CORBA (JMX remote API mandates that the RMI connector support both JRMP and IIOP)</a:t>
            </a:r>
          </a:p>
          <a:p>
            <a:pPr lvl="1">
              <a:defRPr/>
            </a:pPr>
            <a:r>
              <a:rPr lang="en-US" dirty="0" smtClean="0"/>
              <a:t>JNDI requires </a:t>
            </a:r>
            <a:r>
              <a:rPr lang="en-US" noProof="1" smtClean="0"/>
              <a:t>java.applet.Applet</a:t>
            </a:r>
            <a:r>
              <a:rPr lang="en-US" dirty="0" smtClean="0"/>
              <a:t> (huh?) and JavaBeans has dependencies on AWT, Swing</a:t>
            </a:r>
          </a:p>
          <a:p>
            <a:pPr lvl="1">
              <a:defRPr/>
            </a:pPr>
            <a:r>
              <a:rPr lang="en-US" dirty="0" smtClean="0"/>
              <a:t>Not satisfied with this, JavaBeans has persistent delegates that create dependencies on JDBC and more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Do It?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Modularizing the JDK requires a module system capable of supporting such an effort </a:t>
            </a:r>
          </a:p>
          <a:p>
            <a:pPr>
              <a:defRPr/>
            </a:pPr>
            <a:r>
              <a:rPr lang="en-US" dirty="0" smtClean="0"/>
              <a:t>It requires, in particular, a module system whose core can be implemented directly within the Java virtual machine</a:t>
            </a:r>
          </a:p>
          <a:p>
            <a:pPr>
              <a:defRPr/>
            </a:pPr>
            <a:r>
              <a:rPr lang="en-US" dirty="0" smtClean="0"/>
              <a:t>Modularizing is best done with a module system that’s tightly integrated with the Java language</a:t>
            </a:r>
          </a:p>
          <a:p>
            <a:pPr lvl="1">
              <a:defRPr/>
            </a:pPr>
            <a:r>
              <a:rPr lang="en-US" dirty="0" smtClean="0"/>
              <a:t>Otherwise the compile-time module environment can differ dramatically from the run-time module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JSR 277 proposes the JAM module system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Some of its rich, non-declarative features would be impossible to implement its core functionality directly within the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Therefore Sun halted the development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JSR 294 is chartered to extend the language and JVM to support modular programming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Well received for its simplicity and its utility to existing module systems such as OSGi</a:t>
            </a:r>
            <a:endParaRPr lang="bg-BG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 (2)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OSGi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May 2007</a:t>
            </a:r>
            <a:r>
              <a:rPr lang="bg-BG" dirty="0" smtClean="0"/>
              <a:t>: </a:t>
            </a:r>
            <a:r>
              <a:rPr lang="en-US" dirty="0" smtClean="0"/>
              <a:t>OSGi 4.1 standardized as JSR-291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Reasonably mature, stable, and robust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Implemented within Apache Harmony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Not at all integrated with the Java language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Jigsaw created to modularize JDK7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Will not be an official part of the Java SE 7 Platform Specification and might not be supported by other SE 7 implementations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Status and Examples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Probably JSR 294 will be chosen</a:t>
            </a:r>
          </a:p>
          <a:p>
            <a:pPr lvl="1">
              <a:defRPr/>
            </a:pPr>
            <a:r>
              <a:rPr lang="en-US" dirty="0" smtClean="0"/>
              <a:t>There are issues, JSR 294 is inactive (paused)</a:t>
            </a:r>
          </a:p>
          <a:p>
            <a:pPr lvl="1">
              <a:defRPr/>
            </a:pPr>
            <a:r>
              <a:rPr lang="en-US" dirty="0" smtClean="0"/>
              <a:t>Not implemented yet (b89),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java.lang.module</a:t>
            </a:r>
          </a:p>
          <a:p>
            <a:pPr lvl="1">
              <a:defRPr/>
            </a:pPr>
            <a:r>
              <a:rPr lang="en-US" dirty="0" smtClean="0"/>
              <a:t>Example (may, and probably will, change)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6" y="3643314"/>
            <a:ext cx="7715306" cy="143423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7F0055"/>
                </a:solidFill>
                <a:latin typeface="Courier New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M1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1.0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provides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M2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2.0, M3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3.0 {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requires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M4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4.0, M5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5.0;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permits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 M6;</a:t>
            </a:r>
            <a:r>
              <a:rPr lang="en-US" sz="2000" dirty="0">
                <a:solidFill>
                  <a:srgbClr val="3F7F5F"/>
                </a:solidFill>
                <a:highlight>
                  <a:srgbClr val="E8F2FE"/>
                </a:highlight>
                <a:latin typeface="Courier New"/>
              </a:rPr>
              <a:t> // only M6 can depend on M1</a:t>
            </a:r>
            <a:endParaRPr lang="en-US" sz="2000" dirty="0">
              <a:solidFill>
                <a:srgbClr val="000000"/>
              </a:solidFill>
              <a:latin typeface="Courier New"/>
            </a:endParaRP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317" name="Rectangle 5"/>
          <p:cNvSpPr txBox="1">
            <a:spLocks noChangeArrowheads="1"/>
          </p:cNvSpPr>
          <p:nvPr/>
        </p:nvSpPr>
        <p:spPr bwMode="auto">
          <a:xfrm>
            <a:off x="714346" y="5322908"/>
            <a:ext cx="7715306" cy="112646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M;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package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P;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{...}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143117"/>
            <a:ext cx="6143625" cy="255589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308: Annotations on Java Types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JSR 308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 SE 6 permits annotations only on declarations</a:t>
            </a:r>
          </a:p>
          <a:p>
            <a:pPr>
              <a:defRPr/>
            </a:pPr>
            <a:r>
              <a:rPr lang="en-US" dirty="0" smtClean="0"/>
              <a:t>JSR 308 extends Java’s annotation system so that annotations may appear on nearly any use of a type</a:t>
            </a:r>
          </a:p>
          <a:p>
            <a:pPr lvl="1">
              <a:defRPr/>
            </a:pPr>
            <a:r>
              <a:rPr lang="en-US" dirty="0" smtClean="0"/>
              <a:t>JSR 308 is backward-compatible and continues to permit those annotations</a:t>
            </a:r>
          </a:p>
          <a:p>
            <a:pPr>
              <a:defRPr/>
            </a:pPr>
            <a:r>
              <a:rPr lang="en-US" dirty="0" smtClean="0"/>
              <a:t>Two new types of annotations (target wise):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ElementType.TYPE_USE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ElementType.TYPE_PARAMETER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Source Locations for Annotations on Types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 A type annotation appears before the type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annotation on a given array level prefixes the brackets that introduce that level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The </a:t>
            </a:r>
            <a:r>
              <a:rPr lang="en-US" dirty="0" err="1" smtClean="0"/>
              <a:t>varargs</a:t>
            </a:r>
            <a:r>
              <a:rPr lang="en-US" dirty="0" smtClean="0"/>
              <a:t> syntax 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...</a:t>
            </a:r>
            <a:r>
              <a:rPr lang="en-US" dirty="0" smtClean="0"/>
              <a:t> is treated analogously to array brackets and may also be prefixed by an annotation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883" y="1785926"/>
            <a:ext cx="7786796" cy="51090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646464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Nonnull String s = </a:t>
            </a:r>
            <a:r>
              <a:rPr lang="en-US" sz="2000" noProof="1" smtClean="0">
                <a:solidFill>
                  <a:srgbClr val="2A00FF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97" name="Rectangle 5"/>
          <p:cNvSpPr txBox="1">
            <a:spLocks noChangeArrowheads="1"/>
          </p:cNvSpPr>
          <p:nvPr/>
        </p:nvSpPr>
        <p:spPr bwMode="auto">
          <a:xfrm>
            <a:off x="642911" y="3587759"/>
            <a:ext cx="7786742" cy="112712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NonEmpty 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English String s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NonEmpty []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String[]{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Source Locations for Annotations </a:t>
            </a:r>
            <a:r>
              <a:rPr lang="en-US" sz="3600" smtClean="0"/>
              <a:t>on Types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 annotation on the type of a method receiver (this) appears just after the parameter list and before any throws clause</a:t>
            </a:r>
          </a:p>
          <a:p>
            <a:pPr lvl="1">
              <a:defRPr/>
            </a:pPr>
            <a:r>
              <a:rPr lang="en-US" dirty="0" smtClean="0"/>
              <a:t>Each non-static method has an implicit parameter, this, which is called the receiver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An annotation on a type parameter declaration appears before the declared name or wildcard</a:t>
            </a:r>
          </a:p>
          <a:p>
            <a:pPr>
              <a:defRPr/>
            </a:pP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10" y="3714752"/>
            <a:ext cx="7786742" cy="51090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>
                <a:solidFill>
                  <a:srgbClr val="7F0055"/>
                </a:solidFill>
                <a:highlight>
                  <a:srgbClr val="E8F2FE"/>
                </a:highlight>
                <a:latin typeface="Courier New"/>
              </a:rPr>
              <a:t>public</a:t>
            </a:r>
            <a:r>
              <a:rPr lang="en-US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 String toString() </a:t>
            </a:r>
            <a:r>
              <a:rPr lang="en-US" sz="2000" noProof="1">
                <a:solidFill>
                  <a:srgbClr val="646464"/>
                </a:solidFill>
                <a:highlight>
                  <a:srgbClr val="E8F2FE"/>
                </a:highlight>
                <a:latin typeface="Courier New"/>
              </a:rPr>
              <a:t>@</a:t>
            </a:r>
            <a:r>
              <a:rPr lang="en-US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Readonly { ... 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2910" y="5825024"/>
            <a:ext cx="7786742" cy="81868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fr-FR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Map&lt;</a:t>
            </a:r>
            <a:r>
              <a:rPr lang="fr-FR" sz="2000" noProof="1">
                <a:solidFill>
                  <a:srgbClr val="646464"/>
                </a:solidFill>
                <a:highlight>
                  <a:srgbClr val="E8F2FE"/>
                </a:highlight>
                <a:latin typeface="Courier New"/>
              </a:rPr>
              <a:t>@</a:t>
            </a:r>
            <a:r>
              <a:rPr lang="fr-FR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NonNull String,</a:t>
            </a:r>
          </a:p>
          <a:p>
            <a:pPr>
              <a:defRPr/>
            </a:pPr>
            <a:r>
              <a:rPr lang="fr-FR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  </a:t>
            </a:r>
            <a:r>
              <a:rPr lang="fr-FR" sz="2000" noProof="1">
                <a:solidFill>
                  <a:srgbClr val="646464"/>
                </a:solidFill>
                <a:highlight>
                  <a:srgbClr val="E8F2FE"/>
                </a:highlight>
                <a:latin typeface="Courier New"/>
              </a:rPr>
              <a:t>@</a:t>
            </a:r>
            <a:r>
              <a:rPr lang="fr-FR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NonEmpty List&lt;</a:t>
            </a:r>
            <a:r>
              <a:rPr lang="fr-FR" sz="2000" noProof="1">
                <a:solidFill>
                  <a:srgbClr val="646464"/>
                </a:solidFill>
                <a:highlight>
                  <a:srgbClr val="E8F2FE"/>
                </a:highlight>
                <a:latin typeface="Courier New"/>
              </a:rPr>
              <a:t>@</a:t>
            </a:r>
            <a:r>
              <a:rPr lang="fr-FR" sz="2000" noProof="1">
                <a:solidFill>
                  <a:srgbClr val="000000"/>
                </a:solidFill>
                <a:highlight>
                  <a:srgbClr val="E8F2FE"/>
                </a:highlight>
                <a:latin typeface="Courier New"/>
              </a:rPr>
              <a:t>Readonly Document&gt;&gt; f;</a:t>
            </a:r>
            <a:endParaRPr lang="fr-FR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308: More Examples</a:t>
            </a:r>
            <a:endParaRPr lang="en-US" sz="3600" dirty="0"/>
          </a:p>
        </p:txBody>
      </p:sp>
      <p:sp>
        <p:nvSpPr>
          <p:cNvPr id="10243" name="Rectangle 5"/>
          <p:cNvSpPr txBox="1">
            <a:spLocks noChangeArrowheads="1"/>
          </p:cNvSpPr>
          <p:nvPr/>
        </p:nvSpPr>
        <p:spPr bwMode="auto">
          <a:xfrm>
            <a:off x="428598" y="1213882"/>
            <a:ext cx="8286806" cy="53583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generic type arguments in a generic method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JSR308Example2.&lt;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NonNull String&gt;method(</a:t>
            </a:r>
            <a:r>
              <a:rPr lang="en-US" sz="19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"..."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type parameters and type parameter bounds: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Collection&lt;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Long ?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Existing File&gt; c =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class inheritance: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UnmodifiableList&lt;T&gt;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List&lt;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T&gt; { }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throws clauses: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monitorTemperature()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Critical Exception {}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method receivers: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 toString()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{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helper only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method(String s) {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;}</a:t>
            </a:r>
            <a:endParaRPr lang="en-US" sz="19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Reflection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Type Annotations are available in b89</a:t>
            </a:r>
          </a:p>
          <a:p>
            <a:pPr lvl="1">
              <a:defRPr/>
            </a:pPr>
            <a:r>
              <a:rPr lang="en-US" dirty="0" smtClean="0"/>
              <a:t>Introduced in M4</a:t>
            </a:r>
          </a:p>
          <a:p>
            <a:pPr>
              <a:defRPr/>
            </a:pPr>
            <a:r>
              <a:rPr lang="en-US" dirty="0" smtClean="0"/>
              <a:t>Unfortunately the specification says:</a:t>
            </a:r>
          </a:p>
          <a:p>
            <a:pPr lvl="1">
              <a:defRPr/>
            </a:pPr>
            <a:r>
              <a:rPr lang="en-US" i="1" dirty="0" smtClean="0"/>
              <a:t>“To do: Complete this design.”</a:t>
            </a:r>
          </a:p>
          <a:p>
            <a:pPr lvl="1">
              <a:defRPr/>
            </a:pPr>
            <a:r>
              <a:rPr lang="en-US" dirty="0" smtClean="0"/>
              <a:t>So Reflection API is not ready yet</a:t>
            </a:r>
          </a:p>
          <a:p>
            <a:pPr>
              <a:defRPr/>
            </a:pPr>
            <a:r>
              <a:rPr lang="en-US" dirty="0" smtClean="0"/>
              <a:t>Anyway reflection gives no access to method implementations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Usage of Type Annotations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One example use is to create custom </a:t>
            </a:r>
            <a:r>
              <a:rPr lang="en-US" dirty="0" smtClean="0">
                <a:solidFill>
                  <a:srgbClr val="003366"/>
                </a:solidFill>
              </a:rPr>
              <a:t>type qualifiers</a:t>
            </a:r>
            <a:r>
              <a:rPr lang="en-US" dirty="0" smtClean="0"/>
              <a:t> for Java</a:t>
            </a:r>
          </a:p>
          <a:p>
            <a:pPr lvl="1">
              <a:defRPr/>
            </a:pPr>
            <a:r>
              <a:rPr lang="en-US" dirty="0" smtClean="0"/>
              <a:t>such as 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@NonNull</a:t>
            </a:r>
            <a:r>
              <a:rPr lang="en-US" dirty="0" smtClean="0"/>
              <a:t>, 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@ReadOnly</a:t>
            </a:r>
            <a:r>
              <a:rPr lang="en-US" dirty="0" smtClean="0"/>
              <a:t>, 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@Interned</a:t>
            </a:r>
          </a:p>
          <a:p>
            <a:pPr lvl="1">
              <a:defRPr/>
            </a:pPr>
            <a:r>
              <a:rPr lang="en-US" dirty="0" smtClean="0"/>
              <a:t>A declaration that uses a qualified type provides extra information</a:t>
            </a:r>
            <a:endParaRPr lang="bg-BG" dirty="0" smtClean="0"/>
          </a:p>
          <a:p>
            <a:pPr lvl="1">
              <a:defRPr/>
            </a:pPr>
            <a:r>
              <a:rPr lang="en-US" dirty="0" smtClean="0"/>
              <a:t>A designer can define new type qualifiers using Java annotations, and can provide compiler plug-ins to check their semantics</a:t>
            </a:r>
          </a:p>
          <a:p>
            <a:pPr lvl="2">
              <a:defRPr/>
            </a:pPr>
            <a:r>
              <a:rPr lang="en-US" dirty="0" smtClean="0"/>
              <a:t>For instance, by issuing lint-like warnings during compilation</a:t>
            </a:r>
          </a:p>
          <a:p>
            <a:pPr>
              <a:defRPr/>
            </a:pPr>
            <a:r>
              <a:rPr lang="en-US" dirty="0" smtClean="0"/>
              <a:t>Example Plug-in: </a:t>
            </a:r>
            <a:r>
              <a:rPr lang="en-US" dirty="0" smtClean="0">
                <a:hlinkClick r:id="rId2"/>
              </a:rPr>
              <a:t>The Checker Framework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An Example That Makes Sense</a:t>
            </a:r>
            <a:endParaRPr lang="en-US" sz="3600" dirty="0"/>
          </a:p>
        </p:txBody>
      </p:sp>
      <p:sp>
        <p:nvSpPr>
          <p:cNvPr id="13315" name="Rectangle 5"/>
          <p:cNvSpPr txBox="1">
            <a:spLocks noChangeArrowheads="1"/>
          </p:cNvSpPr>
          <p:nvPr/>
        </p:nvSpPr>
        <p:spPr bwMode="auto">
          <a:xfrm>
            <a:off x="642850" y="1357298"/>
            <a:ext cx="7858240" cy="513583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DefaultQualifier(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"NonNull"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DAG {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Set&lt;Edge&gt; edges;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...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List&lt;Vertex&gt; getNeighbors(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Interned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Vertex v) </a:t>
            </a:r>
            <a:r>
              <a:rPr lang="en-US" sz="20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{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List&lt;Vertex&gt; neighbors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LinkedList&lt;Vertex&gt;();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(Edge e : edges)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(e.from() == v)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neighbors.add(e.to());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neighbors;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9" y="2198679"/>
            <a:ext cx="7000924" cy="244476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Small Language Enhancements (Project Coin)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</a:t>
            </a:r>
            <a:r>
              <a:rPr lang="en-US" smtClean="0"/>
              <a:t>Coin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Coin unites all language changes to the Java Lang Specification (JLS) to be added to JDK 7</a:t>
            </a:r>
          </a:p>
          <a:p>
            <a:pPr>
              <a:defRPr/>
            </a:pPr>
            <a:r>
              <a:rPr lang="en-US" dirty="0" smtClean="0"/>
              <a:t>Open call for proposals</a:t>
            </a:r>
          </a:p>
          <a:p>
            <a:pPr lvl="1">
              <a:defRPr/>
            </a:pPr>
            <a:r>
              <a:rPr lang="en-US" dirty="0" smtClean="0"/>
              <a:t>From February 27, 2009</a:t>
            </a:r>
          </a:p>
          <a:p>
            <a:pPr lvl="1">
              <a:defRPr/>
            </a:pPr>
            <a:r>
              <a:rPr lang="en-US" dirty="0" smtClean="0"/>
              <a:t>Through March 30, 2009</a:t>
            </a:r>
          </a:p>
          <a:p>
            <a:pPr lvl="1">
              <a:defRPr/>
            </a:pPr>
            <a:r>
              <a:rPr lang="en-US" dirty="0" smtClean="0"/>
              <a:t>70 proposal forms</a:t>
            </a:r>
          </a:p>
          <a:p>
            <a:pPr>
              <a:defRPr/>
            </a:pPr>
            <a:r>
              <a:rPr lang="en-US" dirty="0" smtClean="0"/>
              <a:t>9 were chosen</a:t>
            </a:r>
          </a:p>
          <a:p>
            <a:pPr>
              <a:defRPr/>
            </a:pPr>
            <a:r>
              <a:rPr lang="en-US" dirty="0" smtClean="0"/>
              <a:t>No Milestone selected yet (so not all features are available)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Strings in Switch</a:t>
            </a:r>
          </a:p>
          <a:p>
            <a:pPr lvl="1">
              <a:defRPr/>
            </a:pPr>
            <a:r>
              <a:rPr lang="en-US" dirty="0" smtClean="0"/>
              <a:t>By Joseph D. Darcy</a:t>
            </a: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Improved Type Inference for Generic Instance Creation</a:t>
            </a:r>
          </a:p>
          <a:p>
            <a:pPr lvl="1">
              <a:defRPr/>
            </a:pPr>
            <a:r>
              <a:rPr lang="en-US" dirty="0" smtClean="0"/>
              <a:t>By Jeremy Manson</a:t>
            </a:r>
          </a:p>
          <a:p>
            <a:pPr>
              <a:defRPr/>
            </a:pPr>
            <a:r>
              <a:rPr lang="en-US" dirty="0" smtClean="0"/>
              <a:t>Simplified Varargs Method Invocation</a:t>
            </a:r>
          </a:p>
          <a:p>
            <a:pPr lvl="1">
              <a:defRPr/>
            </a:pPr>
            <a:r>
              <a:rPr lang="en-US" dirty="0" smtClean="0"/>
              <a:t>By Bob Lee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 (2)</a:t>
            </a:r>
            <a:endParaRPr lang="bg-BG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Collection Literals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Indexing access syntax for Lists and Maps</a:t>
            </a:r>
          </a:p>
          <a:p>
            <a:pPr lvl="1">
              <a:defRPr/>
            </a:pPr>
            <a:r>
              <a:rPr lang="en-US" dirty="0" smtClean="0"/>
              <a:t>By Shams Mahmood</a:t>
            </a:r>
          </a:p>
          <a:p>
            <a:pPr>
              <a:defRPr/>
            </a:pPr>
            <a:r>
              <a:rPr lang="en-US" dirty="0" smtClean="0"/>
              <a:t>Language support for JSR 292</a:t>
            </a:r>
          </a:p>
          <a:p>
            <a:pPr lvl="1">
              <a:defRPr/>
            </a:pPr>
            <a:r>
              <a:rPr lang="en-US" dirty="0" smtClean="0"/>
              <a:t>By John Rose</a:t>
            </a:r>
          </a:p>
          <a:p>
            <a:pPr>
              <a:defRPr/>
            </a:pPr>
            <a:r>
              <a:rPr lang="en-US" dirty="0" smtClean="0"/>
              <a:t>Binary Literals</a:t>
            </a:r>
          </a:p>
          <a:p>
            <a:pPr>
              <a:defRPr/>
            </a:pPr>
            <a:r>
              <a:rPr lang="en-US" dirty="0" smtClean="0"/>
              <a:t>Underscores in numbers</a:t>
            </a:r>
          </a:p>
          <a:p>
            <a:pPr marL="742950" lvl="2" indent="-342900">
              <a:defRPr/>
            </a:pPr>
            <a:r>
              <a:rPr lang="en-US" dirty="0" smtClean="0"/>
              <a:t>By Derek Foster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1" y="2571750"/>
            <a:ext cx="7143800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1. Strings in Switch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Strings in Switch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Syntactic sugar</a:t>
            </a:r>
          </a:p>
          <a:p>
            <a:pPr>
              <a:defRPr/>
            </a:pPr>
            <a:endParaRPr lang="bg-BG" dirty="0" smtClean="0"/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57225" y="1909120"/>
            <a:ext cx="7772400" cy="452027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Finally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! - strings in switch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switch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(s) {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"1"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"2"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default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"Unknown BG number."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3" y="2373306"/>
            <a:ext cx="7286676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 Automatic Resource </a:t>
            </a:r>
            <a:r>
              <a:rPr lang="en-US" dirty="0" smtClean="0"/>
              <a:t>Management</a:t>
            </a:r>
            <a:br>
              <a:rPr lang="en-US" dirty="0" smtClean="0"/>
            </a:br>
            <a:r>
              <a:rPr lang="en-US" dirty="0" smtClean="0"/>
              <a:t>(ARM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3366"/>
                </a:solidFill>
              </a:rPr>
              <a:t>resource</a:t>
            </a:r>
            <a:r>
              <a:rPr lang="en-US" dirty="0" smtClean="0"/>
              <a:t> is as an object that must be closed manually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InputStream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Reader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Writer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Formatter</a:t>
            </a:r>
          </a:p>
          <a:p>
            <a:pPr>
              <a:defRPr/>
            </a:pPr>
            <a:r>
              <a:rPr lang="en-US" dirty="0" smtClean="0"/>
              <a:t>Manual resource termination has proven ugly and error prone</a:t>
            </a:r>
          </a:p>
          <a:p>
            <a:pPr lvl="1">
              <a:defRPr/>
            </a:pPr>
            <a:r>
              <a:rPr lang="en-US" dirty="0" smtClean="0"/>
              <a:t>Even good programmers get it wrong</a:t>
            </a:r>
          </a:p>
          <a:p>
            <a:pPr lvl="1">
              <a:defRPr/>
            </a:pPr>
            <a:r>
              <a:rPr lang="en-US" dirty="0" smtClean="0"/>
              <a:t>Resource leaks or even outright failures, which may be silent</a:t>
            </a:r>
          </a:p>
          <a:p>
            <a:pPr lvl="1">
              <a:defRPr/>
            </a:pPr>
            <a:r>
              <a:rPr lang="en-US" spc="-30" dirty="0" smtClean="0"/>
              <a:t>If an exception is thrown in the try block, and in the finally block, the second supplants the first</a:t>
            </a:r>
            <a:endParaRPr lang="bg-BG" spc="-3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Where’s the problem with this code?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342900" lvl="1" indent="-342900">
              <a:defRPr/>
            </a:pPr>
            <a:r>
              <a:rPr lang="en-US" dirty="0" smtClean="0"/>
              <a:t>If an exception is thrown in the try block, and in the finally block, the second supplants the first</a:t>
            </a:r>
          </a:p>
          <a:p>
            <a:pPr marL="342900" lvl="1" indent="-342900">
              <a:defRPr/>
            </a:pPr>
            <a:r>
              <a:rPr lang="en-US" dirty="0" smtClean="0"/>
              <a:t>Was "Text" written successfully?</a:t>
            </a:r>
            <a:endParaRPr lang="bg-BG" dirty="0" smtClean="0"/>
          </a:p>
        </p:txBody>
      </p:sp>
      <p:sp>
        <p:nvSpPr>
          <p:cNvPr id="14340" name="Rectangle 5"/>
          <p:cNvSpPr txBox="1">
            <a:spLocks noChangeArrowheads="1"/>
          </p:cNvSpPr>
          <p:nvPr/>
        </p:nvSpPr>
        <p:spPr bwMode="auto">
          <a:xfrm>
            <a:off x="657225" y="1954213"/>
            <a:ext cx="7772400" cy="266541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br.close();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(One Resource)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bg-BG" dirty="0" smtClean="0"/>
              <a:t> 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57225" y="2000240"/>
            <a:ext cx="7772400" cy="389572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pPr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pPr>
              <a:defRPr/>
            </a:pPr>
            <a:endParaRPr lang="en-US" sz="2000" noProof="1">
              <a:solidFill>
                <a:srgbClr val="7F0055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This exception is more important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... than this one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br.close();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ioe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{}</a:t>
            </a:r>
          </a:p>
          <a:p>
            <a:pPr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15931" y="1214422"/>
            <a:ext cx="8785225" cy="553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1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Try-finally – with one resource:</a:t>
            </a:r>
            <a:endParaRPr kumimoji="1" lang="bg-BG" sz="2800" b="1" i="0" u="none" strike="noStrike" kern="0" cap="none" spc="-30" normalizeH="0" baseline="0" noProof="0" dirty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(Two Resources)</a:t>
            </a:r>
            <a:endParaRPr lang="en-US" sz="36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60334" y="1110537"/>
            <a:ext cx="8426508" cy="560461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 * 1024];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out.write(buf, 0, n);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in.close();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Automatic Resource Management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dirty="0" smtClean="0"/>
              <a:t>ARM statement is a form of the try statement that declares one or more resources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The scope of these resource declarations is limited to the statement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When the statement completes, whether normally or abruptly, all of its resources are closed automatically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As of b89 not yet available, but definitely going to be inside JDK7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30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Code is still 4 lines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Boilerplate was 11 (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try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clauses), now it’s 0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first exception is thrown if a problem occurs, the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exception is hidden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Syntax – Two Resources</a:t>
            </a:r>
            <a:endParaRPr lang="en-US" sz="3600" dirty="0"/>
          </a:p>
        </p:txBody>
      </p:sp>
      <p:sp>
        <p:nvSpPr>
          <p:cNvPr id="18435" name="Rectangle 5"/>
          <p:cNvSpPr txBox="1">
            <a:spLocks noChangeArrowheads="1"/>
          </p:cNvSpPr>
          <p:nvPr/>
        </p:nvSpPr>
        <p:spPr bwMode="auto">
          <a:xfrm>
            <a:off x="500034" y="1285860"/>
            <a:ext cx="8143932" cy="26037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FileOutputStream(dest))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[8192];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out.write(buf, 0, n);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An Interface Must be Chosen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A class must implement a designated interface to make it eligible for automatic resource management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sz="100" dirty="0" smtClean="0"/>
          </a:p>
          <a:p>
            <a:pPr>
              <a:spcBef>
                <a:spcPts val="3000"/>
              </a:spcBef>
              <a:spcAft>
                <a:spcPts val="300"/>
              </a:spcAft>
              <a:defRPr/>
            </a:pPr>
            <a:r>
              <a:rPr lang="en-US" dirty="0" smtClean="0"/>
              <a:t>An obvious choice would be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close()</a:t>
            </a:r>
            <a:r>
              <a:rPr lang="en-US" dirty="0" smtClean="0"/>
              <a:t> method throws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IOException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Precludes its use in a general purpose resource management facility</a:t>
            </a:r>
            <a:endParaRPr lang="bg-BG" dirty="0" smtClean="0"/>
          </a:p>
        </p:txBody>
      </p:sp>
      <p:sp>
        <p:nvSpPr>
          <p:cNvPr id="19460" name="Rectangle 5"/>
          <p:cNvSpPr txBox="1">
            <a:spLocks noChangeArrowheads="1"/>
          </p:cNvSpPr>
          <p:nvPr/>
        </p:nvSpPr>
        <p:spPr bwMode="auto">
          <a:xfrm>
            <a:off x="642910" y="2593654"/>
            <a:ext cx="7858180" cy="204979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java.io.IOException;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An Interface Must be Chosen (2)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4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It is possible to retrofit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with a parameterized superinterface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1600" dirty="0" smtClean="0"/>
          </a:p>
          <a:p>
            <a:pPr>
              <a:spcBef>
                <a:spcPts val="1800"/>
              </a:spcBef>
              <a:defRPr/>
            </a:pPr>
            <a:r>
              <a:rPr lang="en-US" dirty="0" smtClean="0"/>
              <a:t>Disposable would become: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44" y="2321174"/>
            <a:ext cx="8001112" cy="1465016"/>
          </a:xfrm>
          <a:prstGeom prst="rect">
            <a:avLst/>
          </a:prstGeom>
          <a:noFill/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java.lang;</a:t>
            </a:r>
          </a:p>
          <a:p>
            <a:pPr>
              <a:spcBef>
                <a:spcPts val="1200"/>
              </a:spcBef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Disposable&lt;X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Throwable&gt; {</a:t>
            </a:r>
            <a:endParaRPr lang="en-US" sz="1800" noProof="1" smtClean="0">
              <a:solidFill>
                <a:srgbClr val="000000"/>
              </a:solidFill>
              <a:highlight>
                <a:srgbClr val="D4D4D4"/>
              </a:highlight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485" name="Rectangle 5"/>
          <p:cNvSpPr txBox="1">
            <a:spLocks noChangeArrowheads="1"/>
          </p:cNvSpPr>
          <p:nvPr/>
        </p:nvSpPr>
        <p:spPr bwMode="auto">
          <a:xfrm>
            <a:off x="571472" y="4533492"/>
            <a:ext cx="8001056" cy="18959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java.io.IOException;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Disposable&lt;IOException&gt; {</a:t>
            </a:r>
          </a:p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Notes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No interface is chosen, nor implemented yet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As of b89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Migration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Any resource that must be closed manually should be retrofitted to implement the Disposable interface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In the JDK, this includes: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(all streams implement it)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Connection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Statement</a:t>
            </a:r>
            <a:r>
              <a:rPr lang="en-US" dirty="0" smtClean="0"/>
              <a:t>, and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ResultSet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Proposal Moto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code should use ARM statements for clarity and correctness</a:t>
            </a:r>
          </a:p>
          <a:p>
            <a:pPr>
              <a:defRPr/>
            </a:pPr>
            <a:r>
              <a:rPr lang="en-US" dirty="0" smtClean="0"/>
              <a:t>Existing code can be replaced by ARM for increased clarity and improved behavior</a:t>
            </a:r>
          </a:p>
          <a:p>
            <a:pPr>
              <a:defRPr/>
            </a:pPr>
            <a:r>
              <a:rPr lang="en-US" dirty="0" smtClean="0"/>
              <a:t>Given the number of resource management errors observed in existing code, it may be worth the time to do this systematically</a:t>
            </a:r>
          </a:p>
          <a:p>
            <a:pPr lvl="1">
              <a:defRPr/>
            </a:pPr>
            <a:r>
              <a:rPr lang="en-US" dirty="0" smtClean="0"/>
              <a:t>Proposal author gives high-profile examples</a:t>
            </a:r>
          </a:p>
          <a:p>
            <a:pPr lvl="1">
              <a:defRPr/>
            </a:pPr>
            <a:r>
              <a:rPr lang="en-US" dirty="0" smtClean="0"/>
              <a:t>Any modern IDE can search for uses of a method (in this case,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Disposable.close()</a:t>
            </a:r>
            <a:r>
              <a:rPr lang="en-US" dirty="0" smtClean="0"/>
              <a:t>)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</a:t>
            </a:r>
            <a:r>
              <a:rPr lang="en-US" sz="3600" smtClean="0"/>
              <a:t>– Shortcomings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5929330"/>
            <a:ext cx="8785225" cy="739758"/>
          </a:xfrm>
        </p:spPr>
        <p:txBody>
          <a:bodyPr/>
          <a:lstStyle/>
          <a:p>
            <a:pPr lvl="1">
              <a:defRPr/>
            </a:pPr>
            <a:r>
              <a:rPr lang="en-US" dirty="0" smtClean="0"/>
              <a:t>The proposal does not state what they are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11800" y="1285860"/>
            <a:ext cx="8361372" cy="180357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6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"One shortcoming of the construct is that it does not provide a way for the programmer to indicate that exceptions thrown when closing a resource should be ignored"</a:t>
            </a:r>
            <a:endParaRPr lang="en-US" sz="26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08674" y="3431145"/>
            <a:ext cx="8361372" cy="140346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 lvl="0">
              <a:spcBef>
                <a:spcPts val="1200"/>
              </a:spcBef>
              <a:buClr>
                <a:srgbClr val="000066"/>
              </a:buClr>
              <a:defRPr/>
            </a:pPr>
            <a:r>
              <a:rPr lang="en-US" sz="26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"In the case of the copy method ideally the program would ignore exceptions thrown when closing the </a:t>
            </a:r>
            <a:r>
              <a:rPr lang="en-US" sz="26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InputStream</a:t>
            </a:r>
            <a:r>
              <a:rPr lang="en-US" sz="26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 but not the </a:t>
            </a:r>
            <a:r>
              <a:rPr lang="en-US" sz="26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OutputStream</a:t>
            </a:r>
            <a:r>
              <a:rPr lang="en-US" sz="26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"</a:t>
            </a:r>
            <a:endParaRPr lang="en-US" sz="26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08674" y="5183212"/>
            <a:ext cx="8361372" cy="60324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spcBef>
                <a:spcPts val="1200"/>
              </a:spcBef>
              <a:buClr>
                <a:srgbClr val="000066"/>
              </a:buClr>
              <a:defRPr/>
            </a:pPr>
            <a:r>
              <a:rPr lang="en-US" sz="26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"There are several ways this could be achieved“</a:t>
            </a:r>
            <a:endParaRPr lang="en-US" sz="26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Suppressed Exceptions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ARM discards suppressed exceptions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Proposal implies they can be saved by adding them in suppressing exception via two new methods to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</a:t>
            </a:r>
            <a:r>
              <a:rPr lang="en-US" dirty="0" smtClean="0"/>
              <a:t>: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void addSuppressedException(Throwable)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Throwable[]getSuppressedExceptions()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As of b89 not implemented and it’s not clear whether they will be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572430" cy="269877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3. Improved Type Inference for Generic Instance Creation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Type inference works on method invocations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Type inference does not work on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.ctors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Google collections solved this by factories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536" y="2928934"/>
            <a:ext cx="8000992" cy="3611758"/>
          </a:xfrm>
          <a:prstGeom prst="rect">
            <a:avLst/>
          </a:prstGeom>
          <a:noFill/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com.google.common.collect;</a:t>
            </a:r>
          </a:p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Lists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3F7F5F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 // ArrayList</a:t>
            </a:r>
            <a:endParaRPr lang="en-US" sz="18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sz="9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&lt;E&gt; List&lt;E&gt; newArrayList() {</a:t>
            </a:r>
            <a:b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ArrayList&lt;E&gt;();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endParaRPr lang="en-US" sz="105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&lt;E&gt; List&lt;E&gt; newArrayList(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i)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ArrayList&lt;E&gt;(i);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b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endParaRPr lang="en-US" sz="4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List&lt;String&gt; list = Lists.newArrayList();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What is the Fuss All About?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Simply this:</a:t>
            </a:r>
          </a:p>
          <a:p>
            <a:pPr>
              <a:defRPr/>
            </a:pPr>
            <a:endParaRPr lang="en-US" sz="4000" dirty="0" smtClean="0"/>
          </a:p>
          <a:p>
            <a:pPr>
              <a:defRPr/>
            </a:pPr>
            <a:r>
              <a:rPr lang="en-US" dirty="0" smtClean="0"/>
              <a:t>… becomes:</a:t>
            </a:r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&lt;&gt;</a:t>
            </a:r>
            <a:r>
              <a:rPr lang="en-US" dirty="0" smtClean="0"/>
              <a:t> is called the ‘diamond‘</a:t>
            </a:r>
          </a:p>
          <a:p>
            <a:pPr lvl="1">
              <a:defRPr/>
            </a:pPr>
            <a:r>
              <a:rPr lang="en-US" dirty="0" smtClean="0"/>
              <a:t>Cannot be omitted because no difference can be made between raw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HashMap</a:t>
            </a:r>
            <a:r>
              <a:rPr lang="en-US" dirty="0" smtClean="0"/>
              <a:t> and a parameterized one</a:t>
            </a:r>
          </a:p>
          <a:p>
            <a:pPr lvl="1">
              <a:defRPr/>
            </a:pPr>
            <a:r>
              <a:rPr lang="en-US" noProof="1" smtClean="0"/>
              <a:t>[Ctrl+Shift+F]</a:t>
            </a:r>
            <a:r>
              <a:rPr lang="en-US" sz="1600" noProof="1" smtClean="0"/>
              <a:t> </a:t>
            </a:r>
            <a:r>
              <a:rPr lang="en-US" dirty="0" smtClean="0"/>
              <a:t>fails</a:t>
            </a:r>
            <a:r>
              <a:rPr lang="en-US" sz="2000" dirty="0" smtClean="0"/>
              <a:t> </a:t>
            </a:r>
            <a:r>
              <a:rPr lang="en-US" dirty="0" smtClean="0"/>
              <a:t>on</a:t>
            </a:r>
            <a:r>
              <a:rPr lang="en-US" sz="2000" dirty="0" smtClean="0"/>
              <a:t> </a:t>
            </a:r>
            <a:r>
              <a:rPr lang="en-US" dirty="0" smtClean="0"/>
              <a:t>diamond in NetBeans 6.9</a:t>
            </a:r>
          </a:p>
          <a:p>
            <a:pPr>
              <a:defRPr/>
            </a:pPr>
            <a:r>
              <a:rPr lang="en-US" dirty="0" smtClean="0"/>
              <a:t>Implemented in b89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1714488"/>
            <a:ext cx="8286808" cy="818686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HashMap&lt;String, List&lt;String&gt;&gt;();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28596" y="3071810"/>
            <a:ext cx="8286808" cy="51090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Diamond &lt;&gt;: Quiz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of these are valid?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3600"/>
              </a:spcBef>
              <a:defRPr/>
            </a:pPr>
            <a:r>
              <a:rPr lang="en-US" dirty="0" smtClean="0"/>
              <a:t>I think the organizers forgot to give us stuff that we can give away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923181"/>
            <a:ext cx="8001056" cy="24345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List l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ArrayList&lt;&gt;();</a:t>
            </a:r>
          </a:p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 &lt;&gt;().addAll(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ArrayList&lt;&gt;());</a:t>
            </a:r>
          </a:p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 &lt;&gt;().addAll(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ArrayList&lt;String&gt;());</a:t>
            </a:r>
          </a:p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 &lt;String&gt;().addAll(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ArrayList&lt;&gt;());</a:t>
            </a:r>
          </a:p>
          <a:p>
            <a:pPr>
              <a:spcBef>
                <a:spcPts val="600"/>
              </a:spcBef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Diamond &lt;&gt;: Advanced Example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This is supposed to work: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…but does not yet (as of b89)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10" y="1912027"/>
            <a:ext cx="7858180" cy="3588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AdvancedExample {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method(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ArrayList&lt;&gt;());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T a, List&lt;T&gt; b, List&lt;Map&lt;T, T&gt;&gt; c)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4. Simplified Varargs Method Invocation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Method…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compiler currently generates an "unsafe operation" warning when a programmer tries to invoke a </a:t>
            </a:r>
            <a:r>
              <a:rPr lang="en-US" dirty="0" err="1" smtClean="0"/>
              <a:t>varargs</a:t>
            </a:r>
            <a:r>
              <a:rPr lang="en-US" dirty="0" smtClean="0"/>
              <a:t> (variable arity) method with a </a:t>
            </a:r>
            <a:r>
              <a:rPr lang="en-US" noProof="1" smtClean="0"/>
              <a:t>non-reifiable</a:t>
            </a:r>
            <a:r>
              <a:rPr lang="en-US" dirty="0" smtClean="0"/>
              <a:t> </a:t>
            </a:r>
            <a:r>
              <a:rPr lang="en-US" dirty="0" err="1" smtClean="0"/>
              <a:t>varargs</a:t>
            </a:r>
            <a:r>
              <a:rPr lang="en-US" dirty="0" smtClean="0"/>
              <a:t> type</a:t>
            </a:r>
          </a:p>
          <a:p>
            <a:pPr>
              <a:defRPr/>
            </a:pPr>
            <a:r>
              <a:rPr lang="en-US" dirty="0" smtClean="0"/>
              <a:t>This change moves the warning from the call site to the method declaration</a:t>
            </a:r>
          </a:p>
          <a:p>
            <a:pPr>
              <a:defRPr/>
            </a:pPr>
            <a:r>
              <a:rPr lang="en-US" dirty="0" smtClean="0"/>
              <a:t>Major advantages</a:t>
            </a:r>
          </a:p>
          <a:p>
            <a:pPr lvl="1">
              <a:defRPr/>
            </a:pPr>
            <a:r>
              <a:rPr lang="en-US" dirty="0" smtClean="0"/>
              <a:t>reduces the total number of warnings reported to and suppressed by programmers</a:t>
            </a:r>
          </a:p>
          <a:p>
            <a:pPr lvl="1">
              <a:defRPr/>
            </a:pPr>
            <a:r>
              <a:rPr lang="en-US" dirty="0" smtClean="0"/>
              <a:t>Enables API designers to use </a:t>
            </a:r>
            <a:r>
              <a:rPr lang="en-US" dirty="0" err="1" smtClean="0"/>
              <a:t>varargs</a:t>
            </a:r>
            <a:r>
              <a:rPr lang="en-US" dirty="0" smtClean="0"/>
              <a:t> with </a:t>
            </a:r>
            <a:r>
              <a:rPr lang="en-US" noProof="1" smtClean="0"/>
              <a:t>non-reifiable</a:t>
            </a:r>
            <a:r>
              <a:rPr lang="en-US" dirty="0" smtClean="0"/>
              <a:t> types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3562" y="128588"/>
            <a:ext cx="7222755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A Picture is Worth a 1000 Words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500174"/>
            <a:ext cx="8001056" cy="48537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Callable&lt;String&gt; t =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//OLD: Warning: "uses unchecked or unsafe operations“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List&lt;Callable&lt;String&gt;&gt; merged = asList(t);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System.out.println(merged);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"unchecked generic array creation"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List&lt;T&gt; asList(T... elements 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Arrays.asList(elements);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– Example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142984"/>
            <a:ext cx="8001056" cy="54815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add(T...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BrokenSink&lt;T&gt;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"Overriddes non-reifiable varargs type with array"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add(T[]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StringSink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Sink&lt;String&gt;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"override generates a more specific varargs type erasure"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add(String... a) {}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9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5. Collection Literals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Literals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Again a 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Not yet available, so no demo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bg-BG" dirty="0" smtClean="0"/>
          </a:p>
        </p:txBody>
      </p:sp>
      <p:sp>
        <p:nvSpPr>
          <p:cNvPr id="35844" name="Rectangle 5"/>
          <p:cNvSpPr txBox="1">
            <a:spLocks noChangeArrowheads="1"/>
          </p:cNvSpPr>
          <p:nvPr/>
        </p:nvSpPr>
        <p:spPr bwMode="auto">
          <a:xfrm>
            <a:off x="571472" y="1912027"/>
            <a:ext cx="8001056" cy="358867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List&lt;String&gt; list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=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];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Set&lt;String&gt; set = {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Map&lt;String, Integer&gt; map = {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: 1,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: 2};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Note: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s = { 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set;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m = {:};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map;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6143670" cy="241301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6. Indexing Access Syntax for Lists and Maps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Literals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7892" name="Rectangle 5"/>
          <p:cNvSpPr txBox="1">
            <a:spLocks noChangeArrowheads="1"/>
          </p:cNvSpPr>
          <p:nvPr/>
        </p:nvSpPr>
        <p:spPr bwMode="auto">
          <a:xfrm>
            <a:off x="500034" y="1917392"/>
            <a:ext cx="8143932" cy="45120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List&lt;String&gt; list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Arrays.asList(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String[]{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"b"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Map&lt;Integer, String&gt; map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HashMap&lt;Integer, String&gt;(4);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list.get(0);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map.put(1,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 (COMMENTED BECAUSE NOT IMPLEMENTED YET)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list[0];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map[1]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2285993"/>
            <a:ext cx="6858048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7. Language Support for JSR 292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Da Vinci Machine Project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428868"/>
            <a:ext cx="8785225" cy="409734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This project will prototype a number of extensions to the JVM</a:t>
            </a:r>
          </a:p>
          <a:p>
            <a:pPr lvl="1">
              <a:defRPr/>
            </a:pPr>
            <a:r>
              <a:rPr lang="en-US" dirty="0" smtClean="0"/>
              <a:t>So that it can run non-Java languages efficiently</a:t>
            </a:r>
          </a:p>
          <a:p>
            <a:pPr lvl="1">
              <a:defRPr/>
            </a:pPr>
            <a:r>
              <a:rPr lang="en-US" dirty="0" smtClean="0"/>
              <a:t>With a performance level comparable to that of Java itself</a:t>
            </a:r>
          </a:p>
          <a:p>
            <a:pPr lvl="1">
              <a:defRPr/>
            </a:pPr>
            <a:r>
              <a:rPr lang="en-US" dirty="0" smtClean="0"/>
              <a:t>Emphasis is on general purpose extensions</a:t>
            </a:r>
          </a:p>
          <a:p>
            <a:pPr>
              <a:defRPr/>
            </a:pPr>
            <a:r>
              <a:rPr lang="en-US" dirty="0" smtClean="0"/>
              <a:t>Hosted on OpenJDK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174" y="1214422"/>
            <a:ext cx="7718478" cy="11264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 lvl="0">
              <a:spcBef>
                <a:spcPts val="1200"/>
              </a:spcBef>
              <a:buClr>
                <a:srgbClr val="000066"/>
              </a:buClr>
              <a:defRPr/>
            </a:pP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Da Vinci: a multi-language renaissance</a:t>
            </a:r>
            <a:b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</a:b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for the Java Virtual Machine architecture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3563" y="128588"/>
            <a:ext cx="7247808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The Da Vinci Machine Project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Looking to remove “pain points” already observed by implementers of successful or influential languages</a:t>
            </a:r>
          </a:p>
          <a:p>
            <a:pPr>
              <a:defRPr/>
            </a:pPr>
            <a:r>
              <a:rPr lang="en-US" dirty="0" smtClean="0"/>
              <a:t>Sub-projects with major activity include </a:t>
            </a:r>
          </a:p>
          <a:p>
            <a:pPr lvl="1">
              <a:defRPr/>
            </a:pPr>
            <a:r>
              <a:rPr lang="en-US" dirty="0" smtClean="0"/>
              <a:t>Dynamic invocation</a:t>
            </a:r>
          </a:p>
          <a:p>
            <a:pPr lvl="1">
              <a:defRPr/>
            </a:pPr>
            <a:r>
              <a:rPr lang="en-US" dirty="0" smtClean="0"/>
              <a:t>Continuations</a:t>
            </a:r>
          </a:p>
          <a:p>
            <a:pPr lvl="1">
              <a:defRPr/>
            </a:pPr>
            <a:r>
              <a:rPr lang="en-US" dirty="0" smtClean="0"/>
              <a:t>Tail-calls</a:t>
            </a:r>
          </a:p>
          <a:p>
            <a:pPr lvl="1">
              <a:defRPr/>
            </a:pPr>
            <a:r>
              <a:rPr lang="en-US" dirty="0" smtClean="0"/>
              <a:t>And interface injection</a:t>
            </a:r>
          </a:p>
          <a:p>
            <a:pPr>
              <a:defRPr/>
            </a:pPr>
            <a:r>
              <a:rPr lang="en-US" dirty="0" smtClean="0"/>
              <a:t>Large number of more speculative, lower-priority sub-projects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Support in </a:t>
            </a:r>
            <a:r>
              <a:rPr lang="en-US" sz="3600" noProof="1" smtClean="0">
                <a:latin typeface="Consolas" pitchFamily="49" charset="0"/>
                <a:cs typeface="Consolas" pitchFamily="49" charset="0"/>
              </a:rPr>
              <a:t>javac</a:t>
            </a:r>
            <a:endParaRPr lang="en-US" sz="3600" noProof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will accept any method call and turn it into an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invokedynamic</a:t>
            </a:r>
            <a:r>
              <a:rPr lang="en-US" sz="2800" dirty="0" smtClean="0"/>
              <a:t> instruction</a:t>
            </a:r>
          </a:p>
          <a:p>
            <a:pPr>
              <a:defRPr/>
            </a:pPr>
            <a:r>
              <a:rPr lang="en-US" sz="2800" dirty="0" smtClean="0"/>
              <a:t>The type 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java.dyn.MethodHandle</a:t>
            </a:r>
            <a:r>
              <a:rPr lang="en-US" sz="2800" dirty="0" smtClean="0"/>
              <a:t> will accept any argument and return types</a:t>
            </a:r>
          </a:p>
          <a:p>
            <a:pPr>
              <a:defRPr/>
            </a:pPr>
            <a:r>
              <a:rPr lang="en-US" sz="2800" dirty="0" smtClean="0"/>
              <a:t>Bytecode names acceptable to the JVM can be spelled from Java code, using #" "</a:t>
            </a: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serves as a bare reference type: anything implicitly converts to it</a:t>
            </a:r>
          </a:p>
          <a:p>
            <a:pPr lvl="1">
              <a:defRPr/>
            </a:pPr>
            <a:r>
              <a:rPr lang="en-US" dirty="0" smtClean="0"/>
              <a:t>it can be cast to anything, but it is not a subtype of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java.lang.Object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– Example</a:t>
            </a:r>
            <a:endParaRPr lang="en-US" sz="3600" dirty="0"/>
          </a:p>
        </p:txBody>
      </p:sp>
      <p:sp>
        <p:nvSpPr>
          <p:cNvPr id="43011" name="Rectangle 5"/>
          <p:cNvSpPr txBox="1">
            <a:spLocks noChangeArrowheads="1"/>
          </p:cNvSpPr>
          <p:nvPr/>
        </p:nvSpPr>
        <p:spPr bwMode="auto">
          <a:xfrm>
            <a:off x="571472" y="1428736"/>
            <a:ext cx="8001056" cy="48196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type (Object, int) -&gt; boolean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z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java.dyn.InvokeDynamic.&lt;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&gt;myEquals(x, y);</a:t>
            </a: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endParaRPr lang="en-US" sz="2000" noProof="1" smtClean="0">
              <a:solidFill>
                <a:srgbClr val="3F7F5F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Works!!!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MethodHandle hndl = MethodHandles.lookup().findVirtual(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PrintStream.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"println"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MethodType.methodType(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String.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hndl.invokeGeneric(System.out,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"holy cow?!"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System.out.println(#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9. Underscores in Numbers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Underscores in Numbers</a:t>
            </a:r>
            <a:endParaRPr lang="en-US" sz="3600" dirty="0"/>
          </a:p>
        </p:txBody>
      </p:sp>
      <p:sp>
        <p:nvSpPr>
          <p:cNvPr id="45059" name="Rectangle 5"/>
          <p:cNvSpPr txBox="1">
            <a:spLocks noChangeArrowheads="1"/>
          </p:cNvSpPr>
          <p:nvPr/>
        </p:nvSpPr>
        <p:spPr bwMode="auto">
          <a:xfrm>
            <a:off x="571472" y="2533671"/>
            <a:ext cx="8001056" cy="389572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oldBillion = 1000000000;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newBillion = 1_000_000_000;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out.println(newBillion);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 much sugar can cause diabetes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May seem useless,</a:t>
            </a:r>
            <a:r>
              <a:rPr lang="en-US" sz="2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but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don’t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judge</a:t>
            </a:r>
            <a:r>
              <a:rPr lang="en-US" sz="1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quickly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smtClean="0"/>
              <a:t>10</a:t>
            </a:r>
            <a:r>
              <a:rPr lang="en-US" smtClean="0"/>
              <a:t>. </a:t>
            </a:r>
            <a:r>
              <a:rPr lang="en-US" dirty="0" smtClean="0"/>
              <a:t>Binary Literals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37063" y="3198813"/>
            <a:ext cx="2698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Binary Literals</a:t>
            </a:r>
            <a:endParaRPr lang="en-US" sz="3600" dirty="0"/>
          </a:p>
        </p:txBody>
      </p:sp>
      <p:sp>
        <p:nvSpPr>
          <p:cNvPr id="47107" name="Rectangle 5"/>
          <p:cNvSpPr txBox="1">
            <a:spLocks noChangeArrowheads="1"/>
          </p:cNvSpPr>
          <p:nvPr/>
        </p:nvSpPr>
        <p:spPr bwMode="auto">
          <a:xfrm>
            <a:off x="428596" y="2532945"/>
            <a:ext cx="8286808" cy="3896451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oldBinary1 = 153;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oldBinary2 = 128 ^ 0 ^ 0 ^ 16 ^ 8 ^ 0 ^ 0 ^ 1;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newBinary = </a:t>
            </a:r>
            <a:r>
              <a:rPr lang="en-US" sz="2000" u="sng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0b1001_1001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out.println(oldBinary1);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out.println(oldBinary2);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out.println(format(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"[0b1001_1001] is {0}"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newBinary));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syntax is 0b11110000;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See where underscores come in handy?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00313"/>
            <a:ext cx="8143875" cy="9842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Closures in Java</a:t>
            </a:r>
            <a:endParaRPr lang="bg-BG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84563"/>
            <a:ext cx="6400800" cy="9715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First-class Functions, Function Types and Lambda Expressions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What are Closures?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rgbClr val="003366"/>
                </a:solidFill>
              </a:rPr>
              <a:t>Closures</a:t>
            </a:r>
            <a:r>
              <a:rPr lang="en-US" dirty="0" smtClean="0"/>
              <a:t> – definition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are functions that are evaluated in an environment containing one or more bound variables [Wikipedia]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In English: a little snippet of code (function) that can be passed as argument of some method for subsequent execution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come from functional programming languages like Lisp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Limited support for closures since JDK 1.1, in the form of anonymous classes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42875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First-class and Anonymous Functions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First-class </a:t>
            </a:r>
            <a:r>
              <a:rPr lang="en-US" dirty="0" smtClean="0">
                <a:solidFill>
                  <a:srgbClr val="003366"/>
                </a:solidFill>
                <a:effectLst/>
              </a:rPr>
              <a:t>functions</a:t>
            </a:r>
            <a:r>
              <a:rPr lang="en-US" dirty="0" smtClean="0">
                <a:solidFill>
                  <a:srgbClr val="003366"/>
                </a:solidFill>
              </a:rPr>
              <a:t> </a:t>
            </a:r>
            <a:r>
              <a:rPr lang="en-US" dirty="0" smtClean="0"/>
              <a:t>are programming paradigm that supports</a:t>
            </a:r>
          </a:p>
          <a:p>
            <a:pPr lvl="1">
              <a:defRPr/>
            </a:pPr>
            <a:r>
              <a:rPr lang="en-US" dirty="0" smtClean="0"/>
              <a:t>Data structure holding a function with its parameters and return type</a:t>
            </a:r>
          </a:p>
          <a:p>
            <a:pPr lvl="1">
              <a:defRPr/>
            </a:pPr>
            <a:r>
              <a:rPr lang="en-US" dirty="0" smtClean="0"/>
              <a:t>Passing functions as arguments to other functions and invoking them</a:t>
            </a:r>
          </a:p>
          <a:p>
            <a:pPr lvl="1">
              <a:defRPr/>
            </a:pPr>
            <a:r>
              <a:rPr lang="en-US" dirty="0" smtClean="0"/>
              <a:t>Returning functions as result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Anonymous functions</a:t>
            </a:r>
          </a:p>
          <a:p>
            <a:pPr lvl="1">
              <a:defRPr/>
            </a:pPr>
            <a:r>
              <a:rPr lang="en-US" dirty="0" smtClean="0"/>
              <a:t>Functions without name (lambda functions)</a:t>
            </a:r>
          </a:p>
          <a:p>
            <a:pPr lvl="1">
              <a:defRPr/>
            </a:pPr>
            <a:r>
              <a:rPr lang="en-US" dirty="0" smtClean="0"/>
              <a:t>Take some parameters and return a value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calculus</a:t>
            </a:r>
          </a:p>
          <a:p>
            <a:pPr lvl="1">
              <a:defRPr/>
            </a:pPr>
            <a:r>
              <a:rPr lang="en-US" dirty="0" smtClean="0"/>
              <a:t>A formal mathematical system for function definition, function application and recursion</a:t>
            </a:r>
          </a:p>
          <a:p>
            <a:pPr lvl="1">
              <a:defRPr/>
            </a:pPr>
            <a:r>
              <a:rPr lang="en-US" dirty="0" smtClean="0"/>
              <a:t>Typed and untyped lambda calculus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expressions</a:t>
            </a:r>
          </a:p>
          <a:p>
            <a:pPr lvl="1">
              <a:defRPr/>
            </a:pPr>
            <a:r>
              <a:rPr lang="en-US" dirty="0" smtClean="0"/>
              <a:t>Anonymous functions that take parameters and return values, e.g.</a:t>
            </a:r>
          </a:p>
          <a:p>
            <a:pPr lvl="2">
              <a:defRPr/>
            </a:pPr>
            <a:r>
              <a:rPr lang="en-US" dirty="0" smtClean="0"/>
              <a:t>x → x*x</a:t>
            </a:r>
          </a:p>
          <a:p>
            <a:pPr lvl="2">
              <a:defRPr/>
            </a:pPr>
            <a:r>
              <a:rPr lang="en-US" dirty="0" smtClean="0"/>
              <a:t>(x, y) → x*x + y*y</a:t>
            </a:r>
          </a:p>
          <a:p>
            <a:pPr lvl="1">
              <a:defRPr/>
            </a:pPr>
            <a:r>
              <a:rPr lang="en-US" dirty="0" smtClean="0"/>
              <a:t>A.k.a. </a:t>
            </a:r>
            <a:r>
              <a:rPr lang="en-US" dirty="0" smtClean="0">
                <a:solidFill>
                  <a:srgbClr val="003366"/>
                </a:solidFill>
              </a:rPr>
              <a:t>lambda functions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Lambda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Project Lambda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Goals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formulate a proposal to add first-class functions, function types, and lambda expressions (informally, "closures") to Java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implement a prototype suitable for inclusion in JDK 7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Official Web Site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hlinkClick r:id="rId2"/>
              </a:rPr>
              <a:t>http://openjdk.java.net/projects/lambda/</a:t>
            </a:r>
            <a:endParaRPr lang="en-US" dirty="0" smtClean="0"/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Status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Straw-man proposal, still no JSR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in Java use the # syntax</a:t>
            </a:r>
          </a:p>
          <a:p>
            <a:pPr lvl="1">
              <a:defRPr/>
            </a:pPr>
            <a:r>
              <a:rPr lang="en-US" dirty="0" smtClean="0"/>
              <a:t>Function with no arguments, returns 42: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two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arguments: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4288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#()(42)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071563" y="3714750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x)(x + x)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071563" y="50450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y)(x * 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Lambda Expressions with Code Block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can have body</a:t>
            </a:r>
          </a:p>
          <a:p>
            <a:pPr lvl="1">
              <a:defRPr/>
            </a:pPr>
            <a:r>
              <a:rPr lang="en-US" dirty="0" smtClean="0"/>
              <a:t>A Java code block: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573338"/>
            <a:ext cx="7004050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int z = (int)Math.sqrt(x*x + y*y);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if (z &lt;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x;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 if (z &gt;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y;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mtClean="0"/>
              <a:t>Function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Function types are data types that hold a reference to lambda function or method: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Functions stored in variable of function type can be invoked like any other function: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#int() fortyTwo = #()(42);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triple = #(int x)(3*x); #int(int,int) mult = #(int x, int y)(x * y); 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500538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System.out.println(fortyTwo());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result = triple(5);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multResult = mult(3, 5);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passed as arguments to a method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379412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long sum(int[] arr, #int(int) fn) {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for (int element : arr)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sum += fn(element);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fr-FR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arr = new int[] {1, 2, 3, 4};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long squaresSum = sum(arr, #(int x)(x*x));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System.out.println(squaresSum); // 30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Return Value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returned as result of method execution: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#int(int) adder(int c)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#(int x)(x + c);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a42 = adder(42);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System.out.println(a42(2)); // 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Lambda functions can be converted to abstract class / interface defining a single method:</a:t>
            </a:r>
            <a:endParaRPr lang="en-US" sz="28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Thread(new Runnable() {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public void run()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doSomeStuff();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doMoreStuff();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}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5813" y="5302250"/>
            <a:ext cx="7575550" cy="9128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Thread(#(){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doSomeStuff(); doMoreStuff(); } )</a:t>
            </a:r>
          </a:p>
        </p:txBody>
      </p:sp>
      <p:cxnSp>
        <p:nvCxnSpPr>
          <p:cNvPr id="16390" name="Straight Arrow Connector 6"/>
          <p:cNvCxnSpPr>
            <a:cxnSpLocks noChangeShapeType="1"/>
          </p:cNvCxnSpPr>
          <p:nvPr/>
        </p:nvCxnSpPr>
        <p:spPr bwMode="auto">
          <a:xfrm rot="5400000">
            <a:off x="4357688" y="5000625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Variable Capture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We can share local state between the body of a lambda expression and its enclosing scope</a:t>
            </a:r>
          </a:p>
          <a:p>
            <a:pPr lvl="1">
              <a:defRPr/>
            </a:pPr>
            <a:r>
              <a:rPr lang="en-US" dirty="0" smtClean="0"/>
              <a:t>A new keyword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shared</a:t>
            </a:r>
            <a:r>
              <a:rPr lang="en-US" dirty="0" smtClean="0"/>
              <a:t> is introduced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200" y="3000375"/>
            <a:ext cx="7718425" cy="27162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shared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Collections.sort(data,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System.out.println(comparisonsCount);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Instance Capture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dirty="0" smtClean="0"/>
              <a:t> reference of the enclosing class could be accessed in a lambda expression:</a:t>
            </a:r>
            <a:endParaRPr lang="en-US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711200" y="2427288"/>
            <a:ext cx="7718425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CountingSorter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private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Collections.sort(data,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Extension methods</a:t>
            </a:r>
            <a:r>
              <a:rPr lang="en-US" dirty="0" smtClean="0"/>
              <a:t> allow the author of an existing interface to add methods to that interface while preserving compatibility</a:t>
            </a:r>
          </a:p>
          <a:p>
            <a:pPr>
              <a:defRPr/>
            </a:pPr>
            <a:r>
              <a:rPr lang="en-US" dirty="0" smtClean="0"/>
              <a:t>For example, we need to add a method for filtering members from any collection by given Boolean condition: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39763" y="4432319"/>
            <a:ext cx="7861300" cy="16398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set =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new Set&lt;Integer&gt;(new int[] {1,2,3,4,5});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filteredSet =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set.filter(#boolean(int x)(x &lt; 3));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Defining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928813"/>
            <a:ext cx="7926388" cy="4511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Collections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&lt;T&gt; Set&lt;T&gt; filter(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#boolean(T) pred) { … }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&lt;S,T&gt; Set&lt;S&gt; 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#S(T) func) { … }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4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interface Set&lt;T&gt; extends Collection&lt;T&gt;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Set&lt;T&gt; filter(#boolean(T)) import static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&lt;S&gt; map(#S(T)) import static Collections.map;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38" y="1928813"/>
            <a:ext cx="7858125" cy="17414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ints = new int[] { 1, 2, 3, 4, 5 };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s.filter(#(int x)(x % 2 == 0))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.map(#(int x)(x + 3));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// transformedInts = { 5, 7 }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6113" y="4473575"/>
            <a:ext cx="7854950" cy="174148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Collections.filter(s, #(int x)(x % 2 == 0)),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#(int x)(x + 3)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 </a:t>
            </a:r>
          </a:p>
        </p:txBody>
      </p:sp>
      <p:cxnSp>
        <p:nvCxnSpPr>
          <p:cNvPr id="21510" name="Straight Arrow Connector 5"/>
          <p:cNvCxnSpPr>
            <a:cxnSpLocks noChangeShapeType="1"/>
          </p:cNvCxnSpPr>
          <p:nvPr/>
        </p:nvCxnSpPr>
        <p:spPr bwMode="auto">
          <a:xfrm rot="5400000">
            <a:off x="4357688" y="4070350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Parallel Arrays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class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allows parallel aggregate operations over a collection</a:t>
            </a:r>
          </a:p>
          <a:p>
            <a:pPr lvl="1">
              <a:defRPr/>
            </a:pPr>
            <a:r>
              <a:rPr lang="en-US" dirty="0" smtClean="0"/>
              <a:t>Apply transformation to each element</a:t>
            </a:r>
          </a:p>
          <a:p>
            <a:pPr lvl="1">
              <a:defRPr/>
            </a:pPr>
            <a:r>
              <a:rPr lang="en-US" dirty="0" smtClean="0"/>
              <a:t>Map each element to a new element</a:t>
            </a:r>
          </a:p>
          <a:p>
            <a:pPr lvl="1">
              <a:defRPr/>
            </a:pPr>
            <a:r>
              <a:rPr lang="en-US" dirty="0" smtClean="0"/>
              <a:t>Select subset of the elements by predicate</a:t>
            </a:r>
          </a:p>
          <a:p>
            <a:pPr lvl="1">
              <a:defRPr/>
            </a:pPr>
            <a:r>
              <a:rPr lang="en-US" dirty="0" smtClean="0"/>
              <a:t>Reduce elements to a single value (e.g. sum)</a:t>
            </a:r>
          </a:p>
          <a:p>
            <a:pPr>
              <a:defRPr/>
            </a:pP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can utilize efficiently multi-core / multiprocessor systems</a:t>
            </a:r>
          </a:p>
          <a:p>
            <a:pPr lvl="1">
              <a:defRPr/>
            </a:pPr>
            <a:r>
              <a:rPr lang="en-US" dirty="0" smtClean="0"/>
              <a:t>Ideal candidate for extension methods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53" y="2428869"/>
            <a:ext cx="6572296" cy="19843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Upgrade Class-Loader Architecture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Bug ID: 4670071</a:t>
            </a:r>
          </a:p>
          <a:p>
            <a:pPr>
              <a:defRPr/>
            </a:pPr>
            <a:r>
              <a:rPr lang="en-US" dirty="0" smtClean="0"/>
              <a:t>Submit Date: 17-APR-2002</a:t>
            </a:r>
          </a:p>
          <a:p>
            <a:pPr>
              <a:defRPr/>
            </a:pPr>
            <a:r>
              <a:rPr lang="en-US" dirty="0" smtClean="0"/>
              <a:t>Release Fixed: 7(b47)</a:t>
            </a:r>
          </a:p>
          <a:p>
            <a:pPr lvl="1">
              <a:defRPr/>
            </a:pPr>
            <a:r>
              <a:rPr lang="en-US" dirty="0" smtClean="0"/>
              <a:t>Means: Fixed in JDK7 (build 47)</a:t>
            </a:r>
          </a:p>
          <a:p>
            <a:pPr lvl="1">
              <a:defRPr/>
            </a:pPr>
            <a:r>
              <a:rPr lang="en-US" dirty="0" smtClean="0"/>
              <a:t>b47 got released Q1 2009</a:t>
            </a:r>
          </a:p>
          <a:p>
            <a:pPr>
              <a:defRPr/>
            </a:pPr>
            <a:r>
              <a:rPr lang="en-US" dirty="0" smtClean="0"/>
              <a:t>The bug is about a </a:t>
            </a:r>
            <a:r>
              <a:rPr lang="en-US" dirty="0" err="1" smtClean="0"/>
              <a:t>classloader</a:t>
            </a:r>
            <a:r>
              <a:rPr lang="en-US" dirty="0" smtClean="0"/>
              <a:t> deadlock</a:t>
            </a:r>
          </a:p>
          <a:p>
            <a:pPr lvl="1">
              <a:defRPr/>
            </a:pPr>
            <a:r>
              <a:rPr lang="en-US" dirty="0" smtClean="0"/>
              <a:t>deadlocks as caused by non-</a:t>
            </a:r>
            <a:r>
              <a:rPr lang="en-US" dirty="0" err="1" smtClean="0"/>
              <a:t>interceptible</a:t>
            </a:r>
            <a:r>
              <a:rPr lang="en-US" dirty="0" smtClean="0"/>
              <a:t>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loadClassInternal()</a:t>
            </a:r>
            <a:r>
              <a:rPr lang="en-US" dirty="0" smtClean="0"/>
              <a:t> calls</a:t>
            </a:r>
          </a:p>
          <a:p>
            <a:pPr>
              <a:defRPr/>
            </a:pPr>
            <a:r>
              <a:rPr lang="en-US" dirty="0" smtClean="0"/>
              <a:t>How many of you know about the existence of bug 4670071?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Method to close a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noProof="1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Complex Java programs sometimes create their own class loaders using the 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dirty="0" smtClean="0"/>
              <a:t> type</a:t>
            </a:r>
          </a:p>
          <a:p>
            <a:pPr>
              <a:defRPr/>
            </a:pPr>
            <a:r>
              <a:rPr lang="en-US" dirty="0" smtClean="0"/>
              <a:t>With it applications can load classes and resources from a search path of URLs: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file: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jar: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http:</a:t>
            </a:r>
          </a:p>
          <a:p>
            <a:pPr>
              <a:defRPr/>
            </a:pPr>
            <a:r>
              <a:rPr lang="en-US" dirty="0" smtClean="0"/>
              <a:t>which load from directories, jar files, and http servers respectively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Problem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frequent problem has been how to support updated implementations of loaded classes</a:t>
            </a:r>
          </a:p>
          <a:p>
            <a:pPr>
              <a:defRPr/>
            </a:pPr>
            <a:r>
              <a:rPr lang="en-US" dirty="0" smtClean="0"/>
              <a:t>In principle, once the application clears all references to a loader object, the garbage collector will eventually ensure that all resources are released and closed</a:t>
            </a:r>
          </a:p>
          <a:p>
            <a:pPr lvl="1">
              <a:defRPr/>
            </a:pPr>
            <a:r>
              <a:rPr lang="en-US" dirty="0" smtClean="0"/>
              <a:t>Applications need to be able to do this in a predictable and timely fashion</a:t>
            </a:r>
          </a:p>
          <a:p>
            <a:pPr lvl="1">
              <a:defRPr/>
            </a:pPr>
            <a:r>
              <a:rPr lang="en-US" dirty="0" smtClean="0"/>
              <a:t>It is a particular problem on Windows, because open files cannot be deleted or replaced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 Simple Solution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900"/>
              </a:spcBef>
              <a:defRPr/>
            </a:pPr>
            <a:r>
              <a:rPr lang="en-US" sz="3100" dirty="0" smtClean="0"/>
              <a:t>To alleviate this problem, </a:t>
            </a: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3100" dirty="0" smtClean="0"/>
              <a:t> has acquired a new method called </a:t>
            </a: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close()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since b48 of JDK 7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Invalidates the loader, so that no new classes can be loaded from it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It also closes any jar files that were opened by the loader</a:t>
            </a:r>
          </a:p>
          <a:p>
            <a:pPr lvl="2">
              <a:spcBef>
                <a:spcPts val="900"/>
              </a:spcBef>
              <a:defRPr/>
            </a:pPr>
            <a:r>
              <a:rPr lang="en-US" dirty="0" smtClean="0"/>
              <a:t>This allows the application to delete/replace these files and if necessary create new loaders using new implementations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8" y="6132801"/>
            <a:ext cx="7643866" cy="51090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</a:t>
            </a:r>
            <a:r>
              <a:rPr lang="en-US" sz="2000" dirty="0">
                <a:solidFill>
                  <a:srgbClr val="7F9FBF"/>
                </a:solidFill>
                <a:latin typeface="Consolas" pitchFamily="49" charset="0"/>
                <a:cs typeface="Consolas" pitchFamily="49" charset="0"/>
              </a:rPr>
              <a:t>@since</a:t>
            </a: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 1.7 */  </a:t>
            </a:r>
            <a:r>
              <a:rPr lang="en-US" sz="2000" noProof="1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urlClassLoader.close();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Unicode 5.1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6 is Unicode 4.0 compliant</a:t>
            </a:r>
          </a:p>
          <a:p>
            <a:pPr>
              <a:defRPr/>
            </a:pPr>
            <a:r>
              <a:rPr lang="en-US" dirty="0" smtClean="0"/>
              <a:t>Java 7 will be Unicode 5.1 compliant</a:t>
            </a:r>
          </a:p>
          <a:p>
            <a:pPr>
              <a:defRPr/>
            </a:pPr>
            <a:r>
              <a:rPr lang="en-US" dirty="0" smtClean="0"/>
              <a:t>Most up-to-date version of Unicode is 5.2 (October 2009)</a:t>
            </a:r>
          </a:p>
          <a:p>
            <a:pPr>
              <a:defRPr/>
            </a:pPr>
            <a:r>
              <a:rPr lang="en-US" dirty="0" smtClean="0"/>
              <a:t>What's new in Unicode 5 ?</a:t>
            </a:r>
          </a:p>
          <a:p>
            <a:pPr lvl="1">
              <a:defRPr/>
            </a:pPr>
            <a:r>
              <a:rPr lang="en-US" dirty="0" smtClean="0"/>
              <a:t>Unicode 5.0 will include 1,369 new characters and 9 new blocks (~alphabets)</a:t>
            </a:r>
          </a:p>
          <a:p>
            <a:pPr lvl="1">
              <a:defRPr/>
            </a:pPr>
            <a:r>
              <a:rPr lang="en-US" dirty="0" smtClean="0"/>
              <a:t>Unicode 5.1 will have 1,624 additional char</a:t>
            </a:r>
            <a:r>
              <a:rPr lang="bg-BG" dirty="0" smtClean="0"/>
              <a:t>’</a:t>
            </a:r>
            <a:r>
              <a:rPr lang="en-US" dirty="0" smtClean="0"/>
              <a:t>s making a grand total of 100,713 breaking the 100K mark for the first time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5.0 Phoenician Controversy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900"/>
              </a:spcBef>
              <a:defRPr/>
            </a:pPr>
            <a:r>
              <a:rPr lang="en-US" dirty="0" smtClean="0"/>
              <a:t>The Phoenician (</a:t>
            </a:r>
            <a:r>
              <a:rPr lang="bg-BG" dirty="0" smtClean="0"/>
              <a:t>Финикийски език</a:t>
            </a:r>
            <a:r>
              <a:rPr lang="en-US" dirty="0" smtClean="0"/>
              <a:t>) "debate“ will be remembered with disgust for many years to come</a:t>
            </a:r>
          </a:p>
          <a:p>
            <a:pPr>
              <a:spcBef>
                <a:spcPts val="900"/>
              </a:spcBef>
              <a:defRPr/>
            </a:pPr>
            <a:r>
              <a:rPr lang="en-US" dirty="0" smtClean="0"/>
              <a:t>Thousands of postings on the Unicode public mailing list 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Diametrically opposed  (and immovable) positions</a:t>
            </a:r>
          </a:p>
          <a:p>
            <a:pPr>
              <a:spcBef>
                <a:spcPts val="900"/>
              </a:spcBef>
              <a:defRPr/>
            </a:pPr>
            <a:r>
              <a:rPr lang="en-US" dirty="0" smtClean="0"/>
              <a:t>Finally in 5.1: the enigmatic Phaistos Disc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First proposed for encoding ten years ago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Delayed because there were undeciphered symbols found on a unique artifact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1785927"/>
            <a:ext cx="8215312" cy="327027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203:</a:t>
            </a:r>
            <a:br>
              <a:rPr lang="en-US" dirty="0" smtClean="0"/>
            </a:br>
            <a:r>
              <a:rPr lang="en-US" dirty="0" smtClean="0"/>
              <a:t>More New I/O APIs for the Java Platform</a:t>
            </a:r>
            <a:br>
              <a:rPr lang="en-US" dirty="0" smtClean="0"/>
            </a:br>
            <a:r>
              <a:rPr lang="en-US" dirty="0" smtClean="0"/>
              <a:t>(NIO.2)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NIO2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I/O or non-blocking I/O, usually called NIO, is a collection of Java programming language APIs that offer features for intensive I/O operations</a:t>
            </a:r>
          </a:p>
          <a:p>
            <a:pPr>
              <a:defRPr/>
            </a:pPr>
            <a:r>
              <a:rPr lang="en-US" dirty="0" smtClean="0"/>
              <a:t>It was introduced with the J2SE 1.4 </a:t>
            </a:r>
          </a:p>
          <a:p>
            <a:pPr>
              <a:defRPr/>
            </a:pPr>
            <a:r>
              <a:rPr lang="en-US" dirty="0" smtClean="0"/>
              <a:t>NIO was developed under the Java Community Process as JSR 51</a:t>
            </a:r>
          </a:p>
          <a:p>
            <a:pPr>
              <a:defRPr/>
            </a:pPr>
            <a:r>
              <a:rPr lang="en-US" dirty="0" smtClean="0"/>
              <a:t>As of 2006, an extension to NIO, called NIO2, is being developed under JSR 203</a:t>
            </a:r>
          </a:p>
          <a:p>
            <a:pPr lvl="1">
              <a:defRPr/>
            </a:pPr>
            <a:r>
              <a:rPr lang="en-US" dirty="0" smtClean="0"/>
              <a:t>JSR 203 is scheduled to be included in JDK 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9754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 to Java 6 (w/o channels) it looks like this: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000" dirty="0" smtClean="0"/>
          </a:p>
          <a:p>
            <a:pPr>
              <a:spcBef>
                <a:spcPts val="1800"/>
              </a:spcBef>
              <a:defRPr/>
            </a:pPr>
            <a:r>
              <a:rPr lang="en-US" dirty="0" smtClean="0"/>
              <a:t>Familiar?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The presenter learned this pattern 8 years ago</a:t>
            </a:r>
            <a:br>
              <a:rPr lang="en-US" dirty="0" smtClean="0"/>
            </a:br>
            <a:r>
              <a:rPr lang="en-US" dirty="0" smtClean="0"/>
              <a:t>(Ironically taught by the other presenter)</a:t>
            </a:r>
            <a:endParaRPr lang="bg-BG" dirty="0" smtClean="0"/>
          </a:p>
        </p:txBody>
      </p:sp>
      <p:sp>
        <p:nvSpPr>
          <p:cNvPr id="8196" name="Rectangle 5"/>
          <p:cNvSpPr txBox="1">
            <a:spLocks noChangeArrowheads="1"/>
          </p:cNvSpPr>
          <p:nvPr/>
        </p:nvSpPr>
        <p:spPr bwMode="auto">
          <a:xfrm>
            <a:off x="571473" y="1714488"/>
            <a:ext cx="7929618" cy="343478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from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FileInputStream(fromFile);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to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FileOutputStream(toFile);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buffer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[4096];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bytesRead;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((bytesRead = from.read(buffer)) != -1)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to.write(buffer, 0, bytesRead);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write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  // Close to and from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is used to represent a file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@since 1.0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Is there a way to copy metadata?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JDK7: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-&gt;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java.nio.file.Path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sz="3600" dirty="0" smtClean="0"/>
          </a:p>
          <a:p>
            <a:pPr lvl="1">
              <a:spcBef>
                <a:spcPts val="4200"/>
              </a:spcBef>
              <a:defRPr/>
            </a:pPr>
            <a:r>
              <a:rPr lang="en-US" sz="2700" noProof="1" smtClean="0">
                <a:latin typeface="Consolas" pitchFamily="49" charset="0"/>
                <a:ea typeface="+mn-ea"/>
                <a:cs typeface="Consolas" pitchFamily="49" charset="0"/>
              </a:rPr>
              <a:t>java.io.File</a:t>
            </a:r>
            <a:r>
              <a:rPr lang="en-US" sz="2700" dirty="0" smtClean="0"/>
              <a:t> won’t be deprecated, but should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Path is a better name (might be a dir, right?)</a:t>
            </a:r>
            <a:endParaRPr lang="bg-BG" dirty="0" smtClean="0"/>
          </a:p>
        </p:txBody>
      </p:sp>
      <p:sp>
        <p:nvSpPr>
          <p:cNvPr id="9220" name="Rectangle 5"/>
          <p:cNvSpPr txBox="1">
            <a:spLocks noChangeArrowheads="1"/>
          </p:cNvSpPr>
          <p:nvPr/>
        </p:nvSpPr>
        <p:spPr bwMode="auto">
          <a:xfrm>
            <a:off x="714349" y="5786454"/>
            <a:ext cx="7643866" cy="8191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java.io.File -&gt; java.nio.filePath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p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"/foo/bar.txt"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).toPath();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21" name="Rectangle 5"/>
          <p:cNvSpPr txBox="1">
            <a:spLocks noChangeArrowheads="1"/>
          </p:cNvSpPr>
          <p:nvPr/>
        </p:nvSpPr>
        <p:spPr bwMode="auto">
          <a:xfrm>
            <a:off x="714349" y="3281372"/>
            <a:ext cx="7643866" cy="143351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FileSystem local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from = local.getPath(FileName);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to = local.getPath(toFileName);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from.copyTo(to);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resolve()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resolve()</a:t>
            </a:r>
            <a:endParaRPr lang="bg-BG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244" name="Rectangle 5"/>
          <p:cNvSpPr txBox="1">
            <a:spLocks noChangeArrowheads="1"/>
          </p:cNvSpPr>
          <p:nvPr/>
        </p:nvSpPr>
        <p:spPr bwMode="auto">
          <a:xfrm>
            <a:off x="571473" y="2082820"/>
            <a:ext cx="7929618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resolve()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currentDir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srcDir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"src"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file1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"./Test.java"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file2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“../Copy.java"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"file2: 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+ 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currentDir.resolve(srcDir).resolve(file2));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relativize()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relativize()</a:t>
            </a:r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42911" y="2011382"/>
            <a:ext cx="7786742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relativize() {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source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temp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"/temp"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relativeSource =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source.toAbsolutePath().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relativize(temp.toAbsolutePath());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System.out.println(relativeSource);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214555"/>
            <a:ext cx="8143875" cy="2413016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br>
              <a:rPr lang="en-US" dirty="0" smtClean="0"/>
            </a:br>
            <a:r>
              <a:rPr lang="en-US" dirty="0" smtClean="0"/>
              <a:t> (Stream Control Transmission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Stream Control Transmission Protocol (SCTP) is a Transport Layer protocol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serving in a similar role as TCP and UDP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Features of SCTP include: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Multihoming support: both endpoints of a connection can consist of more than one IP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Chunks delivered within independent streams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Protect against flooding attacks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No Windows supports SCTP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JDK7: The SCTP Project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 goal of this Project is: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To develop an API for the Stream Control Transport Protocol (SCTP)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And a corresponding OpenJDK prototype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 API is implementation agnostic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Included in build 56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Could be hacked to work with JDK6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Currently only Solaris is supported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71750"/>
            <a:ext cx="814387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br>
              <a:rPr lang="en-US" dirty="0" smtClean="0"/>
            </a:br>
            <a:r>
              <a:rPr lang="en-US" dirty="0" smtClean="0"/>
              <a:t> (Sockets Direct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 Sockets Direct Protocol (SDP) is a networking protocol originally defined by the InfiniBand Trade Association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Transport agnostic protocol for Remote Direct Memory Access (RDMA)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RDMA is a direct memory access from one computer’s memory into another’s without involving either one's operating system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JDK7’s SDP implementation works, unfortunately, only on Solaris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770188"/>
            <a:ext cx="8143875" cy="1444625"/>
          </a:xfrm>
        </p:spPr>
        <p:txBody>
          <a:bodyPr/>
          <a:lstStyle/>
          <a:p>
            <a:pPr>
              <a:defRPr/>
            </a:pPr>
            <a:r>
              <a:rPr lang="en-US" sz="7400" dirty="0" smtClean="0"/>
              <a:t>Questions</a:t>
            </a:r>
            <a:r>
              <a:rPr lang="bg-BG" sz="7400" dirty="0" smtClean="0"/>
              <a:t>?</a:t>
            </a:r>
            <a:endParaRPr lang="bg-BG" sz="7400" dirty="0"/>
          </a:p>
        </p:txBody>
      </p:sp>
      <p:sp>
        <p:nvSpPr>
          <p:cNvPr id="323586" name="Rectangle 2"/>
          <p:cNvSpPr>
            <a:spLocks noChangeArrowheads="1"/>
          </p:cNvSpPr>
          <p:nvPr/>
        </p:nvSpPr>
        <p:spPr bwMode="auto">
          <a:xfrm>
            <a:off x="1833563" y="187325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sz="3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 7 New Features</a:t>
            </a:r>
            <a:endParaRPr lang="bg-BG" sz="3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28794" y="128588"/>
            <a:ext cx="7128710" cy="720725"/>
          </a:xfrm>
        </p:spPr>
        <p:txBody>
          <a:bodyPr/>
          <a:lstStyle/>
          <a:p>
            <a:r>
              <a:rPr lang="en-US" dirty="0" smtClean="0"/>
              <a:t>Resources </a:t>
            </a:r>
            <a:r>
              <a:rPr lang="en-US" dirty="0" smtClean="0"/>
              <a:t>– </a:t>
            </a:r>
            <a:r>
              <a:rPr lang="en-US" dirty="0" smtClean="0"/>
              <a:t>Java Chronology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JDK </a:t>
            </a:r>
            <a:r>
              <a:rPr lang="en-US" dirty="0" smtClean="0"/>
              <a:t>7 – Features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://openjdk.java.net/projects/jdk7/features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/</a:t>
            </a:r>
          </a:p>
          <a:p>
            <a:pPr>
              <a:defRPr/>
            </a:pPr>
            <a:r>
              <a:rPr lang="en-US" dirty="0" smtClean="0"/>
              <a:t>JDK 7 – </a:t>
            </a:r>
            <a:r>
              <a:rPr lang="en-US" dirty="0" smtClean="0"/>
              <a:t>Milestones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://openjdk.java.net/projects/jdk7/milestones/</a:t>
            </a:r>
            <a:endParaRPr lang="en-US" sz="2600" noProof="1">
              <a:latin typeface="Consolas" pitchFamily="49" charset="0"/>
              <a:cs typeface="Consolas" pitchFamily="49" charset="0"/>
              <a:hlinkClick r:id="rId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Compressed oops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Compressed oops in the Hotspot </a:t>
            </a:r>
            <a:r>
              <a:rPr lang="en-US" sz="2800" dirty="0" smtClean="0"/>
              <a:t>JVM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wikis.sun.com/display/HotSpotInternals/CompressedOops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cs typeface="Consolas" pitchFamily="49" charset="0"/>
              </a:rPr>
              <a:t>Wikipedia – </a:t>
            </a:r>
            <a:r>
              <a:rPr lang="en-US" sz="2800" dirty="0" smtClean="0"/>
              <a:t>64-bit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://en.wikipedia.org/wiki/64-bit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ILP32, LP64, and </a:t>
            </a:r>
            <a:r>
              <a:rPr lang="en-US" sz="2800" dirty="0" smtClean="0"/>
              <a:t>LLP64</a:t>
            </a:r>
          </a:p>
          <a:p>
            <a:pPr lvl="1"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://wiki.wireshark.org/Development/Win64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 Programming Language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://en.wikipedia.org/wiki/C_(programming_language)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Resources – Garbage Collection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80094"/>
          </a:xfrm>
        </p:spPr>
        <p:txBody>
          <a:bodyPr/>
          <a:lstStyle/>
          <a:p>
            <a:pPr>
              <a:lnSpc>
                <a:spcPts val="3200"/>
              </a:lnSpc>
              <a:spcBef>
                <a:spcPts val="600"/>
              </a:spcBef>
            </a:pPr>
            <a:r>
              <a:rPr lang="en-US" sz="2800" dirty="0" smtClean="0"/>
              <a:t>Garbage-First Garbage Collection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3"/>
              </a:rPr>
              <a:t>http://research.sun.com/jtech/pubs/04-g1-paper-ismm.pdf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JavaOne: G1 Garbage Collector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http://tech.puredanger.com/2008/05/09/javaone-g1-garbage-collector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Garbage Collection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http://en.wikipedia.org/wiki/Garbage_collection_(</a:t>
            </a: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computer_science</a:t>
            </a: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)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Wikipedia – Hard </a:t>
            </a:r>
            <a:r>
              <a:rPr lang="en-US" sz="2800" dirty="0" smtClean="0"/>
              <a:t>and </a:t>
            </a:r>
            <a:r>
              <a:rPr lang="en-US" sz="2800" dirty="0" smtClean="0"/>
              <a:t>Soft Real-time Systems</a:t>
            </a:r>
            <a:endParaRPr lang="en-US" sz="2800" noProof="1" smtClean="0"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5"/>
              </a:rPr>
              <a:t>http</a:t>
            </a:r>
            <a:r>
              <a:rPr lang="en-US" sz="2400" noProof="1" smtClean="0">
                <a:latin typeface="Consolas" pitchFamily="49" charset="0"/>
                <a:cs typeface="Consolas" pitchFamily="49" charset="0"/>
                <a:hlinkClick r:id="rId5"/>
              </a:rPr>
              <a:t>://en.wikipedia.org/wiki/Real-time_computing#Hard_and_soft_real-time_systems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Dynamic </a:t>
            </a:r>
            <a:r>
              <a:rPr lang="en-US" dirty="0" smtClean="0"/>
              <a:t>Langs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</a:t>
            </a:r>
            <a:r>
              <a:rPr lang="en-US" sz="2800" dirty="0" smtClean="0"/>
              <a:t>JDK 7 Feature: Support for Dynamically Typed Languages in the Java Virtual Machine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://java.sun.com/developer/technicalArticles/DynTypeLang/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John </a:t>
            </a:r>
            <a:r>
              <a:rPr lang="en-US" sz="2800" dirty="0" smtClean="0"/>
              <a:t>Rose's weblog at Sun Microsystems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://blogs.sun.com/jrose/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JSR 292: Supporting Dynamically Typed Languages on the </a:t>
            </a:r>
            <a:r>
              <a:rPr lang="en-US" sz="2800" dirty="0" smtClean="0"/>
              <a:t>Java Platform</a:t>
            </a:r>
            <a:endParaRPr lang="en-US" sz="2800" dirty="0" smtClean="0"/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://jcp.org/en/jsr/detail?id=292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sz="28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Resources – Project Jigsaw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Project Jigsaw: Language changes for Modules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http://openjdk.java.net/projects/jigsaw/doc/language.html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Project Jigsaw – Mark Reinhold’s Blog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://blogs.sun.com/mr/entry/jigsaw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Is </a:t>
            </a:r>
            <a:r>
              <a:rPr lang="en-US" sz="2800" dirty="0" smtClean="0"/>
              <a:t>the JDK </a:t>
            </a:r>
            <a:r>
              <a:rPr lang="en-US" sz="2800" dirty="0" smtClean="0"/>
              <a:t>Losing its Edge(s)?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://blogs.sun.com/alanb/entry/</a:t>
            </a:r>
            <a:b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</a:b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is_the_jdk_losing_its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JSR 308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Type Annotations Specification (JSR 308</a:t>
            </a:r>
            <a:r>
              <a:rPr lang="en-US" sz="2800" dirty="0" smtClean="0"/>
              <a:t>)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types.cs.washington.edu/jsr308/specification/java-annotation-design.html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Type </a:t>
            </a:r>
            <a:r>
              <a:rPr lang="en-US" dirty="0" smtClean="0"/>
              <a:t>Annotations FAQ (JSR 308)</a:t>
            </a:r>
            <a:endParaRPr lang="en-US" sz="30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800" noProof="1" smtClean="0">
                <a:latin typeface="Consolas" pitchFamily="49" charset="0"/>
                <a:cs typeface="Consolas" pitchFamily="49" charset="0"/>
                <a:hlinkClick r:id="rId3"/>
              </a:rPr>
              <a:t>://types.cs.washington.edu/jsr308/jsr308-faq.html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The Checker </a:t>
            </a:r>
            <a:r>
              <a:rPr lang="en-US" sz="2800" dirty="0" smtClean="0"/>
              <a:t>Framework: Custom Pluggable Types for </a:t>
            </a:r>
            <a:r>
              <a:rPr lang="en-US" sz="2800" dirty="0" smtClean="0"/>
              <a:t>Java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types.cs.washington.edu/checker-framework/current/checkers-manual.html</a:t>
            </a:r>
            <a:endParaRPr lang="bg-BG" sz="24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Coin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http://wikis.sun.com/display/ProjectCoin/2009ProposalsTOC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Strings in switch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http://mail.openjdk.java.net/pipermail/coin-dev/2009-February/000011.html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Improved Type Inference for Generic Instance Creation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http://mail.openjdk.java.net/pipermail/coin-dev/2009-February/000009.html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Simplified Varargs Method Invocation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http://mail.openjdk.java.net/pipermail/coin-dev/2009-March/000316.html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Collection Literals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http://mail.openjdk.java.net/pipermail/coin-dev/2009-March/001193.html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(3)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Indexing access syntax for Lists and Maps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2"/>
              </a:rPr>
              <a:t>http://mail.openjdk.java.net/pipermail/coin-dev/2009-March/001108.html</a:t>
            </a:r>
            <a:endParaRPr lang="bg-BG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Language support for JSR 292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4"/>
              </a:rPr>
              <a:t>http://mail.openjdk.java.net/pipermail/coin-dev/2009-March/001077.html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Binary Literals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5"/>
              </a:rPr>
              <a:t>http://mail.openjdk.java.net/pipermail/coin-dev/2009-April/001627.html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Underscores in numbers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http://mail.openjdk.java.net/pipermail/coin-dev/2009-March/001208.html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</a:t>
            </a:r>
            <a:r>
              <a:rPr lang="en-US" dirty="0" smtClean="0"/>
              <a:t>Lambda</a:t>
            </a:r>
            <a:endParaRPr lang="en-US" dirty="0" smtClean="0"/>
          </a:p>
          <a:p>
            <a:pPr lvl="1"/>
            <a:r>
              <a:rPr lang="en-US" sz="2600" dirty="0" smtClean="0">
                <a:hlinkClick r:id="rId2"/>
              </a:rPr>
              <a:t>http</a:t>
            </a:r>
            <a:r>
              <a:rPr lang="en-US" sz="2600" dirty="0" smtClean="0">
                <a:hlinkClick r:id="rId2"/>
              </a:rPr>
              <a:t>://openjdk.java.net/projects/lambda/</a:t>
            </a:r>
            <a:endParaRPr lang="en-US" sz="2600" dirty="0" smtClean="0"/>
          </a:p>
          <a:p>
            <a:r>
              <a:rPr lang="en-US" dirty="0" smtClean="0"/>
              <a:t>Project </a:t>
            </a:r>
            <a:r>
              <a:rPr lang="en-US" dirty="0" smtClean="0"/>
              <a:t>Lambda: Straw-Man Proposal</a:t>
            </a:r>
          </a:p>
          <a:p>
            <a:pPr lvl="1"/>
            <a:r>
              <a:rPr lang="en-US" sz="2600" dirty="0" smtClean="0">
                <a:hlinkClick r:id="rId3"/>
              </a:rPr>
              <a:t>http://cr.openjdk.java.net/~mr/lambda/straw-man/</a:t>
            </a:r>
          </a:p>
          <a:p>
            <a:r>
              <a:rPr lang="en-US" dirty="0" smtClean="0"/>
              <a:t>Closures for Java </a:t>
            </a:r>
            <a:r>
              <a:rPr lang="en-US" dirty="0" smtClean="0"/>
              <a:t>– Mark </a:t>
            </a:r>
            <a:r>
              <a:rPr lang="en-US" dirty="0" smtClean="0"/>
              <a:t>Reinhold’s Blog</a:t>
            </a:r>
          </a:p>
          <a:p>
            <a:pPr lvl="1"/>
            <a:r>
              <a:rPr lang="en-US" sz="2600" dirty="0" smtClean="0">
                <a:hlinkClick r:id="rId3"/>
              </a:rPr>
              <a:t>http</a:t>
            </a:r>
            <a:r>
              <a:rPr lang="en-US" sz="2600" dirty="0" smtClean="0">
                <a:hlinkClick r:id="rId3"/>
              </a:rPr>
              <a:t>://blogs.sun.com/mr/entry/closures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</a:t>
            </a:r>
            <a:r>
              <a:rPr lang="en-US" sz="3600" dirty="0" smtClean="0"/>
              <a:t>Upgrade ClassLoader Architecture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Draft </a:t>
            </a:r>
            <a:r>
              <a:rPr lang="en-US" sz="2800" dirty="0" smtClean="0"/>
              <a:t>Proposal for ClassLoader Deadlock Fix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www.mail-archive.com/core-libs-dev@openjdk.java.net/msg00863.html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java.lang.ClassLoader.loadClassInternal(String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/>
              <a:t>is </a:t>
            </a:r>
            <a:r>
              <a:rPr lang="en-US" sz="2800" dirty="0" smtClean="0"/>
              <a:t>Too Restrictive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bugs.sun.com/bugdatabase/view_bug.do?bug_id=4670071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URL </a:t>
            </a:r>
            <a:r>
              <a:rPr lang="en-US" sz="3600" dirty="0" smtClean="0"/>
              <a:t>ClassLoader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Closing a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dirty="0" smtClean="0">
                <a:latin typeface="Consolas" pitchFamily="49" charset="0"/>
                <a:cs typeface="Consolas" pitchFamily="49" charset="0"/>
                <a:hlinkClick r:id="rId2"/>
              </a:rPr>
              <a:t>://blogs.sun.com/michaelmcm/entry/closing_a_urlclassloader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Class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2800" dirty="0" smtClean="0"/>
              <a:t> –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close()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600" dirty="0" smtClean="0">
                <a:latin typeface="Consolas" pitchFamily="49" charset="0"/>
                <a:cs typeface="Consolas" pitchFamily="49" charset="0"/>
                <a:hlinkClick r:id="rId3"/>
              </a:rPr>
              <a:t>://download.java.net/jdk7/docs/api/java/net/URLClassLoader.html#close()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bg-BG" sz="2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Unicode 5.1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JDK 7 – Features – Unicode 5.1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http://openjdk.java.net/projects/jdk7/features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/#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f497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3000" noProof="1" smtClean="0"/>
              <a:t>What's </a:t>
            </a:r>
            <a:r>
              <a:rPr lang="en-US" sz="3000" noProof="1" smtClean="0"/>
              <a:t>new in </a:t>
            </a:r>
            <a:r>
              <a:rPr lang="en-US" sz="3000" noProof="1" smtClean="0"/>
              <a:t>Unicode </a:t>
            </a:r>
            <a:r>
              <a:rPr lang="en-US" sz="3000" noProof="1" smtClean="0"/>
              <a:t>5.0?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babelstone.blogspot.com/2005/11/whats-new-in-unicode-50.html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/>
              <a:t>What's new in </a:t>
            </a:r>
            <a:r>
              <a:rPr lang="en-US" sz="2800" noProof="1" smtClean="0"/>
              <a:t>Unicode </a:t>
            </a:r>
            <a:r>
              <a:rPr lang="en-US" sz="2800" noProof="1" smtClean="0"/>
              <a:t>5.1? </a:t>
            </a:r>
            <a:endParaRPr lang="en-US" sz="2800" noProof="1" smtClean="0"/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babelstone.blogspot.com/2007/06/whats-new-in-unicode-51.html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  <a:defRPr/>
            </a:pP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NIO2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Java New I/O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://en.wikipedia.org/wiki/New_I/O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sz="2800" noProof="1" smtClean="0"/>
              <a:t>JSR 203: The Open Road –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java.nio.file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://today.java.net/pub/a/today/2008/07/03/jsr-203-new-file-apis.html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</a:t>
            </a:r>
            <a:r>
              <a:rPr lang="en-US" sz="3600" dirty="0" smtClean="0"/>
              <a:t>SCTP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SCTP Project</a:t>
            </a:r>
            <a:endParaRPr lang="en-US" sz="28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openjdk.java.net/projects/sctp/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SDP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14421"/>
            <a:ext cx="8785225" cy="545466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Understanding </a:t>
            </a:r>
            <a:r>
              <a:rPr lang="en-US" sz="2800" dirty="0" smtClean="0"/>
              <a:t>the Sockets Direct Protocol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://java.sun.com/docs/books/tutorial/sdp/sockets/index.html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Sockets Direct </a:t>
            </a:r>
            <a:r>
              <a:rPr lang="en-US" sz="2800" dirty="0" smtClean="0"/>
              <a:t>Protocol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en.wikipedia.org/wiki/Sockets_Direct_Protocol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Remote </a:t>
            </a:r>
            <a:r>
              <a:rPr lang="en-US" dirty="0" smtClean="0"/>
              <a:t>Direct Memory Access</a:t>
            </a:r>
            <a:endParaRPr lang="en-US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en.wikipedia.org/wiki/Remote_Direct_Memory_Access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Zero-copy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http://en.wikipedia.org/wiki/Zero-copy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Mihail Stoynov</a:t>
            </a:r>
            <a:endParaRPr lang="en-US" sz="28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mihail.stoynov.com/blog/</a:t>
            </a:r>
            <a:r>
              <a:rPr lang="en-US" sz="2600" noProof="1" smtClean="0">
                <a:latin typeface="Consolas" pitchFamily="49" charset="0"/>
                <a:cs typeface="Consolas" pitchFamily="49" charset="0"/>
              </a:rPr>
              <a:t> 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Svetlin Nakov</a:t>
            </a:r>
            <a:endParaRPr lang="en-US" sz="28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http://www.nakov.com/blog/</a:t>
            </a:r>
            <a:r>
              <a:rPr lang="en-US" sz="2600" noProof="1" smtClean="0">
                <a:latin typeface="Consolas" pitchFamily="49" charset="0"/>
                <a:cs typeface="Consolas" pitchFamily="49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theme1.xml><?xml version="1.0" encoding="utf-8"?>
<a:theme xmlns:a="http://schemas.openxmlformats.org/drawingml/2006/main" name="BASD">
  <a:themeElements>
    <a:clrScheme name="seminar5 10">
      <a:dk1>
        <a:srgbClr val="000066"/>
      </a:dk1>
      <a:lt1>
        <a:srgbClr val="FFCC99"/>
      </a:lt1>
      <a:dk2>
        <a:srgbClr val="FFCC00"/>
      </a:dk2>
      <a:lt2>
        <a:srgbClr val="000000"/>
      </a:lt2>
      <a:accent1>
        <a:srgbClr val="33CC33"/>
      </a:accent1>
      <a:accent2>
        <a:srgbClr val="FFFF66"/>
      </a:accent2>
      <a:accent3>
        <a:srgbClr val="FFE2CA"/>
      </a:accent3>
      <a:accent4>
        <a:srgbClr val="000056"/>
      </a:accent4>
      <a:accent5>
        <a:srgbClr val="ADE2AD"/>
      </a:accent5>
      <a:accent6>
        <a:srgbClr val="E7E75C"/>
      </a:accent6>
      <a:hlink>
        <a:srgbClr val="000099"/>
      </a:hlink>
      <a:folHlink>
        <a:srgbClr val="FFCCFF"/>
      </a:folHlink>
    </a:clrScheme>
    <a:fontScheme name="seminar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eminar5 1">
        <a:dk1>
          <a:srgbClr val="000000"/>
        </a:dk1>
        <a:lt1>
          <a:srgbClr val="FFFFFF"/>
        </a:lt1>
        <a:dk2>
          <a:srgbClr val="996633"/>
        </a:dk2>
        <a:lt2>
          <a:srgbClr val="FF9900"/>
        </a:lt2>
        <a:accent1>
          <a:srgbClr val="D60093"/>
        </a:accent1>
        <a:accent2>
          <a:srgbClr val="FFFF66"/>
        </a:accent2>
        <a:accent3>
          <a:srgbClr val="CAB8AD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2">
        <a:dk1>
          <a:srgbClr val="FFFFCC"/>
        </a:dk1>
        <a:lt1>
          <a:srgbClr val="FFFFFF"/>
        </a:lt1>
        <a:dk2>
          <a:srgbClr val="FFFFCC"/>
        </a:dk2>
        <a:lt2>
          <a:srgbClr val="996600"/>
        </a:lt2>
        <a:accent1>
          <a:srgbClr val="FFCC00"/>
        </a:accent1>
        <a:accent2>
          <a:srgbClr val="6666FF"/>
        </a:accent2>
        <a:accent3>
          <a:srgbClr val="FFFFE2"/>
        </a:accent3>
        <a:accent4>
          <a:srgbClr val="DADADA"/>
        </a:accent4>
        <a:accent5>
          <a:srgbClr val="FFE2AA"/>
        </a:accent5>
        <a:accent6>
          <a:srgbClr val="5C5CE7"/>
        </a:accent6>
        <a:hlink>
          <a:srgbClr val="999933"/>
        </a:hlink>
        <a:folHlink>
          <a:srgbClr val="99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4">
        <a:dk1>
          <a:srgbClr val="000000"/>
        </a:dk1>
        <a:lt1>
          <a:srgbClr val="FFFFFF"/>
        </a:lt1>
        <a:dk2>
          <a:srgbClr val="990066"/>
        </a:dk2>
        <a:lt2>
          <a:srgbClr val="008080"/>
        </a:lt2>
        <a:accent1>
          <a:srgbClr val="D60093"/>
        </a:accent1>
        <a:accent2>
          <a:srgbClr val="FFFF66"/>
        </a:accent2>
        <a:accent3>
          <a:srgbClr val="CAAAB8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5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FFFF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6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CCECFF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7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8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4D4D4D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9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80808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10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99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3200</TotalTime>
  <Words>6196</Words>
  <Application>Microsoft Office PowerPoint</Application>
  <PresentationFormat>On-screen Show (4:3)</PresentationFormat>
  <Paragraphs>1140</Paragraphs>
  <Slides>141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2" baseType="lpstr">
      <vt:lpstr>BASD</vt:lpstr>
      <vt:lpstr>Slide 1</vt:lpstr>
      <vt:lpstr>Table of Contents</vt:lpstr>
      <vt:lpstr>Table of Contents (2)</vt:lpstr>
      <vt:lpstr>Table of Contents (3)</vt:lpstr>
      <vt:lpstr>Introduction and Chronology</vt:lpstr>
      <vt:lpstr>OpenJDK</vt:lpstr>
      <vt:lpstr>Milestones</vt:lpstr>
      <vt:lpstr>There’s No JSR Yet</vt:lpstr>
      <vt:lpstr>Source Control System</vt:lpstr>
      <vt:lpstr>Currently Supported IDEs</vt:lpstr>
      <vt:lpstr>Compressed 64-bit Object Pointers</vt:lpstr>
      <vt:lpstr>What is an oop?</vt:lpstr>
      <vt:lpstr>The Problem – 50% Larger Heap</vt:lpstr>
      <vt:lpstr>Compressed oops</vt:lpstr>
      <vt:lpstr>Encoding / Decoding</vt:lpstr>
      <vt:lpstr>Null Processing</vt:lpstr>
      <vt:lpstr>Zero Based Compressed oops</vt:lpstr>
      <vt:lpstr>Garbage-First GC (G1)</vt:lpstr>
      <vt:lpstr>Java GC – Introduction</vt:lpstr>
      <vt:lpstr>Concurrent Mark Sweep GC</vt:lpstr>
      <vt:lpstr>G1 Garbage Collector</vt:lpstr>
      <vt:lpstr>G1 Additional Facts</vt:lpstr>
      <vt:lpstr>Dynamic Languages in JVM</vt:lpstr>
      <vt:lpstr>Dynamic Languages in JVM</vt:lpstr>
      <vt:lpstr>Dynamic Languages in JVM (2)</vt:lpstr>
      <vt:lpstr>Dynamic Languages in JVM (3)</vt:lpstr>
      <vt:lpstr>Dynamic Languages in JVM (4)</vt:lpstr>
      <vt:lpstr>Dynamic Invoke – Example</vt:lpstr>
      <vt:lpstr>Dynamic Invoke – Example (2)</vt:lpstr>
      <vt:lpstr>Java Modularity</vt:lpstr>
      <vt:lpstr>Introduction</vt:lpstr>
      <vt:lpstr>The Real Solution</vt:lpstr>
      <vt:lpstr>Alan Bateman: It’s Difficult</vt:lpstr>
      <vt:lpstr>How to Do It?</vt:lpstr>
      <vt:lpstr>Which Module System?</vt:lpstr>
      <vt:lpstr>Which Module System? (2)</vt:lpstr>
      <vt:lpstr>Status and Examples</vt:lpstr>
      <vt:lpstr>JSR 308: Annotations on Java Types</vt:lpstr>
      <vt:lpstr>JSR 308 – Introduction</vt:lpstr>
      <vt:lpstr>Source Locations for Annotations on Types</vt:lpstr>
      <vt:lpstr>Source Locations for Annotations on Types (2)</vt:lpstr>
      <vt:lpstr>JSR 308: More Examples</vt:lpstr>
      <vt:lpstr>Reflection</vt:lpstr>
      <vt:lpstr>Usage of Type Annotations</vt:lpstr>
      <vt:lpstr>An Example That Makes Sense</vt:lpstr>
      <vt:lpstr>Small Language Enhancements (Project Coin)</vt:lpstr>
      <vt:lpstr>Project Coin – Introduction</vt:lpstr>
      <vt:lpstr>The Chosen Ones</vt:lpstr>
      <vt:lpstr>The Chosen Ones (2)</vt:lpstr>
      <vt:lpstr>1. Strings in Switch</vt:lpstr>
      <vt:lpstr>Strings in Switch</vt:lpstr>
      <vt:lpstr>2. Automatic Resource Management (ARM)</vt:lpstr>
      <vt:lpstr>ARM – The Problem</vt:lpstr>
      <vt:lpstr>ARM – The Problem (2)</vt:lpstr>
      <vt:lpstr>How it’s Done (One Resource)</vt:lpstr>
      <vt:lpstr>How it’s Done (Two Resources)</vt:lpstr>
      <vt:lpstr>Automatic Resource Management</vt:lpstr>
      <vt:lpstr>ARM Syntax – Two Resources</vt:lpstr>
      <vt:lpstr>An Interface Must be Chosen</vt:lpstr>
      <vt:lpstr>An Interface Must be Chosen (2)</vt:lpstr>
      <vt:lpstr>ARM – Notes</vt:lpstr>
      <vt:lpstr>Proposal Moto</vt:lpstr>
      <vt:lpstr>ARM – Shortcomings</vt:lpstr>
      <vt:lpstr>Suppressed Exceptions</vt:lpstr>
      <vt:lpstr>3. Improved Type Inference for Generic Instance Creation</vt:lpstr>
      <vt:lpstr>The Problem</vt:lpstr>
      <vt:lpstr>What is the Fuss All About?</vt:lpstr>
      <vt:lpstr>Diamond &lt;&gt;: Quiz</vt:lpstr>
      <vt:lpstr>Diamond &lt;&gt;: Advanced Example</vt:lpstr>
      <vt:lpstr>4. Simplified Varargs Method Invocation </vt:lpstr>
      <vt:lpstr>Simplified Varargs Method…</vt:lpstr>
      <vt:lpstr>A Picture is Worth a 1000 Words</vt:lpstr>
      <vt:lpstr>Simplified Varargs – Example</vt:lpstr>
      <vt:lpstr>5. Collection Literals</vt:lpstr>
      <vt:lpstr>Collection Literals</vt:lpstr>
      <vt:lpstr>6. Indexing Access Syntax for Lists and Maps</vt:lpstr>
      <vt:lpstr>Collection Literals</vt:lpstr>
      <vt:lpstr>7. Language Support for JSR 292</vt:lpstr>
      <vt:lpstr>The Da Vinci Machine Project</vt:lpstr>
      <vt:lpstr>The Da Vinci Machine Project (2)</vt:lpstr>
      <vt:lpstr>JSR 292 Support in javac</vt:lpstr>
      <vt:lpstr>JSR 292 – Example</vt:lpstr>
      <vt:lpstr>9. Underscores in Numbers</vt:lpstr>
      <vt:lpstr>Underscores in Numbers</vt:lpstr>
      <vt:lpstr>10. Binary Literals</vt:lpstr>
      <vt:lpstr>Binary Literals</vt:lpstr>
      <vt:lpstr>Closures in Java</vt:lpstr>
      <vt:lpstr>What are Closures?</vt:lpstr>
      <vt:lpstr>First-class and Anonymous Functions</vt:lpstr>
      <vt:lpstr>Lambda Expressions</vt:lpstr>
      <vt:lpstr>Project Lambda</vt:lpstr>
      <vt:lpstr>Lambda Expressions in Java</vt:lpstr>
      <vt:lpstr>Lambda Expressions with Code Block</vt:lpstr>
      <vt:lpstr>Function Types</vt:lpstr>
      <vt:lpstr>Functions as Arguments</vt:lpstr>
      <vt:lpstr>Functions as Return Value</vt:lpstr>
      <vt:lpstr>Function Conversions</vt:lpstr>
      <vt:lpstr>Variable Capture</vt:lpstr>
      <vt:lpstr>Instance Capture</vt:lpstr>
      <vt:lpstr>Extension Methods</vt:lpstr>
      <vt:lpstr>Extension Methods (2)</vt:lpstr>
      <vt:lpstr>Extension Methods (3)</vt:lpstr>
      <vt:lpstr>Parallel Arrays API</vt:lpstr>
      <vt:lpstr>Upgrade Class-Loader Architecture</vt:lpstr>
      <vt:lpstr>The Problem</vt:lpstr>
      <vt:lpstr>Method to close a URLClassLoader</vt:lpstr>
      <vt:lpstr>Introduction</vt:lpstr>
      <vt:lpstr>The Problem</vt:lpstr>
      <vt:lpstr>A Simple Solution</vt:lpstr>
      <vt:lpstr>Unicode 5.1</vt:lpstr>
      <vt:lpstr>Introduction</vt:lpstr>
      <vt:lpstr>5.0 Phoenician Controversy</vt:lpstr>
      <vt:lpstr>JSR 203: More New I/O APIs for the Java Platform (NIO.2)</vt:lpstr>
      <vt:lpstr>NIO2 – Introduction</vt:lpstr>
      <vt:lpstr>How to Copy a File</vt:lpstr>
      <vt:lpstr>How to Copy a File (2)</vt:lpstr>
      <vt:lpstr>Cool New Things: resolve()</vt:lpstr>
      <vt:lpstr>Cool New Things: relativize()</vt:lpstr>
      <vt:lpstr>SCTP  (Stream Control Transmission Protocol)</vt:lpstr>
      <vt:lpstr>SCTP</vt:lpstr>
      <vt:lpstr>JDK7: The SCTP Project</vt:lpstr>
      <vt:lpstr>SDP  (Sockets Direct Protocol)</vt:lpstr>
      <vt:lpstr>SDP</vt:lpstr>
      <vt:lpstr>Questions?</vt:lpstr>
      <vt:lpstr>Resources – Java Chronology</vt:lpstr>
      <vt:lpstr>Resources – Compressed oops</vt:lpstr>
      <vt:lpstr>Resources – Garbage Collection</vt:lpstr>
      <vt:lpstr>Resources – Dynamic Langs</vt:lpstr>
      <vt:lpstr>Resources – Project Jigsaw</vt:lpstr>
      <vt:lpstr>Resources – JSR 308</vt:lpstr>
      <vt:lpstr>Resources – Project Coin</vt:lpstr>
      <vt:lpstr>Resources – Project Coin (2)</vt:lpstr>
      <vt:lpstr>Resources – Project Coin (3)</vt:lpstr>
      <vt:lpstr>Resources – Closures</vt:lpstr>
      <vt:lpstr>Resources – Upgrade ClassLoader Architecture</vt:lpstr>
      <vt:lpstr>Resources – URL ClassLoader</vt:lpstr>
      <vt:lpstr>Resources – Unicode 5.1</vt:lpstr>
      <vt:lpstr>Resources – NIO2</vt:lpstr>
      <vt:lpstr>Resources – SCTP</vt:lpstr>
      <vt:lpstr>Resources – SDP</vt:lpstr>
      <vt:lpstr>Resources – Authors</vt:lpstr>
    </vt:vector>
  </TitlesOfParts>
  <Company>Bulgarian Association of Software Developers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7 – New Features</dc:title>
  <dc:subject>BGOUG Seminar -April/2010</dc:subject>
  <dc:creator>Mihail Stoynov, Svetlin Nakov</dc:creator>
  <cp:keywords>Java 7</cp:keywords>
  <dc:description>Bulgarian Association of Software Developers
http://www.devbg.org</dc:description>
  <cp:lastModifiedBy>Svetlin Nakov</cp:lastModifiedBy>
  <cp:revision>279</cp:revision>
  <dcterms:created xsi:type="dcterms:W3CDTF">2003-11-24T23:05:59Z</dcterms:created>
  <dcterms:modified xsi:type="dcterms:W3CDTF">2010-04-25T22:00:48Z</dcterms:modified>
</cp:coreProperties>
</file>